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charts/chart1.xml" ContentType="application/vnd.openxmlformats-officedocument.drawingml.chart+xml"/>
  <Override PartName="/ppt/tags/tag7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580" r:id="rId2"/>
    <p:sldId id="420" r:id="rId3"/>
    <p:sldId id="260" r:id="rId4"/>
    <p:sldId id="259" r:id="rId5"/>
    <p:sldId id="576" r:id="rId6"/>
    <p:sldId id="277" r:id="rId7"/>
    <p:sldId id="278" r:id="rId8"/>
    <p:sldId id="256" r:id="rId9"/>
    <p:sldId id="593" r:id="rId10"/>
    <p:sldId id="536" r:id="rId11"/>
    <p:sldId id="577" r:id="rId12"/>
    <p:sldId id="578" r:id="rId13"/>
    <p:sldId id="258" r:id="rId14"/>
    <p:sldId id="574" r:id="rId15"/>
    <p:sldId id="275" r:id="rId16"/>
    <p:sldId id="261" r:id="rId17"/>
    <p:sldId id="262" r:id="rId18"/>
    <p:sldId id="263" r:id="rId19"/>
    <p:sldId id="475" r:id="rId20"/>
    <p:sldId id="264" r:id="rId21"/>
    <p:sldId id="452" r:id="rId22"/>
    <p:sldId id="265" r:id="rId23"/>
    <p:sldId id="267" r:id="rId24"/>
    <p:sldId id="454" r:id="rId25"/>
    <p:sldId id="268" r:id="rId26"/>
    <p:sldId id="269" r:id="rId27"/>
    <p:sldId id="573" r:id="rId28"/>
    <p:sldId id="270" r:id="rId29"/>
    <p:sldId id="271" r:id="rId30"/>
    <p:sldId id="274" r:id="rId31"/>
    <p:sldId id="592" r:id="rId32"/>
    <p:sldId id="276" r:id="rId33"/>
    <p:sldId id="272" r:id="rId34"/>
    <p:sldId id="344" r:id="rId35"/>
    <p:sldId id="581" r:id="rId36"/>
    <p:sldId id="582" r:id="rId37"/>
    <p:sldId id="583" r:id="rId38"/>
    <p:sldId id="584" r:id="rId39"/>
    <p:sldId id="585" r:id="rId40"/>
    <p:sldId id="586" r:id="rId41"/>
    <p:sldId id="587" r:id="rId42"/>
    <p:sldId id="588" r:id="rId43"/>
    <p:sldId id="589" r:id="rId44"/>
    <p:sldId id="590" r:id="rId45"/>
    <p:sldId id="591" r:id="rId46"/>
    <p:sldId id="273" r:id="rId47"/>
    <p:sldId id="57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82"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195839088298521E-2"/>
          <c:y val="8.7434243394951067E-2"/>
          <c:w val="0.88744622921657601"/>
          <c:h val="0.76552900428660287"/>
        </c:manualLayout>
      </c:layout>
      <c:barChart>
        <c:barDir val="col"/>
        <c:grouping val="stacked"/>
        <c:varyColors val="0"/>
        <c:ser>
          <c:idx val="0"/>
          <c:order val="0"/>
          <c:tx>
            <c:strRef>
              <c:f>Sheet1!$B$1</c:f>
              <c:strCache>
                <c:ptCount val="1"/>
                <c:pt idx="0">
                  <c:v>Tasks remaining - Target (initial)</c:v>
                </c:pt>
              </c:strCache>
            </c:strRef>
          </c:tx>
          <c:spPr>
            <a:ln>
              <a:solidFill>
                <a:schemeClr val="tx1"/>
              </a:solidFill>
            </a:ln>
          </c:spPr>
          <c:invertIfNegative val="0"/>
          <c:cat>
            <c:numRef>
              <c:f>Sheet1!$A$2:$A$21</c:f>
              <c:numCache>
                <c:formatCode>General</c:formatCode>
                <c:ptCount val="20"/>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numCache>
            </c:numRef>
          </c:cat>
          <c:val>
            <c:numRef>
              <c:f>Sheet1!$B$2:$B$21</c:f>
              <c:numCache>
                <c:formatCode>General</c:formatCode>
                <c:ptCount val="20"/>
                <c:pt idx="0">
                  <c:v>75</c:v>
                </c:pt>
                <c:pt idx="1">
                  <c:v>70</c:v>
                </c:pt>
                <c:pt idx="2">
                  <c:v>65</c:v>
                </c:pt>
                <c:pt idx="3">
                  <c:v>60</c:v>
                </c:pt>
                <c:pt idx="4">
                  <c:v>55</c:v>
                </c:pt>
                <c:pt idx="5">
                  <c:v>50</c:v>
                </c:pt>
                <c:pt idx="6">
                  <c:v>45</c:v>
                </c:pt>
                <c:pt idx="7">
                  <c:v>40</c:v>
                </c:pt>
                <c:pt idx="8">
                  <c:v>35</c:v>
                </c:pt>
                <c:pt idx="9">
                  <c:v>30</c:v>
                </c:pt>
                <c:pt idx="10">
                  <c:v>25</c:v>
                </c:pt>
                <c:pt idx="11">
                  <c:v>20</c:v>
                </c:pt>
                <c:pt idx="12">
                  <c:v>15</c:v>
                </c:pt>
                <c:pt idx="13">
                  <c:v>10</c:v>
                </c:pt>
                <c:pt idx="14">
                  <c:v>5</c:v>
                </c:pt>
                <c:pt idx="15">
                  <c:v>0</c:v>
                </c:pt>
                <c:pt idx="16">
                  <c:v>0</c:v>
                </c:pt>
                <c:pt idx="17">
                  <c:v>0</c:v>
                </c:pt>
                <c:pt idx="18">
                  <c:v>0</c:v>
                </c:pt>
                <c:pt idx="19">
                  <c:v>0</c:v>
                </c:pt>
              </c:numCache>
            </c:numRef>
          </c:val>
          <c:extLst>
            <c:ext xmlns:c16="http://schemas.microsoft.com/office/drawing/2014/chart" uri="{C3380CC4-5D6E-409C-BE32-E72D297353CC}">
              <c16:uniqueId val="{00000000-B6FA-4F1B-AA0D-333B4BD80896}"/>
            </c:ext>
          </c:extLst>
        </c:ser>
        <c:ser>
          <c:idx val="2"/>
          <c:order val="1"/>
          <c:tx>
            <c:strRef>
              <c:f>Sheet1!$D$1</c:f>
              <c:strCache>
                <c:ptCount val="1"/>
                <c:pt idx="0">
                  <c:v>Tasks added</c:v>
                </c:pt>
              </c:strCache>
            </c:strRef>
          </c:tx>
          <c:spPr>
            <a:solidFill>
              <a:schemeClr val="accent1">
                <a:lumMod val="40000"/>
                <a:lumOff val="60000"/>
              </a:schemeClr>
            </a:solidFill>
            <a:ln>
              <a:solidFill>
                <a:schemeClr val="tx1"/>
              </a:solidFill>
            </a:ln>
          </c:spPr>
          <c:invertIfNegative val="0"/>
          <c:cat>
            <c:numRef>
              <c:f>Sheet1!$A$2:$A$21</c:f>
              <c:numCache>
                <c:formatCode>General</c:formatCode>
                <c:ptCount val="20"/>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numCache>
            </c:numRef>
          </c:cat>
          <c:val>
            <c:numRef>
              <c:f>Sheet1!$D$2:$D$21</c:f>
              <c:numCache>
                <c:formatCode>General</c:formatCode>
                <c:ptCount val="20"/>
                <c:pt idx="3">
                  <c:v>-5</c:v>
                </c:pt>
                <c:pt idx="4">
                  <c:v>-5</c:v>
                </c:pt>
                <c:pt idx="5">
                  <c:v>-5</c:v>
                </c:pt>
                <c:pt idx="6">
                  <c:v>-10</c:v>
                </c:pt>
                <c:pt idx="7">
                  <c:v>-10</c:v>
                </c:pt>
                <c:pt idx="8">
                  <c:v>-10</c:v>
                </c:pt>
                <c:pt idx="9">
                  <c:v>-10</c:v>
                </c:pt>
                <c:pt idx="10">
                  <c:v>-20</c:v>
                </c:pt>
                <c:pt idx="11">
                  <c:v>-20</c:v>
                </c:pt>
                <c:pt idx="12">
                  <c:v>-20</c:v>
                </c:pt>
                <c:pt idx="13">
                  <c:v>-20</c:v>
                </c:pt>
                <c:pt idx="14">
                  <c:v>-20</c:v>
                </c:pt>
                <c:pt idx="15">
                  <c:v>-20</c:v>
                </c:pt>
                <c:pt idx="16">
                  <c:v>-20</c:v>
                </c:pt>
                <c:pt idx="17">
                  <c:v>-20</c:v>
                </c:pt>
                <c:pt idx="18">
                  <c:v>-20</c:v>
                </c:pt>
                <c:pt idx="19">
                  <c:v>-20</c:v>
                </c:pt>
              </c:numCache>
            </c:numRef>
          </c:val>
          <c:extLst>
            <c:ext xmlns:c16="http://schemas.microsoft.com/office/drawing/2014/chart" uri="{C3380CC4-5D6E-409C-BE32-E72D297353CC}">
              <c16:uniqueId val="{00000001-B6FA-4F1B-AA0D-333B4BD80896}"/>
            </c:ext>
          </c:extLst>
        </c:ser>
        <c:dLbls>
          <c:showLegendKey val="0"/>
          <c:showVal val="0"/>
          <c:showCatName val="0"/>
          <c:showSerName val="0"/>
          <c:showPercent val="0"/>
          <c:showBubbleSize val="0"/>
        </c:dLbls>
        <c:gapWidth val="150"/>
        <c:overlap val="100"/>
        <c:axId val="191358848"/>
        <c:axId val="191373312"/>
      </c:barChart>
      <c:lineChart>
        <c:grouping val="standard"/>
        <c:varyColors val="0"/>
        <c:ser>
          <c:idx val="3"/>
          <c:order val="2"/>
          <c:tx>
            <c:strRef>
              <c:f>Sheet1!$E$1</c:f>
              <c:strCache>
                <c:ptCount val="1"/>
                <c:pt idx="0">
                  <c:v>Tasks remaining - Target (incl. tasks added)</c:v>
                </c:pt>
              </c:strCache>
            </c:strRef>
          </c:tx>
          <c:spPr>
            <a:ln>
              <a:prstDash val="dash"/>
            </a:ln>
          </c:spPr>
          <c:marker>
            <c:symbol val="circle"/>
            <c:size val="5"/>
            <c:spPr>
              <a:ln>
                <a:prstDash val="dash"/>
              </a:ln>
            </c:spPr>
          </c:marker>
          <c:cat>
            <c:numRef>
              <c:f>Sheet1!$A$2:$A$21</c:f>
              <c:numCache>
                <c:formatCode>General</c:formatCode>
                <c:ptCount val="20"/>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numCache>
            </c:numRef>
          </c:cat>
          <c:val>
            <c:numRef>
              <c:f>Sheet1!$E$2:$E$21</c:f>
              <c:numCache>
                <c:formatCode>General</c:formatCode>
                <c:ptCount val="20"/>
                <c:pt idx="0">
                  <c:v>75</c:v>
                </c:pt>
                <c:pt idx="1">
                  <c:v>70</c:v>
                </c:pt>
                <c:pt idx="2">
                  <c:v>65</c:v>
                </c:pt>
                <c:pt idx="3">
                  <c:v>65</c:v>
                </c:pt>
                <c:pt idx="4">
                  <c:v>60</c:v>
                </c:pt>
                <c:pt idx="5">
                  <c:v>55</c:v>
                </c:pt>
                <c:pt idx="6">
                  <c:v>55</c:v>
                </c:pt>
                <c:pt idx="7">
                  <c:v>50</c:v>
                </c:pt>
                <c:pt idx="8">
                  <c:v>45</c:v>
                </c:pt>
                <c:pt idx="9">
                  <c:v>40</c:v>
                </c:pt>
                <c:pt idx="10">
                  <c:v>45</c:v>
                </c:pt>
                <c:pt idx="11">
                  <c:v>40</c:v>
                </c:pt>
                <c:pt idx="12">
                  <c:v>35</c:v>
                </c:pt>
                <c:pt idx="13">
                  <c:v>30</c:v>
                </c:pt>
                <c:pt idx="14">
                  <c:v>25</c:v>
                </c:pt>
                <c:pt idx="15">
                  <c:v>20</c:v>
                </c:pt>
                <c:pt idx="16">
                  <c:v>15</c:v>
                </c:pt>
                <c:pt idx="17">
                  <c:v>10</c:v>
                </c:pt>
                <c:pt idx="18">
                  <c:v>5</c:v>
                </c:pt>
                <c:pt idx="19">
                  <c:v>0</c:v>
                </c:pt>
              </c:numCache>
            </c:numRef>
          </c:val>
          <c:smooth val="0"/>
          <c:extLst>
            <c:ext xmlns:c16="http://schemas.microsoft.com/office/drawing/2014/chart" uri="{C3380CC4-5D6E-409C-BE32-E72D297353CC}">
              <c16:uniqueId val="{00000002-B6FA-4F1B-AA0D-333B4BD80896}"/>
            </c:ext>
          </c:extLst>
        </c:ser>
        <c:ser>
          <c:idx val="1"/>
          <c:order val="3"/>
          <c:tx>
            <c:strRef>
              <c:f>Sheet1!$C$1</c:f>
              <c:strCache>
                <c:ptCount val="1"/>
                <c:pt idx="0">
                  <c:v>Tasks remaining - Actual</c:v>
                </c:pt>
              </c:strCache>
            </c:strRef>
          </c:tx>
          <c:marker>
            <c:symbol val="circle"/>
            <c:size val="5"/>
          </c:marker>
          <c:cat>
            <c:numRef>
              <c:f>Sheet1!$A$2:$A$21</c:f>
              <c:numCache>
                <c:formatCode>General</c:formatCode>
                <c:ptCount val="20"/>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numCache>
            </c:numRef>
          </c:cat>
          <c:val>
            <c:numRef>
              <c:f>Sheet1!$C$2:$C$21</c:f>
              <c:numCache>
                <c:formatCode>General</c:formatCode>
                <c:ptCount val="20"/>
                <c:pt idx="0">
                  <c:v>75</c:v>
                </c:pt>
                <c:pt idx="1">
                  <c:v>72</c:v>
                </c:pt>
                <c:pt idx="2">
                  <c:v>62</c:v>
                </c:pt>
                <c:pt idx="3">
                  <c:v>60</c:v>
                </c:pt>
                <c:pt idx="4">
                  <c:v>57</c:v>
                </c:pt>
                <c:pt idx="5">
                  <c:v>53</c:v>
                </c:pt>
                <c:pt idx="6">
                  <c:v>56</c:v>
                </c:pt>
                <c:pt idx="7">
                  <c:v>54</c:v>
                </c:pt>
                <c:pt idx="8">
                  <c:v>50</c:v>
                </c:pt>
                <c:pt idx="9">
                  <c:v>43</c:v>
                </c:pt>
                <c:pt idx="10">
                  <c:v>44</c:v>
                </c:pt>
                <c:pt idx="11">
                  <c:v>32</c:v>
                </c:pt>
                <c:pt idx="12">
                  <c:v>30</c:v>
                </c:pt>
                <c:pt idx="13">
                  <c:v>28</c:v>
                </c:pt>
                <c:pt idx="14">
                  <c:v>26</c:v>
                </c:pt>
                <c:pt idx="15">
                  <c:v>20</c:v>
                </c:pt>
                <c:pt idx="16">
                  <c:v>15</c:v>
                </c:pt>
                <c:pt idx="17">
                  <c:v>8</c:v>
                </c:pt>
                <c:pt idx="18">
                  <c:v>0</c:v>
                </c:pt>
              </c:numCache>
            </c:numRef>
          </c:val>
          <c:smooth val="0"/>
          <c:extLst>
            <c:ext xmlns:c16="http://schemas.microsoft.com/office/drawing/2014/chart" uri="{C3380CC4-5D6E-409C-BE32-E72D297353CC}">
              <c16:uniqueId val="{00000003-B6FA-4F1B-AA0D-333B4BD80896}"/>
            </c:ext>
          </c:extLst>
        </c:ser>
        <c:dLbls>
          <c:showLegendKey val="0"/>
          <c:showVal val="0"/>
          <c:showCatName val="0"/>
          <c:showSerName val="0"/>
          <c:showPercent val="0"/>
          <c:showBubbleSize val="0"/>
        </c:dLbls>
        <c:marker val="1"/>
        <c:smooth val="0"/>
        <c:axId val="191358848"/>
        <c:axId val="191373312"/>
      </c:lineChart>
      <c:catAx>
        <c:axId val="191358848"/>
        <c:scaling>
          <c:orientation val="minMax"/>
        </c:scaling>
        <c:delete val="0"/>
        <c:axPos val="b"/>
        <c:majorGridlines/>
        <c:title>
          <c:tx>
            <c:rich>
              <a:bodyPr/>
              <a:lstStyle/>
              <a:p>
                <a:pPr>
                  <a:defRPr lang="en-US"/>
                </a:pPr>
                <a:r>
                  <a:rPr lang="en-US" dirty="0"/>
                  <a:t>Time (</a:t>
                </a:r>
                <a:r>
                  <a:rPr lang="en-US" dirty="0" err="1"/>
                  <a:t>days</a:t>
                </a:r>
                <a:r>
                  <a:rPr lang="en-US" dirty="0"/>
                  <a:t>)</a:t>
                </a:r>
              </a:p>
            </c:rich>
          </c:tx>
          <c:layout>
            <c:manualLayout>
              <c:xMode val="edge"/>
              <c:yMode val="edge"/>
              <c:x val="0.40599972903935905"/>
              <c:y val="0.92372013400906527"/>
            </c:manualLayout>
          </c:layout>
          <c:overlay val="0"/>
        </c:title>
        <c:numFmt formatCode="General" sourceLinked="1"/>
        <c:majorTickMark val="out"/>
        <c:minorTickMark val="none"/>
        <c:tickLblPos val="low"/>
        <c:spPr>
          <a:ln w="28575">
            <a:solidFill>
              <a:schemeClr val="tx1"/>
            </a:solidFill>
          </a:ln>
        </c:spPr>
        <c:txPr>
          <a:bodyPr/>
          <a:lstStyle/>
          <a:p>
            <a:pPr>
              <a:defRPr b="1"/>
            </a:pPr>
            <a:endParaRPr lang="en-US"/>
          </a:p>
        </c:txPr>
        <c:crossAx val="191373312"/>
        <c:crosses val="autoZero"/>
        <c:auto val="1"/>
        <c:lblAlgn val="ctr"/>
        <c:lblOffset val="100"/>
        <c:noMultiLvlLbl val="0"/>
      </c:catAx>
      <c:valAx>
        <c:axId val="191373312"/>
        <c:scaling>
          <c:orientation val="minMax"/>
        </c:scaling>
        <c:delete val="0"/>
        <c:axPos val="l"/>
        <c:majorGridlines/>
        <c:title>
          <c:tx>
            <c:rich>
              <a:bodyPr rot="-5400000" vert="horz"/>
              <a:lstStyle/>
              <a:p>
                <a:pPr>
                  <a:defRPr lang="en-US"/>
                </a:pPr>
                <a:r>
                  <a:rPr lang="en-US" dirty="0" err="1"/>
                  <a:t>Tasks</a:t>
                </a:r>
                <a:r>
                  <a:rPr lang="en-US" dirty="0"/>
                  <a:t> </a:t>
                </a:r>
                <a:r>
                  <a:rPr lang="en-US" dirty="0" err="1"/>
                  <a:t>estimate</a:t>
                </a:r>
                <a:r>
                  <a:rPr lang="en-US" dirty="0"/>
                  <a:t> (</a:t>
                </a:r>
                <a:r>
                  <a:rPr lang="en-US" dirty="0" err="1"/>
                  <a:t>days</a:t>
                </a:r>
                <a:r>
                  <a:rPr lang="en-US" dirty="0"/>
                  <a:t>)</a:t>
                </a:r>
              </a:p>
            </c:rich>
          </c:tx>
          <c:layout>
            <c:manualLayout>
              <c:xMode val="edge"/>
              <c:yMode val="edge"/>
              <c:x val="0"/>
              <c:y val="0.28933721987075595"/>
            </c:manualLayout>
          </c:layout>
          <c:overlay val="0"/>
        </c:title>
        <c:numFmt formatCode="General" sourceLinked="1"/>
        <c:majorTickMark val="out"/>
        <c:minorTickMark val="none"/>
        <c:tickLblPos val="nextTo"/>
        <c:spPr>
          <a:ln w="28575">
            <a:solidFill>
              <a:schemeClr val="tx1"/>
            </a:solidFill>
          </a:ln>
        </c:spPr>
        <c:txPr>
          <a:bodyPr/>
          <a:lstStyle/>
          <a:p>
            <a:pPr>
              <a:defRPr b="1"/>
            </a:pPr>
            <a:endParaRPr lang="en-US"/>
          </a:p>
        </c:txPr>
        <c:crossAx val="191358848"/>
        <c:crosses val="autoZero"/>
        <c:crossBetween val="between"/>
      </c:valAx>
    </c:plotArea>
    <c:legend>
      <c:legendPos val="t"/>
      <c:layout>
        <c:manualLayout>
          <c:xMode val="edge"/>
          <c:yMode val="edge"/>
          <c:x val="1.467567435127586E-2"/>
          <c:y val="1.4511493979253515E-2"/>
          <c:w val="0.97214389868871176"/>
          <c:h val="7.2341819102996668E-2"/>
        </c:manualLayout>
      </c:layout>
      <c:overlay val="0"/>
      <c:txPr>
        <a:bodyPr/>
        <a:lstStyle/>
        <a:p>
          <a:pPr>
            <a:defRPr lang="en-US"/>
          </a:pPr>
          <a:endParaRPr lang="en-US"/>
        </a:p>
      </c:txPr>
    </c:legend>
    <c:plotVisOnly val="1"/>
    <c:dispBlanksAs val="gap"/>
    <c:showDLblsOverMax val="0"/>
  </c:chart>
  <c:txPr>
    <a:bodyPr/>
    <a:lstStyle/>
    <a:p>
      <a:pPr>
        <a:defRPr sz="16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12012-9452-4A83-942C-FC804619EE89}"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46687-FD3C-48C6-8B0C-2954F60BC91F}" type="slidenum">
              <a:rPr lang="en-US" smtClean="0"/>
              <a:t>‹#›</a:t>
            </a:fld>
            <a:endParaRPr lang="en-US"/>
          </a:p>
        </p:txBody>
      </p:sp>
    </p:spTree>
    <p:extLst>
      <p:ext uri="{BB962C8B-B14F-4D97-AF65-F5344CB8AC3E}">
        <p14:creationId xmlns:p14="http://schemas.microsoft.com/office/powerpoint/2010/main" val="3408646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6B8CD501-6BB7-45B6-B183-6435F0E3813A}" type="slidenum">
              <a:rPr lang="th-TH" smtClean="0"/>
              <a:t>2</a:t>
            </a:fld>
            <a:endParaRPr lang="th-TH"/>
          </a:p>
        </p:txBody>
      </p:sp>
    </p:spTree>
    <p:extLst>
      <p:ext uri="{BB962C8B-B14F-4D97-AF65-F5344CB8AC3E}">
        <p14:creationId xmlns:p14="http://schemas.microsoft.com/office/powerpoint/2010/main" val="351284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and Excel.</a:t>
            </a:r>
          </a:p>
          <a:p>
            <a:r>
              <a:rPr lang="en-US"/>
              <a:t>Get thousands of templates, icons, maps, diagrams and charts with Power-user. Visit www.powerusersoftwares.com!</a:t>
            </a:r>
          </a:p>
        </p:txBody>
      </p:sp>
      <p:sp>
        <p:nvSpPr>
          <p:cNvPr id="4" name="Slide Number Placeholder 3"/>
          <p:cNvSpPr>
            <a:spLocks noGrp="1"/>
          </p:cNvSpPr>
          <p:nvPr>
            <p:ph type="sldNum" sz="quarter" idx="5"/>
          </p:nvPr>
        </p:nvSpPr>
        <p:spPr/>
        <p:txBody>
          <a:bodyPr/>
          <a:lstStyle/>
          <a:p>
            <a:fld id="{87DECE9B-9422-4253-B038-ED6C09BC247E}" type="slidenum">
              <a:rPr lang="en-US" smtClean="0"/>
              <a:t>10</a:t>
            </a:fld>
            <a:endParaRPr lang="en-US"/>
          </a:p>
        </p:txBody>
      </p:sp>
    </p:spTree>
    <p:extLst>
      <p:ext uri="{BB962C8B-B14F-4D97-AF65-F5344CB8AC3E}">
        <p14:creationId xmlns:p14="http://schemas.microsoft.com/office/powerpoint/2010/main" val="161137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and Excel.</a:t>
            </a:r>
          </a:p>
          <a:p>
            <a:r>
              <a:rPr lang="en-US"/>
              <a:t>Get thousands of templates, icons, maps, diagrams and charts with Power-user. Visit www.powerusersoftwares.com!</a:t>
            </a:r>
          </a:p>
        </p:txBody>
      </p:sp>
      <p:sp>
        <p:nvSpPr>
          <p:cNvPr id="4" name="Slide Number Placeholder 3"/>
          <p:cNvSpPr>
            <a:spLocks noGrp="1"/>
          </p:cNvSpPr>
          <p:nvPr>
            <p:ph type="sldNum" sz="quarter" idx="5"/>
          </p:nvPr>
        </p:nvSpPr>
        <p:spPr/>
        <p:txBody>
          <a:bodyPr/>
          <a:lstStyle/>
          <a:p>
            <a:fld id="{7E946FAF-72A2-464A-959D-4420A9C0AE03}" type="slidenum">
              <a:rPr lang="en-US" smtClean="0"/>
              <a:t>14</a:t>
            </a:fld>
            <a:endParaRPr lang="en-US"/>
          </a:p>
        </p:txBody>
      </p:sp>
    </p:spTree>
    <p:extLst>
      <p:ext uri="{BB962C8B-B14F-4D97-AF65-F5344CB8AC3E}">
        <p14:creationId xmlns:p14="http://schemas.microsoft.com/office/powerpoint/2010/main" val="268162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and Excel.</a:t>
            </a:r>
          </a:p>
          <a:p>
            <a:r>
              <a:rPr lang="en-US"/>
              <a:t>Get thousands of templates, icons, maps, diagrams and charts with Power-user. Visit www.powerusersoftwares.com!</a:t>
            </a:r>
          </a:p>
        </p:txBody>
      </p:sp>
      <p:sp>
        <p:nvSpPr>
          <p:cNvPr id="4" name="Slide Number Placeholder 3"/>
          <p:cNvSpPr>
            <a:spLocks noGrp="1"/>
          </p:cNvSpPr>
          <p:nvPr>
            <p:ph type="sldNum" sz="quarter" idx="5"/>
          </p:nvPr>
        </p:nvSpPr>
        <p:spPr/>
        <p:txBody>
          <a:bodyPr/>
          <a:lstStyle/>
          <a:p>
            <a:fld id="{69CB9D0C-A0A2-433A-BFD6-519137FA6AAD}" type="slidenum">
              <a:rPr lang="en-US" smtClean="0"/>
              <a:t>15</a:t>
            </a:fld>
            <a:endParaRPr lang="en-US"/>
          </a:p>
        </p:txBody>
      </p:sp>
    </p:spTree>
    <p:extLst>
      <p:ext uri="{BB962C8B-B14F-4D97-AF65-F5344CB8AC3E}">
        <p14:creationId xmlns:p14="http://schemas.microsoft.com/office/powerpoint/2010/main" val="109814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Excel and Word.</a:t>
            </a:r>
          </a:p>
          <a:p>
            <a:r>
              <a:rPr lang="en-US"/>
              <a:t>Get thousands of templates, icons, maps, diagrams and charts with Power-user. Visit www.powerusersoftwares.com!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7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Excel and Word.</a:t>
            </a:r>
          </a:p>
          <a:p>
            <a:r>
              <a:rPr lang="en-US"/>
              <a:t>Get thousands of templates, icons, maps, diagrams and charts with Power-user. Visit www.powerusersoftwares.com!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502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template was inserted from Power-user, the productivity add-in for PowerPoint, Excel and Word.</a:t>
            </a:r>
          </a:p>
          <a:p>
            <a:r>
              <a:rPr lang="en-US"/>
              <a:t>Get thousands of templates, icons, maps, diagrams and charts with Power-user. Visit www.powerusersoftwares.com!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04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472C498-5685-4288-8518-E30C38B08584}"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10D89-17B1-4C11-BC25-CA8EE5FB28F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94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2C498-5685-4288-8518-E30C38B08584}"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390812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2C498-5685-4288-8518-E30C38B08584}"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10D89-17B1-4C11-BC25-CA8EE5FB28FE}"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62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5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B Titr" panose="00000700000000000000" pitchFamily="2" charset="-78"/>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cs typeface="B Nazanin" panose="00000400000000000000" pitchFamily="2" charset="-78"/>
              </a:defRPr>
            </a:lvl1pPr>
            <a:lvl2pPr>
              <a:defRPr>
                <a:cs typeface="B Nazanin" panose="00000400000000000000" pitchFamily="2" charset="-78"/>
              </a:defRPr>
            </a:lvl2pPr>
            <a:lvl3pPr>
              <a:defRPr>
                <a:cs typeface="B Nazanin" panose="00000400000000000000" pitchFamily="2" charset="-78"/>
              </a:defRPr>
            </a:lvl3pPr>
            <a:lvl4pPr>
              <a:defRPr>
                <a:cs typeface="B Nazanin" panose="00000400000000000000" pitchFamily="2" charset="-78"/>
              </a:defRPr>
            </a:lvl4pPr>
            <a:lvl5pPr>
              <a:defRPr>
                <a:cs typeface="B Nazanin" panose="00000400000000000000"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72C498-5685-4288-8518-E30C38B08584}"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2775936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72C498-5685-4288-8518-E30C38B08584}"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10D89-17B1-4C11-BC25-CA8EE5FB28F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253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72C498-5685-4288-8518-E30C38B08584}"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51761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72C498-5685-4288-8518-E30C38B08584}"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363383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72C498-5685-4288-8518-E30C38B08584}"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134844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72C498-5685-4288-8518-E30C38B08584}"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192776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72C498-5685-4288-8518-E30C38B08584}"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B10D89-17B1-4C11-BC25-CA8EE5FB28FE}" type="slidenum">
              <a:rPr lang="en-US" smtClean="0"/>
              <a:t>‹#›</a:t>
            </a:fld>
            <a:endParaRPr lang="en-US"/>
          </a:p>
        </p:txBody>
      </p:sp>
    </p:spTree>
    <p:extLst>
      <p:ext uri="{BB962C8B-B14F-4D97-AF65-F5344CB8AC3E}">
        <p14:creationId xmlns:p14="http://schemas.microsoft.com/office/powerpoint/2010/main" val="149962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72C498-5685-4288-8518-E30C38B08584}"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B10D89-17B1-4C11-BC25-CA8EE5FB28F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92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472C498-5685-4288-8518-E30C38B08584}" type="datetimeFigureOut">
              <a:rPr lang="en-US" smtClean="0"/>
              <a:t>9/25/2019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BB10D89-17B1-4C11-BC25-CA8EE5FB28FE}"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993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image" Target="../media/image16.jp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54" Type="http://schemas.openxmlformats.org/officeDocument/2006/relationships/notesSlide" Target="../notesSlides/notes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slideLayout" Target="../slideLayouts/slideLayout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chart" Target="../charts/chart1.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slideLayout" Target="../slideLayouts/slideLayout2.xml"/><Relationship Id="rId2" Type="http://schemas.openxmlformats.org/officeDocument/2006/relationships/tags" Target="../tags/tag57.xml"/><Relationship Id="rId16" Type="http://schemas.openxmlformats.org/officeDocument/2006/relationships/tags" Target="../tags/tag71.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tags" Target="../tags/tag7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9B4B-B5C0-4988-A005-60DF5F44FF43}"/>
              </a:ext>
            </a:extLst>
          </p:cNvPr>
          <p:cNvSpPr>
            <a:spLocks noGrp="1"/>
          </p:cNvSpPr>
          <p:nvPr>
            <p:ph type="ctrTitle"/>
          </p:nvPr>
        </p:nvSpPr>
        <p:spPr/>
        <p:txBody>
          <a:bodyPr/>
          <a:lstStyle/>
          <a:p>
            <a:r>
              <a:rPr lang="fa-IR" dirty="0">
                <a:cs typeface="B Titr" panose="00000700000000000000" pitchFamily="2" charset="-78"/>
              </a:rPr>
              <a:t>مدیریت پروژه چابک استارتاپی</a:t>
            </a:r>
            <a:endParaRPr lang="en-US" dirty="0">
              <a:cs typeface="B Titr" panose="00000700000000000000" pitchFamily="2" charset="-78"/>
            </a:endParaRPr>
          </a:p>
        </p:txBody>
      </p:sp>
      <p:sp>
        <p:nvSpPr>
          <p:cNvPr id="3" name="Subtitle 2">
            <a:extLst>
              <a:ext uri="{FF2B5EF4-FFF2-40B4-BE49-F238E27FC236}">
                <a16:creationId xmlns:a16="http://schemas.microsoft.com/office/drawing/2014/main" id="{2E64E0C0-8AF9-4539-8FE6-A8D1A42C4CB5}"/>
              </a:ext>
            </a:extLst>
          </p:cNvPr>
          <p:cNvSpPr>
            <a:spLocks noGrp="1"/>
          </p:cNvSpPr>
          <p:nvPr>
            <p:ph type="subTitle" idx="1"/>
          </p:nvPr>
        </p:nvSpPr>
        <p:spPr/>
        <p:txBody>
          <a:bodyPr/>
          <a:lstStyle/>
          <a:p>
            <a:r>
              <a:rPr lang="fa-IR" dirty="0">
                <a:cs typeface="B Nazanin" panose="00000400000000000000" pitchFamily="2" charset="-78"/>
              </a:rPr>
              <a:t>مسعود بیگی</a:t>
            </a:r>
            <a:endParaRPr lang="en-US" dirty="0">
              <a:cs typeface="B Nazanin" panose="00000400000000000000" pitchFamily="2" charset="-78"/>
            </a:endParaRPr>
          </a:p>
        </p:txBody>
      </p:sp>
    </p:spTree>
    <p:extLst>
      <p:ext uri="{BB962C8B-B14F-4D97-AF65-F5344CB8AC3E}">
        <p14:creationId xmlns:p14="http://schemas.microsoft.com/office/powerpoint/2010/main" val="179935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916" y="90508"/>
            <a:ext cx="9720072" cy="1499616"/>
          </a:xfrm>
        </p:spPr>
        <p:txBody>
          <a:bodyPr/>
          <a:lstStyle/>
          <a:p>
            <a:r>
              <a:rPr lang="fa-IR" b="1" dirty="0"/>
              <a:t>تعریف علمی پروژه و مدیریت پروژه</a:t>
            </a:r>
            <a:endParaRPr lang="en-US" dirty="0"/>
          </a:p>
        </p:txBody>
      </p:sp>
      <p:sp>
        <p:nvSpPr>
          <p:cNvPr id="3" name="Pentagon 2"/>
          <p:cNvSpPr/>
          <p:nvPr/>
        </p:nvSpPr>
        <p:spPr>
          <a:xfrm>
            <a:off x="2040880" y="1424754"/>
            <a:ext cx="9480909" cy="1177805"/>
          </a:xfrm>
          <a:prstGeom prst="homePlat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2000" tIns="45720" rIns="792000" bIns="45720" numCol="1" spcCol="0" rtlCol="0" fromWordArt="0" anchor="ctr" anchorCtr="0" forceAA="0" compatLnSpc="1">
            <a:prstTxWarp prst="textNoShape">
              <a:avLst/>
            </a:prstTxWarp>
            <a:noAutofit/>
          </a:bodyPr>
          <a:lstStyle/>
          <a:p>
            <a:pPr algn="r" rtl="1"/>
            <a:r>
              <a:rPr lang="fa-IR" sz="1400" dirty="0">
                <a:cs typeface="B Nazanin" panose="00000400000000000000" pitchFamily="2" charset="-78"/>
              </a:rPr>
              <a:t>پروژه: </a:t>
            </a:r>
            <a:endParaRPr lang="en-US" sz="1400" dirty="0">
              <a:cs typeface="B Nazanin" panose="00000400000000000000" pitchFamily="2" charset="-78"/>
            </a:endParaRPr>
          </a:p>
          <a:p>
            <a:pPr algn="r" rtl="1"/>
            <a:r>
              <a:rPr lang="fa-IR" sz="1400" dirty="0">
                <a:cs typeface="B Nazanin" panose="00000400000000000000" pitchFamily="2" charset="-78"/>
              </a:rPr>
              <a:t>یک کوشش موقتی است برای تولید یک محصول، خدمت یا نتیجه خاص.</a:t>
            </a:r>
            <a:endParaRPr lang="en-US" sz="1400" dirty="0">
              <a:cs typeface="B Nazanin" panose="00000400000000000000" pitchFamily="2" charset="-78"/>
            </a:endParaRPr>
          </a:p>
          <a:p>
            <a:pPr algn="r" rtl="1"/>
            <a:r>
              <a:rPr lang="fa-IR" sz="1400" dirty="0">
                <a:cs typeface="B Nazanin" panose="00000400000000000000" pitchFamily="2" charset="-78"/>
              </a:rPr>
              <a:t>(خصوصیات اصلی پروژه شامل: موقتی بودن، یکتا بودن، و تفضیل فزاینده می‌باشد)</a:t>
            </a:r>
          </a:p>
          <a:p>
            <a:pPr algn="r" rtl="1"/>
            <a:r>
              <a:rPr lang="fa-IR" sz="1400" dirty="0">
                <a:cs typeface="B Nazanin" panose="00000400000000000000" pitchFamily="2" charset="-78"/>
              </a:rPr>
              <a:t>مدیریت پروژه: </a:t>
            </a:r>
            <a:endParaRPr lang="en-US" sz="1400" dirty="0">
              <a:cs typeface="B Nazanin" panose="00000400000000000000" pitchFamily="2" charset="-78"/>
            </a:endParaRPr>
          </a:p>
          <a:p>
            <a:pPr algn="r" rtl="1"/>
            <a:r>
              <a:rPr lang="fa-IR" sz="1400" dirty="0">
                <a:cs typeface="B Nazanin" panose="00000400000000000000" pitchFamily="2" charset="-78"/>
              </a:rPr>
              <a:t>مديريت پروژه عبارت است از کاربرد دانش، مهارت، ابزارها و تکنیک هایی است که فعاليت هاي پروژه را به نيازهاي اصلي (اهداف) پروژه برساند.</a:t>
            </a:r>
          </a:p>
        </p:txBody>
      </p:sp>
      <p:sp>
        <p:nvSpPr>
          <p:cNvPr id="4" name="Pentagon 3"/>
          <p:cNvSpPr/>
          <p:nvPr/>
        </p:nvSpPr>
        <p:spPr>
          <a:xfrm>
            <a:off x="2040879" y="2593757"/>
            <a:ext cx="9321027" cy="1177805"/>
          </a:xfrm>
          <a:prstGeom prst="homePlat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2000" tIns="45720" rIns="792000" bIns="45720" numCol="1" spcCol="0" rtlCol="0" fromWordArt="0" anchor="ctr" anchorCtr="0" forceAA="0" compatLnSpc="1">
            <a:prstTxWarp prst="textNoShape">
              <a:avLst/>
            </a:prstTxWarp>
            <a:noAutofit/>
          </a:bodyPr>
          <a:lstStyle/>
          <a:p>
            <a:pPr algn="r" rtl="1"/>
            <a:r>
              <a:rPr lang="fa-IR" sz="1400" dirty="0">
                <a:cs typeface="B Nazanin" panose="00000400000000000000" pitchFamily="2" charset="-78"/>
              </a:rPr>
              <a:t>پروژه: دو تعریف را برای پروژه ارائه داده است که اولی به اهداف پروژه و دیگری به ویژگی‌های پروژه توجه دارد. این استاندارد از جهت اهداف ،پروژه را یک محیط مدیریتی که به منظور تحویل یک یا چند محصول تجاری مطابق با یک موقعیت تجاری مشخص ایجاد شده است تعریف می‌کند و در جای دیگر و با توجه به ویژگی‌های پروژه آن را یک سازمان موقتی که باید یک نتیجه منحصربه‌فرد و از پیش تعیین شده را با یک زمان از قبل تعیین شده و منابع مشخص، ایجاد کند می‌داند.</a:t>
            </a:r>
            <a:r>
              <a:rPr lang="en-US" sz="1400" dirty="0">
                <a:cs typeface="B Nazanin" panose="00000400000000000000" pitchFamily="2" charset="-78"/>
              </a:rPr>
              <a:t>   </a:t>
            </a:r>
            <a:r>
              <a:rPr lang="fa-IR" sz="1400" dirty="0">
                <a:cs typeface="B Nazanin" panose="00000400000000000000" pitchFamily="2" charset="-78"/>
              </a:rPr>
              <a:t>مدیریت پروژه: برنامه‌ریزی، نظارت و کنترل کلیه جنبه‌های پروژه برای دستیابی به اهداف پروژه در چهارچوب اهداف عملکردی مورد انتظار زمان، هزینه، کیفیت، محدوده، سود و ریسک است.</a:t>
            </a:r>
          </a:p>
        </p:txBody>
      </p:sp>
      <p:sp>
        <p:nvSpPr>
          <p:cNvPr id="5" name="Pentagon 4"/>
          <p:cNvSpPr/>
          <p:nvPr/>
        </p:nvSpPr>
        <p:spPr>
          <a:xfrm>
            <a:off x="2040880" y="3776762"/>
            <a:ext cx="8922192" cy="1177805"/>
          </a:xfrm>
          <a:prstGeom prst="homePlat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2000" tIns="45720" rIns="792000" bIns="45720" numCol="1" spcCol="0" rtlCol="0" fromWordArt="0" anchor="ctr" anchorCtr="0" forceAA="0" compatLnSpc="1">
            <a:prstTxWarp prst="textNoShape">
              <a:avLst/>
            </a:prstTxWarp>
            <a:noAutofit/>
          </a:bodyPr>
          <a:lstStyle/>
          <a:p>
            <a:pPr algn="r" rtl="1"/>
            <a:r>
              <a:rPr lang="fa-IR" sz="1400" dirty="0">
                <a:cs typeface="B Nazanin" panose="00000400000000000000" pitchFamily="2" charset="-78"/>
              </a:rPr>
              <a:t>پروژه: یک عملکرد محدود شده توسط زمان و هزینه برای دست‌یابی به تحویل شدنی‌های تعریف شده (محدوده تعریف شده برای برآوردن موضوعات پروژه) براساس استانداردهای کیفیت و الزامات است</a:t>
            </a:r>
          </a:p>
        </p:txBody>
      </p:sp>
      <p:sp>
        <p:nvSpPr>
          <p:cNvPr id="6" name="Pentagon 5"/>
          <p:cNvSpPr/>
          <p:nvPr/>
        </p:nvSpPr>
        <p:spPr>
          <a:xfrm>
            <a:off x="2040879" y="4954566"/>
            <a:ext cx="8688729" cy="1066457"/>
          </a:xfrm>
          <a:prstGeom prst="homePlat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2000" tIns="45720" rIns="792000" bIns="45720" numCol="1" spcCol="0" rtlCol="0" fromWordArt="0" anchor="ctr" anchorCtr="0" forceAA="0" compatLnSpc="1">
            <a:prstTxWarp prst="textNoShape">
              <a:avLst/>
            </a:prstTxWarp>
            <a:noAutofit/>
          </a:bodyPr>
          <a:lstStyle/>
          <a:p>
            <a:pPr algn="r" rtl="1"/>
            <a:r>
              <a:rPr lang="fa-IR" sz="1400" dirty="0">
                <a:cs typeface="B Nazanin" panose="00000400000000000000" pitchFamily="2" charset="-78"/>
              </a:rPr>
              <a:t>پروژه: عبارت است از مجموعه فعالیت هایی است که با هدفی مشخص به صورت خاص ، یکبار با ترتیب و زمانهای شروع و پایان مشخص انجام می شود.</a:t>
            </a:r>
          </a:p>
          <a:p>
            <a:pPr algn="r" rtl="1"/>
            <a:r>
              <a:rPr lang="fa-IR" sz="1400" dirty="0">
                <a:cs typeface="B Nazanin" panose="00000400000000000000" pitchFamily="2" charset="-78"/>
              </a:rPr>
              <a:t>مدیریت پروژه: طرح ریزی ، سازماندهی ، پایش، كنترل و گزارش دهی روی تمامی جوانب یك پروژه و ایجاد انگیزه برای تمامی افراد در گیر درآن در جهت دستیابی به اهداف پروژه است.</a:t>
            </a:r>
          </a:p>
        </p:txBody>
      </p:sp>
      <p:sp>
        <p:nvSpPr>
          <p:cNvPr id="7" name="Flowchart: Manual Input 6"/>
          <p:cNvSpPr/>
          <p:nvPr/>
        </p:nvSpPr>
        <p:spPr>
          <a:xfrm flipH="1">
            <a:off x="934458" y="803420"/>
            <a:ext cx="1106424" cy="2956678"/>
          </a:xfrm>
          <a:prstGeom prst="flowChartManualInput">
            <a:avLst/>
          </a:prstGeom>
          <a:solidFill>
            <a:schemeClr val="accen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lowchart: Manual Input 7"/>
          <p:cNvSpPr/>
          <p:nvPr/>
        </p:nvSpPr>
        <p:spPr>
          <a:xfrm rot="10800000">
            <a:off x="934456" y="3169768"/>
            <a:ext cx="1106424" cy="3542717"/>
          </a:xfrm>
          <a:prstGeom prst="flowChartManualInput">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Flowchart: Manual Input 8"/>
          <p:cNvSpPr/>
          <p:nvPr/>
        </p:nvSpPr>
        <p:spPr>
          <a:xfrm flipH="1">
            <a:off x="934458" y="2278057"/>
            <a:ext cx="1106424" cy="1478340"/>
          </a:xfrm>
          <a:prstGeom prst="flowChartManualInput">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lowchart: Manual Input 9"/>
          <p:cNvSpPr/>
          <p:nvPr/>
        </p:nvSpPr>
        <p:spPr>
          <a:xfrm rot="10800000">
            <a:off x="934455" y="3752854"/>
            <a:ext cx="1106424" cy="1478603"/>
          </a:xfrm>
          <a:prstGeom prst="flowChartManualInput">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10"/>
          <p:cNvSpPr>
            <a:spLocks noChangeAspect="1"/>
          </p:cNvSpPr>
          <p:nvPr/>
        </p:nvSpPr>
        <p:spPr>
          <a:xfrm>
            <a:off x="0" y="2266989"/>
            <a:ext cx="934458" cy="1485343"/>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12" name="Rectangle 11"/>
          <p:cNvSpPr>
            <a:spLocks noChangeAspect="1"/>
          </p:cNvSpPr>
          <p:nvPr/>
        </p:nvSpPr>
        <p:spPr>
          <a:xfrm>
            <a:off x="0" y="798845"/>
            <a:ext cx="934458" cy="1485343"/>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13" name="Rectangle 12"/>
          <p:cNvSpPr>
            <a:spLocks noChangeAspect="1"/>
          </p:cNvSpPr>
          <p:nvPr/>
        </p:nvSpPr>
        <p:spPr>
          <a:xfrm>
            <a:off x="0" y="3747533"/>
            <a:ext cx="934458" cy="1485343"/>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14" name="Rectangle 13"/>
          <p:cNvSpPr>
            <a:spLocks noChangeAspect="1"/>
          </p:cNvSpPr>
          <p:nvPr/>
        </p:nvSpPr>
        <p:spPr>
          <a:xfrm>
            <a:off x="0" y="5226940"/>
            <a:ext cx="934458" cy="1485343"/>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4</a:t>
            </a:r>
          </a:p>
        </p:txBody>
      </p:sp>
      <p:sp>
        <p:nvSpPr>
          <p:cNvPr id="15" name="TextBox 14">
            <a:extLst>
              <a:ext uri="{FF2B5EF4-FFF2-40B4-BE49-F238E27FC236}">
                <a16:creationId xmlns:a16="http://schemas.microsoft.com/office/drawing/2014/main" id="{0EF1E9DA-1D34-4DF1-AD3D-6BF3A44142D8}"/>
              </a:ext>
            </a:extLst>
          </p:cNvPr>
          <p:cNvSpPr txBox="1"/>
          <p:nvPr/>
        </p:nvSpPr>
        <p:spPr>
          <a:xfrm>
            <a:off x="-1984" y="1879541"/>
            <a:ext cx="898003" cy="369332"/>
          </a:xfrm>
          <a:prstGeom prst="rect">
            <a:avLst/>
          </a:prstGeom>
          <a:noFill/>
        </p:spPr>
        <p:txBody>
          <a:bodyPr wrap="square" rtlCol="0">
            <a:spAutoFit/>
          </a:bodyPr>
          <a:lstStyle/>
          <a:p>
            <a:r>
              <a:rPr lang="en-US" dirty="0">
                <a:solidFill>
                  <a:schemeClr val="bg1"/>
                </a:solidFill>
              </a:rPr>
              <a:t>PMBOK</a:t>
            </a:r>
          </a:p>
        </p:txBody>
      </p:sp>
      <p:sp>
        <p:nvSpPr>
          <p:cNvPr id="16" name="TextBox 15">
            <a:extLst>
              <a:ext uri="{FF2B5EF4-FFF2-40B4-BE49-F238E27FC236}">
                <a16:creationId xmlns:a16="http://schemas.microsoft.com/office/drawing/2014/main" id="{3B76ED5F-CB8F-4FB0-B386-702A9C4B65E3}"/>
              </a:ext>
            </a:extLst>
          </p:cNvPr>
          <p:cNvSpPr txBox="1"/>
          <p:nvPr/>
        </p:nvSpPr>
        <p:spPr>
          <a:xfrm>
            <a:off x="15710" y="3270918"/>
            <a:ext cx="1069537" cy="369332"/>
          </a:xfrm>
          <a:prstGeom prst="rect">
            <a:avLst/>
          </a:prstGeom>
          <a:noFill/>
        </p:spPr>
        <p:txBody>
          <a:bodyPr wrap="square" rtlCol="0">
            <a:spAutoFit/>
          </a:bodyPr>
          <a:lstStyle/>
          <a:p>
            <a:r>
              <a:rPr lang="en-US" dirty="0">
                <a:solidFill>
                  <a:schemeClr val="bg1"/>
                </a:solidFill>
              </a:rPr>
              <a:t>Prince 2</a:t>
            </a:r>
          </a:p>
        </p:txBody>
      </p:sp>
      <p:sp>
        <p:nvSpPr>
          <p:cNvPr id="17" name="TextBox 16">
            <a:extLst>
              <a:ext uri="{FF2B5EF4-FFF2-40B4-BE49-F238E27FC236}">
                <a16:creationId xmlns:a16="http://schemas.microsoft.com/office/drawing/2014/main" id="{E932AE42-CE13-405B-8B7A-3767F8D9C165}"/>
              </a:ext>
            </a:extLst>
          </p:cNvPr>
          <p:cNvSpPr txBox="1"/>
          <p:nvPr/>
        </p:nvSpPr>
        <p:spPr>
          <a:xfrm>
            <a:off x="105552" y="4769901"/>
            <a:ext cx="1388200" cy="369332"/>
          </a:xfrm>
          <a:prstGeom prst="rect">
            <a:avLst/>
          </a:prstGeom>
          <a:noFill/>
        </p:spPr>
        <p:txBody>
          <a:bodyPr wrap="square" rtlCol="0">
            <a:spAutoFit/>
          </a:bodyPr>
          <a:lstStyle/>
          <a:p>
            <a:r>
              <a:rPr lang="en-US" dirty="0">
                <a:solidFill>
                  <a:schemeClr val="bg1"/>
                </a:solidFill>
              </a:rPr>
              <a:t>IPMA</a:t>
            </a:r>
          </a:p>
        </p:txBody>
      </p:sp>
      <p:sp>
        <p:nvSpPr>
          <p:cNvPr id="18" name="Rectangle 17">
            <a:extLst>
              <a:ext uri="{FF2B5EF4-FFF2-40B4-BE49-F238E27FC236}">
                <a16:creationId xmlns:a16="http://schemas.microsoft.com/office/drawing/2014/main" id="{D5C8CCED-058E-4291-94AB-9B53E2F8DAA3}"/>
              </a:ext>
            </a:extLst>
          </p:cNvPr>
          <p:cNvSpPr/>
          <p:nvPr/>
        </p:nvSpPr>
        <p:spPr>
          <a:xfrm>
            <a:off x="-50061" y="6331606"/>
            <a:ext cx="1032655" cy="338554"/>
          </a:xfrm>
          <a:prstGeom prst="rect">
            <a:avLst/>
          </a:prstGeom>
        </p:spPr>
        <p:txBody>
          <a:bodyPr wrap="none">
            <a:spAutoFit/>
          </a:bodyPr>
          <a:lstStyle/>
          <a:p>
            <a:r>
              <a:rPr lang="en-US" sz="1600" b="1" dirty="0">
                <a:solidFill>
                  <a:schemeClr val="bg1"/>
                </a:solidFill>
              </a:rPr>
              <a:t>ISO10006</a:t>
            </a:r>
            <a:endParaRPr lang="en-US" sz="1600" dirty="0">
              <a:solidFill>
                <a:schemeClr val="bg1"/>
              </a:solidFill>
            </a:endParaRPr>
          </a:p>
        </p:txBody>
      </p:sp>
    </p:spTree>
    <p:custDataLst>
      <p:tags r:id="rId1"/>
    </p:custDataLst>
    <p:extLst>
      <p:ext uri="{BB962C8B-B14F-4D97-AF65-F5344CB8AC3E}">
        <p14:creationId xmlns:p14="http://schemas.microsoft.com/office/powerpoint/2010/main" val="1560457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721-E9C6-44E3-ABAA-5764F2A2F7EF}"/>
              </a:ext>
            </a:extLst>
          </p:cNvPr>
          <p:cNvSpPr>
            <a:spLocks noGrp="1"/>
          </p:cNvSpPr>
          <p:nvPr>
            <p:ph type="title"/>
          </p:nvPr>
        </p:nvSpPr>
        <p:spPr/>
        <p:txBody>
          <a:bodyPr/>
          <a:lstStyle/>
          <a:p>
            <a:pPr marL="342900" indent="-342900">
              <a:lnSpc>
                <a:spcPct val="90000"/>
              </a:lnSpc>
              <a:spcBef>
                <a:spcPts val="1200"/>
              </a:spcBef>
              <a:spcAft>
                <a:spcPts val="200"/>
              </a:spcAft>
              <a:buChar char="•"/>
            </a:pPr>
            <a:r>
              <a:rPr lang="en-US" dirty="0"/>
              <a:t>KPI AND OKR</a:t>
            </a:r>
          </a:p>
        </p:txBody>
      </p:sp>
      <p:pic>
        <p:nvPicPr>
          <p:cNvPr id="7" name="Content Placeholder 6">
            <a:extLst>
              <a:ext uri="{FF2B5EF4-FFF2-40B4-BE49-F238E27FC236}">
                <a16:creationId xmlns:a16="http://schemas.microsoft.com/office/drawing/2014/main" id="{9647DE7D-BA0B-4070-BDA9-7E0A8F4C7F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079" y="2367784"/>
            <a:ext cx="5893894" cy="3094294"/>
          </a:xfrm>
        </p:spPr>
      </p:pic>
      <p:pic>
        <p:nvPicPr>
          <p:cNvPr id="9" name="Picture 8">
            <a:extLst>
              <a:ext uri="{FF2B5EF4-FFF2-40B4-BE49-F238E27FC236}">
                <a16:creationId xmlns:a16="http://schemas.microsoft.com/office/drawing/2014/main" id="{7D46B798-CFCD-46E9-835C-9BA28C152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380" y="2273516"/>
            <a:ext cx="5040594" cy="3354286"/>
          </a:xfrm>
          <a:prstGeom prst="rect">
            <a:avLst/>
          </a:prstGeom>
        </p:spPr>
      </p:pic>
      <p:sp>
        <p:nvSpPr>
          <p:cNvPr id="10" name="Rectangle 9">
            <a:extLst>
              <a:ext uri="{FF2B5EF4-FFF2-40B4-BE49-F238E27FC236}">
                <a16:creationId xmlns:a16="http://schemas.microsoft.com/office/drawing/2014/main" id="{87E7D650-4990-4FF2-B514-51789E352972}"/>
              </a:ext>
            </a:extLst>
          </p:cNvPr>
          <p:cNvSpPr/>
          <p:nvPr/>
        </p:nvSpPr>
        <p:spPr>
          <a:xfrm>
            <a:off x="1747580" y="5627802"/>
            <a:ext cx="2607124" cy="369332"/>
          </a:xfrm>
          <a:prstGeom prst="rect">
            <a:avLst/>
          </a:prstGeom>
        </p:spPr>
        <p:txBody>
          <a:bodyPr wrap="none">
            <a:spAutoFit/>
          </a:bodyPr>
          <a:lstStyle/>
          <a:p>
            <a:r>
              <a:rPr lang="en-US" dirty="0"/>
              <a:t>Key Performance Indicator</a:t>
            </a:r>
          </a:p>
        </p:txBody>
      </p:sp>
      <p:sp>
        <p:nvSpPr>
          <p:cNvPr id="11" name="Rectangle 10">
            <a:extLst>
              <a:ext uri="{FF2B5EF4-FFF2-40B4-BE49-F238E27FC236}">
                <a16:creationId xmlns:a16="http://schemas.microsoft.com/office/drawing/2014/main" id="{733F8FE3-028A-4068-BE74-F1E39AC87CD1}"/>
              </a:ext>
            </a:extLst>
          </p:cNvPr>
          <p:cNvSpPr/>
          <p:nvPr/>
        </p:nvSpPr>
        <p:spPr>
          <a:xfrm>
            <a:off x="7837298" y="5627802"/>
            <a:ext cx="2354619" cy="369332"/>
          </a:xfrm>
          <a:prstGeom prst="rect">
            <a:avLst/>
          </a:prstGeom>
        </p:spPr>
        <p:txBody>
          <a:bodyPr wrap="none">
            <a:spAutoFit/>
          </a:bodyPr>
          <a:lstStyle/>
          <a:p>
            <a:r>
              <a:rPr lang="en-US" dirty="0"/>
              <a:t>Objective &amp; Key Results</a:t>
            </a:r>
          </a:p>
        </p:txBody>
      </p:sp>
    </p:spTree>
    <p:extLst>
      <p:ext uri="{BB962C8B-B14F-4D97-AF65-F5344CB8AC3E}">
        <p14:creationId xmlns:p14="http://schemas.microsoft.com/office/powerpoint/2010/main" val="3996459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9379DC-5EF3-4CF9-B31E-F7D752B72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920" y="47920"/>
            <a:ext cx="5938886" cy="5938886"/>
          </a:xfrm>
          <a:prstGeom prst="rect">
            <a:avLst/>
          </a:prstGeom>
        </p:spPr>
      </p:pic>
      <p:sp>
        <p:nvSpPr>
          <p:cNvPr id="2" name="Title 1">
            <a:extLst>
              <a:ext uri="{FF2B5EF4-FFF2-40B4-BE49-F238E27FC236}">
                <a16:creationId xmlns:a16="http://schemas.microsoft.com/office/drawing/2014/main" id="{E6466A0B-B080-4C3D-9661-156DDE8000D4}"/>
              </a:ext>
            </a:extLst>
          </p:cNvPr>
          <p:cNvSpPr>
            <a:spLocks noGrp="1"/>
          </p:cNvSpPr>
          <p:nvPr>
            <p:ph type="title"/>
          </p:nvPr>
        </p:nvSpPr>
        <p:spPr/>
        <p:txBody>
          <a:bodyPr/>
          <a:lstStyle/>
          <a:p>
            <a:r>
              <a:rPr lang="en-US" dirty="0" err="1"/>
              <a:t>MileStones</a:t>
            </a:r>
            <a:endParaRPr lang="en-US" dirty="0"/>
          </a:p>
        </p:txBody>
      </p:sp>
      <p:pic>
        <p:nvPicPr>
          <p:cNvPr id="9" name="Content Placeholder 8">
            <a:extLst>
              <a:ext uri="{FF2B5EF4-FFF2-40B4-BE49-F238E27FC236}">
                <a16:creationId xmlns:a16="http://schemas.microsoft.com/office/drawing/2014/main" id="{E9B44A02-EB05-4D1A-B587-15F28C938677}"/>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4316" y="4885247"/>
            <a:ext cx="10870097" cy="1826637"/>
          </a:xfrm>
          <a:prstGeom prst="rect">
            <a:avLst/>
          </a:prstGeom>
        </p:spPr>
      </p:pic>
    </p:spTree>
    <p:extLst>
      <p:ext uri="{BB962C8B-B14F-4D97-AF65-F5344CB8AC3E}">
        <p14:creationId xmlns:p14="http://schemas.microsoft.com/office/powerpoint/2010/main" val="199725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B242-FBF2-436C-8765-E1D04575F8EF}"/>
              </a:ext>
            </a:extLst>
          </p:cNvPr>
          <p:cNvSpPr>
            <a:spLocks noGrp="1"/>
          </p:cNvSpPr>
          <p:nvPr>
            <p:ph type="title"/>
          </p:nvPr>
        </p:nvSpPr>
        <p:spPr/>
        <p:txBody>
          <a:bodyPr/>
          <a:lstStyle/>
          <a:p>
            <a:pPr algn="r" rtl="1"/>
            <a:r>
              <a:rPr lang="fa-IR" b="1" dirty="0"/>
              <a:t>سیستم مدیریت پروژه چابک </a:t>
            </a:r>
            <a:r>
              <a:rPr lang="en-US" b="1" dirty="0"/>
              <a:t>Agile</a:t>
            </a:r>
            <a:br>
              <a:rPr lang="en-US" b="1" dirty="0">
                <a:effectLst/>
              </a:rPr>
            </a:br>
            <a:endParaRPr lang="en-US" dirty="0"/>
          </a:p>
        </p:txBody>
      </p:sp>
      <p:sp>
        <p:nvSpPr>
          <p:cNvPr id="3" name="Content Placeholder 2">
            <a:extLst>
              <a:ext uri="{FF2B5EF4-FFF2-40B4-BE49-F238E27FC236}">
                <a16:creationId xmlns:a16="http://schemas.microsoft.com/office/drawing/2014/main" id="{75A59E2E-4FB2-45BA-BC96-69137FFF5F63}"/>
              </a:ext>
            </a:extLst>
          </p:cNvPr>
          <p:cNvSpPr>
            <a:spLocks noGrp="1"/>
          </p:cNvSpPr>
          <p:nvPr>
            <p:ph idx="1"/>
          </p:nvPr>
        </p:nvSpPr>
        <p:spPr>
          <a:xfrm>
            <a:off x="9737387" y="2412460"/>
            <a:ext cx="2013626" cy="4023360"/>
          </a:xfrm>
        </p:spPr>
        <p:txBody>
          <a:bodyPr>
            <a:normAutofit/>
          </a:bodyPr>
          <a:lstStyle/>
          <a:p>
            <a:pPr algn="just" rtl="1"/>
            <a:r>
              <a:rPr lang="fa-IR" sz="1400" dirty="0">
                <a:solidFill>
                  <a:schemeClr val="bg1">
                    <a:lumMod val="50000"/>
                  </a:schemeClr>
                </a:solidFill>
                <a:effectLst/>
              </a:rPr>
              <a:t>این روش مدیریت پروژه اساسا برای پروژه‌هایی که عدم قطعیت و تغییرات بالایی دارند طراحی شده است. بهمین دلیل در پروژه‌های نرم افزاری و تحقیقاتی که خیلی خروجی نهایی قابل پیش‌بینی نیست بیشتر کاربرد دارند. توصیف کلی آن به این صورت است که تغییرات را باید پذیرفت تا به هدف نهایی و خواسته کلی مشتری برسیم. بنابراین پروژه را مرحله به مرحله انجام می‌دهیم تا مالک پروژه خروجی هر مرحله را ببیند و بداند که مطابق خواسته خود هست یا خیر. بهرحال برای درک بهتر باید فایل ها و مقالات مربوطه را دانلود کرده و مطالعه کنید.</a:t>
            </a:r>
          </a:p>
          <a:p>
            <a:pPr algn="just" rtl="1"/>
            <a:endParaRPr lang="en-US" sz="1400" dirty="0">
              <a:solidFill>
                <a:schemeClr val="bg1">
                  <a:lumMod val="50000"/>
                </a:schemeClr>
              </a:solidFill>
            </a:endParaRPr>
          </a:p>
        </p:txBody>
      </p:sp>
      <p:pic>
        <p:nvPicPr>
          <p:cNvPr id="5" name="Picture 4">
            <a:extLst>
              <a:ext uri="{FF2B5EF4-FFF2-40B4-BE49-F238E27FC236}">
                <a16:creationId xmlns:a16="http://schemas.microsoft.com/office/drawing/2014/main" id="{89D50890-A1E7-4E2E-9F23-7CE65BCDD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93" y="1815084"/>
            <a:ext cx="8096250" cy="4457700"/>
          </a:xfrm>
          <a:prstGeom prst="rect">
            <a:avLst/>
          </a:prstGeom>
        </p:spPr>
      </p:pic>
    </p:spTree>
    <p:extLst>
      <p:ext uri="{BB962C8B-B14F-4D97-AF65-F5344CB8AC3E}">
        <p14:creationId xmlns:p14="http://schemas.microsoft.com/office/powerpoint/2010/main" val="286807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a:xfrm>
            <a:off x="804153" y="933893"/>
            <a:ext cx="10972800" cy="706090"/>
          </a:xfrm>
        </p:spPr>
        <p:txBody>
          <a:bodyPr>
            <a:normAutofit fontScale="90000"/>
          </a:bodyPr>
          <a:lstStyle/>
          <a:p>
            <a:pPr lvl="0" algn="ctr">
              <a:lnSpc>
                <a:spcPct val="100000"/>
              </a:lnSpc>
              <a:spcBef>
                <a:spcPts val="0"/>
              </a:spcBef>
              <a:defRPr/>
            </a:pPr>
            <a:r>
              <a:rPr lang="fa-IR" sz="5400" b="1" cap="none" spc="0" dirty="0">
                <a:solidFill>
                  <a:prstClr val="black"/>
                </a:solidFill>
                <a:effectLst>
                  <a:glow>
                    <a:scrgbClr r="0" g="0" b="0"/>
                  </a:glow>
                </a:effectLst>
                <a:latin typeface="Calibri"/>
              </a:rPr>
              <a:t>اسکوپ پروژه</a:t>
            </a:r>
            <a:endParaRPr lang="en-US" sz="5400" b="1" cap="none" spc="0" dirty="0">
              <a:solidFill>
                <a:prstClr val="black"/>
              </a:solidFill>
              <a:effectLst>
                <a:glow>
                  <a:scrgbClr r="0" g="0" b="0"/>
                </a:glow>
              </a:effectLst>
              <a:latin typeface="Calibri"/>
            </a:endParaRPr>
          </a:p>
        </p:txBody>
      </p:sp>
      <p:grpSp>
        <p:nvGrpSpPr>
          <p:cNvPr id="3" name="Group 2"/>
          <p:cNvGrpSpPr>
            <a:grpSpLocks noChangeAspect="1"/>
          </p:cNvGrpSpPr>
          <p:nvPr>
            <p:custDataLst>
              <p:tags r:id="rId1"/>
            </p:custDataLst>
          </p:nvPr>
        </p:nvGrpSpPr>
        <p:grpSpPr>
          <a:xfrm>
            <a:off x="4191000" y="2429400"/>
            <a:ext cx="3810000" cy="3810000"/>
            <a:chOff x="4191000" y="1524000"/>
            <a:chExt cx="3810000" cy="3810000"/>
          </a:xfrm>
        </p:grpSpPr>
        <p:sp>
          <p:nvSpPr>
            <p:cNvPr id="4" name="Block Arc 3"/>
            <p:cNvSpPr/>
            <p:nvPr>
              <p:custDataLst>
                <p:tags r:id="rId2"/>
              </p:custDataLst>
            </p:nvPr>
          </p:nvSpPr>
          <p:spPr>
            <a:xfrm>
              <a:off x="4191000" y="1524000"/>
              <a:ext cx="3810000" cy="3810000"/>
            </a:xfrm>
            <a:prstGeom prst="blockArc">
              <a:avLst>
                <a:gd name="adj1" fmla="val 0"/>
                <a:gd name="adj2" fmla="val 5400000"/>
                <a:gd name="adj3" fmla="val 16500"/>
              </a:avLst>
            </a:prstGeom>
            <a:solidFill>
              <a:schemeClr val="accent3"/>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endParaRPr>
            </a:p>
          </p:txBody>
        </p:sp>
        <p:sp>
          <p:nvSpPr>
            <p:cNvPr id="5" name="Block Arc 4"/>
            <p:cNvSpPr/>
            <p:nvPr>
              <p:custDataLst>
                <p:tags r:id="rId3"/>
              </p:custDataLst>
            </p:nvPr>
          </p:nvSpPr>
          <p:spPr>
            <a:xfrm>
              <a:off x="4191000" y="1524000"/>
              <a:ext cx="3810000" cy="3810000"/>
            </a:xfrm>
            <a:prstGeom prst="blockArc">
              <a:avLst>
                <a:gd name="adj1" fmla="val 5400000"/>
                <a:gd name="adj2" fmla="val 10800000"/>
                <a:gd name="adj3" fmla="val 16500"/>
              </a:avLst>
            </a:prstGeom>
            <a:solidFill>
              <a:schemeClr val="accent4"/>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endParaRPr>
            </a:p>
          </p:txBody>
        </p:sp>
        <p:sp>
          <p:nvSpPr>
            <p:cNvPr id="6" name="Block Arc 5"/>
            <p:cNvSpPr/>
            <p:nvPr>
              <p:custDataLst>
                <p:tags r:id="rId4"/>
              </p:custDataLst>
            </p:nvPr>
          </p:nvSpPr>
          <p:spPr>
            <a:xfrm>
              <a:off x="4191000" y="1524000"/>
              <a:ext cx="3810000" cy="3810000"/>
            </a:xfrm>
            <a:prstGeom prst="blockArc">
              <a:avLst>
                <a:gd name="adj1" fmla="val 10800000"/>
                <a:gd name="adj2" fmla="val 16200000"/>
                <a:gd name="adj3" fmla="val 165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endParaRPr>
            </a:p>
          </p:txBody>
        </p:sp>
        <p:sp>
          <p:nvSpPr>
            <p:cNvPr id="7" name="Block Arc 6"/>
            <p:cNvSpPr/>
            <p:nvPr>
              <p:custDataLst>
                <p:tags r:id="rId5"/>
              </p:custDataLst>
            </p:nvPr>
          </p:nvSpPr>
          <p:spPr>
            <a:xfrm>
              <a:off x="4191000" y="1524000"/>
              <a:ext cx="3810000" cy="3810000"/>
            </a:xfrm>
            <a:prstGeom prst="blockArc">
              <a:avLst>
                <a:gd name="adj1" fmla="val 16200000"/>
                <a:gd name="adj2" fmla="val 0"/>
                <a:gd name="adj3" fmla="val 16500"/>
              </a:avLst>
            </a:prstGeom>
            <a:solidFill>
              <a:schemeClr val="accent2"/>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endParaRPr>
            </a:p>
          </p:txBody>
        </p:sp>
        <p:sp>
          <p:nvSpPr>
            <p:cNvPr id="8" name="Block Arc 7" hidden="1"/>
            <p:cNvSpPr/>
            <p:nvPr>
              <p:custDataLst>
                <p:tags r:id="rId6"/>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9" name="Block Arc 8" hidden="1"/>
            <p:cNvSpPr/>
            <p:nvPr>
              <p:custDataLst>
                <p:tags r:id="rId7"/>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0" name="Block Arc 9" hidden="1"/>
            <p:cNvSpPr/>
            <p:nvPr>
              <p:custDataLst>
                <p:tags r:id="rId8"/>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1" name="Block Arc 10" hidden="1"/>
            <p:cNvSpPr/>
            <p:nvPr>
              <p:custDataLst>
                <p:tags r:id="rId9"/>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2" name="Block Arc 11" hidden="1"/>
            <p:cNvSpPr/>
            <p:nvPr>
              <p:custDataLst>
                <p:tags r:id="rId10"/>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3" name="Block Arc 12" hidden="1"/>
            <p:cNvSpPr/>
            <p:nvPr>
              <p:custDataLst>
                <p:tags r:id="rId11"/>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4" name="Block Arc 13" hidden="1"/>
            <p:cNvSpPr/>
            <p:nvPr>
              <p:custDataLst>
                <p:tags r:id="rId12"/>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5" name="Block Arc 14" hidden="1"/>
            <p:cNvSpPr/>
            <p:nvPr>
              <p:custDataLst>
                <p:tags r:id="rId13"/>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6" name="Block Arc 15" hidden="1"/>
            <p:cNvSpPr/>
            <p:nvPr>
              <p:custDataLst>
                <p:tags r:id="rId14"/>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7" name="Block Arc 16" hidden="1"/>
            <p:cNvSpPr/>
            <p:nvPr>
              <p:custDataLst>
                <p:tags r:id="rId15"/>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8" name="Block Arc 17" hidden="1"/>
            <p:cNvSpPr/>
            <p:nvPr>
              <p:custDataLst>
                <p:tags r:id="rId16"/>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19" name="Block Arc 18" hidden="1"/>
            <p:cNvSpPr/>
            <p:nvPr>
              <p:custDataLst>
                <p:tags r:id="rId17"/>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0" name="Block Arc 19" hidden="1"/>
            <p:cNvSpPr/>
            <p:nvPr>
              <p:custDataLst>
                <p:tags r:id="rId18"/>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1" name="Block Arc 20" hidden="1"/>
            <p:cNvSpPr/>
            <p:nvPr>
              <p:custDataLst>
                <p:tags r:id="rId19"/>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2" name="Block Arc 21" hidden="1"/>
            <p:cNvSpPr/>
            <p:nvPr>
              <p:custDataLst>
                <p:tags r:id="rId20"/>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3" name="Block Arc 22" hidden="1"/>
            <p:cNvSpPr/>
            <p:nvPr>
              <p:custDataLst>
                <p:tags r:id="rId21"/>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4" name="Block Arc 23" hidden="1"/>
            <p:cNvSpPr/>
            <p:nvPr>
              <p:custDataLst>
                <p:tags r:id="rId22"/>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5" name="Block Arc 24" hidden="1"/>
            <p:cNvSpPr/>
            <p:nvPr>
              <p:custDataLst>
                <p:tags r:id="rId23"/>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6" name="Block Arc 25" hidden="1"/>
            <p:cNvSpPr/>
            <p:nvPr>
              <p:custDataLst>
                <p:tags r:id="rId24"/>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7" name="Block Arc 26" hidden="1"/>
            <p:cNvSpPr/>
            <p:nvPr>
              <p:custDataLst>
                <p:tags r:id="rId25"/>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8" name="Block Arc 27" hidden="1"/>
            <p:cNvSpPr/>
            <p:nvPr>
              <p:custDataLst>
                <p:tags r:id="rId26"/>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29" name="Block Arc 28" hidden="1"/>
            <p:cNvSpPr/>
            <p:nvPr>
              <p:custDataLst>
                <p:tags r:id="rId27"/>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0" name="Block Arc 29" hidden="1"/>
            <p:cNvSpPr/>
            <p:nvPr>
              <p:custDataLst>
                <p:tags r:id="rId28"/>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1" name="Block Arc 30" hidden="1"/>
            <p:cNvSpPr/>
            <p:nvPr>
              <p:custDataLst>
                <p:tags r:id="rId29"/>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2" name="Block Arc 31" hidden="1"/>
            <p:cNvSpPr/>
            <p:nvPr>
              <p:custDataLst>
                <p:tags r:id="rId30"/>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3" name="Block Arc 32" hidden="1"/>
            <p:cNvSpPr/>
            <p:nvPr>
              <p:custDataLst>
                <p:tags r:id="rId31"/>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4" name="Block Arc 33" hidden="1"/>
            <p:cNvSpPr/>
            <p:nvPr>
              <p:custDataLst>
                <p:tags r:id="rId32"/>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5" name="Block Arc 34" hidden="1"/>
            <p:cNvSpPr/>
            <p:nvPr>
              <p:custDataLst>
                <p:tags r:id="rId33"/>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6" name="Block Arc 35" hidden="1"/>
            <p:cNvSpPr/>
            <p:nvPr>
              <p:custDataLst>
                <p:tags r:id="rId34"/>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7" name="Block Arc 36" hidden="1"/>
            <p:cNvSpPr/>
            <p:nvPr>
              <p:custDataLst>
                <p:tags r:id="rId35"/>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8" name="Block Arc 37" hidden="1"/>
            <p:cNvSpPr/>
            <p:nvPr>
              <p:custDataLst>
                <p:tags r:id="rId36"/>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39" name="Block Arc 38" hidden="1"/>
            <p:cNvSpPr/>
            <p:nvPr>
              <p:custDataLst>
                <p:tags r:id="rId37"/>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0" name="Block Arc 39" hidden="1"/>
            <p:cNvSpPr/>
            <p:nvPr>
              <p:custDataLst>
                <p:tags r:id="rId38"/>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1" name="Block Arc 40" hidden="1"/>
            <p:cNvSpPr/>
            <p:nvPr>
              <p:custDataLst>
                <p:tags r:id="rId39"/>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2" name="Block Arc 41" hidden="1"/>
            <p:cNvSpPr/>
            <p:nvPr>
              <p:custDataLst>
                <p:tags r:id="rId40"/>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3" name="Block Arc 42" hidden="1"/>
            <p:cNvSpPr/>
            <p:nvPr>
              <p:custDataLst>
                <p:tags r:id="rId41"/>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4" name="Block Arc 43" hidden="1"/>
            <p:cNvSpPr/>
            <p:nvPr>
              <p:custDataLst>
                <p:tags r:id="rId42"/>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5" name="Block Arc 44" hidden="1"/>
            <p:cNvSpPr/>
            <p:nvPr>
              <p:custDataLst>
                <p:tags r:id="rId43"/>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6" name="Block Arc 45" hidden="1"/>
            <p:cNvSpPr/>
            <p:nvPr>
              <p:custDataLst>
                <p:tags r:id="rId44"/>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7" name="Block Arc 46" hidden="1"/>
            <p:cNvSpPr/>
            <p:nvPr>
              <p:custDataLst>
                <p:tags r:id="rId45"/>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8" name="Block Arc 47" hidden="1"/>
            <p:cNvSpPr/>
            <p:nvPr>
              <p:custDataLst>
                <p:tags r:id="rId46"/>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49" name="Block Arc 48" hidden="1"/>
            <p:cNvSpPr/>
            <p:nvPr>
              <p:custDataLst>
                <p:tags r:id="rId47"/>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50" name="Block Arc 49" hidden="1"/>
            <p:cNvSpPr/>
            <p:nvPr>
              <p:custDataLst>
                <p:tags r:id="rId48"/>
              </p:custDataLst>
            </p:nvPr>
          </p:nvSpPr>
          <p:spPr>
            <a:xfrm>
              <a:off x="4191000" y="1524000"/>
              <a:ext cx="3810000" cy="3810000"/>
            </a:xfrm>
            <a:prstGeom prst="blockArc">
              <a:avLst>
                <a:gd name="adj1" fmla="val 10800000"/>
                <a:gd name="adj2" fmla="val 162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51" name="Block Arc 50" hidden="1"/>
            <p:cNvSpPr/>
            <p:nvPr>
              <p:custDataLst>
                <p:tags r:id="rId49"/>
              </p:custDataLst>
            </p:nvPr>
          </p:nvSpPr>
          <p:spPr>
            <a:xfrm>
              <a:off x="4191000" y="1524000"/>
              <a:ext cx="3810000" cy="3810000"/>
            </a:xfrm>
            <a:prstGeom prst="blockArc">
              <a:avLst>
                <a:gd name="adj1" fmla="val 16200000"/>
                <a:gd name="adj2" fmla="val 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52" name="Block Arc 51" hidden="1"/>
            <p:cNvSpPr/>
            <p:nvPr>
              <p:custDataLst>
                <p:tags r:id="rId50"/>
              </p:custDataLst>
            </p:nvPr>
          </p:nvSpPr>
          <p:spPr>
            <a:xfrm>
              <a:off x="4191000" y="1524000"/>
              <a:ext cx="3810000" cy="3810000"/>
            </a:xfrm>
            <a:prstGeom prst="blockArc">
              <a:avLst>
                <a:gd name="adj1" fmla="val 0"/>
                <a:gd name="adj2" fmla="val 54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53" name="Block Arc 52" hidden="1"/>
            <p:cNvSpPr/>
            <p:nvPr>
              <p:custDataLst>
                <p:tags r:id="rId51"/>
              </p:custDataLst>
            </p:nvPr>
          </p:nvSpPr>
          <p:spPr>
            <a:xfrm>
              <a:off x="4191000" y="1524000"/>
              <a:ext cx="3810000" cy="3810000"/>
            </a:xfrm>
            <a:prstGeom prst="blockArc">
              <a:avLst>
                <a:gd name="adj1" fmla="val 5400000"/>
                <a:gd name="adj2" fmla="val 10800000"/>
                <a:gd name="adj3" fmla="val 25000"/>
              </a:avLst>
            </a:prstGeom>
            <a:solidFill>
              <a:srgbClr val="0F6FC6"/>
            </a:solidFill>
            <a:ln w="25400">
              <a:solidFill>
                <a:srgbClr val="FFFFFF"/>
              </a:solidFill>
              <a:prstDash val="solid"/>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glow>
                      <a:scrgbClr r="0" g="0" b="0"/>
                    </a:glow>
                  </a:effectLst>
                  <a:uLnTx/>
                  <a:uFillTx/>
                  <a:latin typeface="Calibri"/>
                  <a:cs typeface="B Nazanin" panose="00000400000000000000" pitchFamily="2" charset="-78"/>
                </a:rPr>
                <a:t>Text</a:t>
              </a:r>
            </a:p>
          </p:txBody>
        </p:sp>
        <p:sp>
          <p:nvSpPr>
            <p:cNvPr id="54" name="Rectangle 53"/>
            <p:cNvSpPr/>
            <p:nvPr>
              <p:custDataLst>
                <p:tags r:id="rId52"/>
              </p:custDataLst>
            </p:nvPr>
          </p:nvSpPr>
          <p:spPr>
            <a:xfrm>
              <a:off x="4971059" y="3156765"/>
              <a:ext cx="2249883" cy="544471"/>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glow>
                    <a:scrgbClr r="0" g="0" b="0"/>
                  </a:glow>
                </a:effectLst>
                <a:uLnTx/>
                <a:uFillTx/>
                <a:latin typeface="Calibri"/>
                <a:cs typeface="B Titr" panose="00000700000000000000" pitchFamily="2" charset="-78"/>
              </a:endParaRPr>
            </a:p>
          </p:txBody>
        </p:sp>
      </p:grpSp>
      <p:sp>
        <p:nvSpPr>
          <p:cNvPr id="57" name="TextBox 56"/>
          <p:cNvSpPr txBox="1"/>
          <p:nvPr/>
        </p:nvSpPr>
        <p:spPr>
          <a:xfrm>
            <a:off x="584790" y="1773921"/>
            <a:ext cx="3606210" cy="1231106"/>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F6FC6"/>
                </a:solidFill>
                <a:effectLst/>
                <a:uLnTx/>
                <a:uFillTx/>
                <a:latin typeface="Calibri"/>
                <a:cs typeface="B Nazanin" panose="00000400000000000000" pitchFamily="2" charset="-78"/>
              </a:rPr>
              <a:t>Product Scope</a:t>
            </a:r>
          </a:p>
          <a:p>
            <a:pPr lvl="1" algn="r" rtl="1"/>
            <a:r>
              <a:rPr lang="fa-IR" dirty="0">
                <a:cs typeface="B Nazanin" panose="00000400000000000000" pitchFamily="2" charset="-78"/>
              </a:rPr>
              <a:t>اسکوپ محصول </a:t>
            </a:r>
            <a:r>
              <a:rPr lang="en-US" dirty="0">
                <a:cs typeface="B Nazanin" panose="00000400000000000000" pitchFamily="2" charset="-78"/>
              </a:rPr>
              <a:t> </a:t>
            </a:r>
            <a:r>
              <a:rPr lang="fa-IR" dirty="0">
                <a:cs typeface="B Nazanin" panose="00000400000000000000" pitchFamily="2" charset="-78"/>
              </a:rPr>
              <a:t>شامل ویژگی‌ها و عمل‌کردهایی است که مشخص‌کننده محصول، خدمات و یا نتیجه می‌شود.</a:t>
            </a:r>
            <a:endParaRPr lang="en-US" dirty="0">
              <a:cs typeface="B Nazanin" panose="00000400000000000000" pitchFamily="2" charset="-78"/>
            </a:endParaRPr>
          </a:p>
        </p:txBody>
      </p:sp>
      <p:sp>
        <p:nvSpPr>
          <p:cNvPr id="58" name="TextBox 57"/>
          <p:cNvSpPr txBox="1"/>
          <p:nvPr/>
        </p:nvSpPr>
        <p:spPr>
          <a:xfrm>
            <a:off x="609600" y="4674880"/>
            <a:ext cx="3581400" cy="1754326"/>
          </a:xfrm>
          <a:prstGeom prst="rect">
            <a:avLst/>
          </a:prstGeom>
          <a:noFill/>
        </p:spPr>
        <p:txBody>
          <a:bodyPr wrap="square" rtlCol="0">
            <a:spAutoFit/>
          </a:bodyPr>
          <a:lstStyle/>
          <a:p>
            <a:pPr lvl="1" algn="justLow" rtl="1"/>
            <a:r>
              <a:rPr lang="fa-IR" dirty="0">
                <a:cs typeface="B Nazanin" panose="00000400000000000000" pitchFamily="2" charset="-78"/>
              </a:rPr>
              <a:t>در صورتی که ملزومات به صورت کامل مشخص و تعریف نشوند و اگر یک کنترل تغییر (</a:t>
            </a:r>
            <a:r>
              <a:rPr lang="en-US" dirty="0">
                <a:cs typeface="B Nazanin" panose="00000400000000000000" pitchFamily="2" charset="-78"/>
              </a:rPr>
              <a:t>change control</a:t>
            </a:r>
            <a:r>
              <a:rPr lang="fa-IR" dirty="0">
                <a:cs typeface="B Nazanin" panose="00000400000000000000" pitchFamily="2" charset="-78"/>
              </a:rPr>
              <a:t> )موثر در پروژه وجود نداشته باشد، خزش اسکوپ (</a:t>
            </a:r>
            <a:r>
              <a:rPr lang="en-US" dirty="0">
                <a:cs typeface="B Nazanin" panose="00000400000000000000" pitchFamily="2" charset="-78"/>
              </a:rPr>
              <a:t>scope creep</a:t>
            </a:r>
            <a:r>
              <a:rPr lang="fa-IR" dirty="0">
                <a:cs typeface="B Nazanin" panose="00000400000000000000" pitchFamily="2" charset="-78"/>
              </a:rPr>
              <a:t> )یا خزش ملزومات (</a:t>
            </a:r>
            <a:r>
              <a:rPr lang="en-US" dirty="0">
                <a:cs typeface="B Nazanin" panose="00000400000000000000" pitchFamily="2" charset="-78"/>
              </a:rPr>
              <a:t>requirement creep</a:t>
            </a:r>
            <a:r>
              <a:rPr lang="fa-IR" dirty="0">
                <a:cs typeface="B Nazanin" panose="00000400000000000000" pitchFamily="2" charset="-78"/>
              </a:rPr>
              <a:t>) رخ می‌دهد.</a:t>
            </a:r>
            <a:endParaRPr lang="en-US" dirty="0">
              <a:cs typeface="B Nazanin" panose="00000400000000000000" pitchFamily="2" charset="-78"/>
            </a:endParaRPr>
          </a:p>
        </p:txBody>
      </p:sp>
      <p:sp>
        <p:nvSpPr>
          <p:cNvPr id="59" name="TextBox 58"/>
          <p:cNvSpPr txBox="1"/>
          <p:nvPr/>
        </p:nvSpPr>
        <p:spPr>
          <a:xfrm>
            <a:off x="7976190" y="1757586"/>
            <a:ext cx="3606210" cy="150810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F6FC6"/>
                </a:solidFill>
                <a:effectLst/>
                <a:uLnTx/>
                <a:uFillTx/>
                <a:latin typeface="Calibri"/>
                <a:cs typeface="B Nazanin" panose="00000400000000000000" pitchFamily="2" charset="-78"/>
              </a:rPr>
              <a:t>Project Scope</a:t>
            </a:r>
          </a:p>
          <a:p>
            <a:pPr lvl="1" algn="r" rtl="1"/>
            <a:r>
              <a:rPr lang="fa-IR" dirty="0">
                <a:cs typeface="B Nazanin" panose="00000400000000000000" pitchFamily="2" charset="-78"/>
              </a:rPr>
              <a:t>حدود یا اسکوپ پروژه به معنی میزان کاری است که باید برای تحویل یک محصول، خدمات یا نتیجه دارای مشخصات و کارکرد معین به انجام برسند.</a:t>
            </a:r>
            <a:endParaRPr lang="en-US" dirty="0">
              <a:cs typeface="B Nazanin" panose="00000400000000000000" pitchFamily="2" charset="-78"/>
            </a:endParaRPr>
          </a:p>
        </p:txBody>
      </p:sp>
      <p:sp>
        <p:nvSpPr>
          <p:cNvPr id="60" name="TextBox 59"/>
          <p:cNvSpPr txBox="1"/>
          <p:nvPr/>
        </p:nvSpPr>
        <p:spPr>
          <a:xfrm>
            <a:off x="8288208" y="4627141"/>
            <a:ext cx="3404440" cy="1477328"/>
          </a:xfrm>
          <a:prstGeom prst="rect">
            <a:avLst/>
          </a:prstGeom>
          <a:noFill/>
        </p:spPr>
        <p:txBody>
          <a:bodyPr wrap="square" rtlCol="0">
            <a:spAutoFit/>
          </a:bodyPr>
          <a:lstStyle/>
          <a:p>
            <a:pPr lvl="1" algn="r" rtl="1"/>
            <a:r>
              <a:rPr lang="fa-IR" dirty="0">
                <a:cs typeface="B Nazanin" panose="00000400000000000000" pitchFamily="2" charset="-78"/>
              </a:rPr>
              <a:t>باید توجه کرد که اسکوپ پروژه بیش‌تر کار محور است (چگونگی‌ها) در حالی که اسکوپ محصول بیش‌تر با محوریت ملزومات عمل‌کردی (</a:t>
            </a:r>
            <a:r>
              <a:rPr lang="en-US" dirty="0">
                <a:cs typeface="B Nazanin" panose="00000400000000000000" pitchFamily="2" charset="-78"/>
              </a:rPr>
              <a:t>functional requirements) </a:t>
            </a:r>
            <a:r>
              <a:rPr lang="fa-IR" dirty="0">
                <a:cs typeface="B Nazanin" panose="00000400000000000000" pitchFamily="2" charset="-78"/>
              </a:rPr>
              <a:t>است (چه چیزهایی). </a:t>
            </a:r>
            <a:endParaRPr lang="en-US" dirty="0">
              <a:cs typeface="B Nazanin" panose="00000400000000000000" pitchFamily="2" charset="-78"/>
            </a:endParaRPr>
          </a:p>
        </p:txBody>
      </p:sp>
      <p:cxnSp>
        <p:nvCxnSpPr>
          <p:cNvPr id="62" name="Elbow Connector 61"/>
          <p:cNvCxnSpPr/>
          <p:nvPr/>
        </p:nvCxnSpPr>
        <p:spPr>
          <a:xfrm rot="10800000">
            <a:off x="693019" y="2097988"/>
            <a:ext cx="4035468" cy="948714"/>
          </a:xfrm>
          <a:prstGeom prst="bentConnector3">
            <a:avLst>
              <a:gd name="adj1" fmla="val 11837"/>
            </a:avLst>
          </a:prstGeom>
          <a:ln w="19050"/>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rot="10800000">
            <a:off x="693019" y="4665604"/>
            <a:ext cx="4035468" cy="948714"/>
          </a:xfrm>
          <a:prstGeom prst="bentConnector3">
            <a:avLst>
              <a:gd name="adj1" fmla="val 21139"/>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rot="10800000" flipH="1">
            <a:off x="7438702" y="2096388"/>
            <a:ext cx="4035468" cy="948714"/>
          </a:xfrm>
          <a:prstGeom prst="bentConnector3">
            <a:avLst>
              <a:gd name="adj1" fmla="val 11837"/>
            </a:avLst>
          </a:prstGeom>
          <a:ln w="19050"/>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10800000" flipH="1">
            <a:off x="7438702" y="4664004"/>
            <a:ext cx="4035468" cy="948714"/>
          </a:xfrm>
          <a:prstGeom prst="bentConnector3">
            <a:avLst>
              <a:gd name="adj1" fmla="val 21139"/>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FC157C19-1B1E-422B-83CD-A7CA56D83364}"/>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148141" y="3735710"/>
            <a:ext cx="1870907" cy="1197380"/>
          </a:xfrm>
          <a:prstGeom prst="rect">
            <a:avLst/>
          </a:prstGeom>
        </p:spPr>
      </p:pic>
    </p:spTree>
    <p:extLst>
      <p:ext uri="{BB962C8B-B14F-4D97-AF65-F5344CB8AC3E}">
        <p14:creationId xmlns:p14="http://schemas.microsoft.com/office/powerpoint/2010/main" val="3150009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مفاهیم ریزتر</a:t>
            </a:r>
            <a:endParaRPr lang="en-US" dirty="0"/>
          </a:p>
        </p:txBody>
      </p:sp>
      <p:grpSp>
        <p:nvGrpSpPr>
          <p:cNvPr id="56" name="Group 55"/>
          <p:cNvGrpSpPr/>
          <p:nvPr/>
        </p:nvGrpSpPr>
        <p:grpSpPr>
          <a:xfrm>
            <a:off x="2038575" y="1620806"/>
            <a:ext cx="9543825" cy="4495165"/>
            <a:chOff x="2038575" y="1620806"/>
            <a:chExt cx="9543825" cy="4495165"/>
          </a:xfrm>
        </p:grpSpPr>
        <p:sp>
          <p:nvSpPr>
            <p:cNvPr id="39" name="ShapeNameChangedByPowerUser6"/>
            <p:cNvSpPr/>
            <p:nvPr/>
          </p:nvSpPr>
          <p:spPr>
            <a:xfrm rot="10800000" flipV="1">
              <a:off x="2038913" y="4614981"/>
              <a:ext cx="1444388" cy="324276"/>
            </a:xfrm>
            <a:prstGeom prst="homePlate">
              <a:avLst>
                <a:gd name="adj" fmla="val 7115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0" name="ShapeNameChangedByPowerUser5"/>
            <p:cNvSpPr/>
            <p:nvPr/>
          </p:nvSpPr>
          <p:spPr>
            <a:xfrm rot="10800000" flipV="1">
              <a:off x="2038744" y="4238563"/>
              <a:ext cx="1444388" cy="324276"/>
            </a:xfrm>
            <a:prstGeom prst="homePlate">
              <a:avLst>
                <a:gd name="adj" fmla="val 7115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1" name="ShapeNameChangedByPowerUser4"/>
            <p:cNvSpPr/>
            <p:nvPr/>
          </p:nvSpPr>
          <p:spPr>
            <a:xfrm rot="10800000" flipV="1">
              <a:off x="2038575" y="3883411"/>
              <a:ext cx="1444388" cy="324276"/>
            </a:xfrm>
            <a:prstGeom prst="homePlate">
              <a:avLst>
                <a:gd name="adj" fmla="val 711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2" name="Pentagon 41"/>
            <p:cNvSpPr/>
            <p:nvPr/>
          </p:nvSpPr>
          <p:spPr>
            <a:xfrm>
              <a:off x="4885898" y="5406420"/>
              <a:ext cx="6696502" cy="709551"/>
            </a:xfrm>
            <a:prstGeom prst="homePlate">
              <a:avLst>
                <a:gd name="adj" fmla="val 7115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1800" b="0" i="0" u="none" strike="noStrike" kern="0" cap="none" spc="0" normalizeH="0" baseline="0" noProof="0" dirty="0">
                  <a:ln>
                    <a:noFill/>
                  </a:ln>
                  <a:solidFill>
                    <a:prstClr val="white"/>
                  </a:solidFill>
                  <a:effectLst/>
                  <a:uLnTx/>
                  <a:uFillTx/>
                  <a:latin typeface="Calibri"/>
                  <a:cs typeface="B Nazanin" panose="00000400000000000000" pitchFamily="2" charset="-78"/>
                </a:rPr>
                <a:t>...</a:t>
              </a:r>
            </a:p>
          </p:txBody>
        </p:sp>
        <p:sp>
          <p:nvSpPr>
            <p:cNvPr id="43" name="Pentagon 42"/>
            <p:cNvSpPr/>
            <p:nvPr/>
          </p:nvSpPr>
          <p:spPr>
            <a:xfrm>
              <a:off x="4885898" y="4634282"/>
              <a:ext cx="6696502" cy="709551"/>
            </a:xfrm>
            <a:prstGeom prst="homePlate">
              <a:avLst>
                <a:gd name="adj" fmla="val 7115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1800" b="0" i="0" u="none" strike="noStrike" kern="0" cap="none" spc="0" normalizeH="0" baseline="0" noProof="0" dirty="0">
                  <a:ln>
                    <a:noFill/>
                  </a:ln>
                  <a:solidFill>
                    <a:prstClr val="white"/>
                  </a:solidFill>
                  <a:effectLst/>
                  <a:uLnTx/>
                  <a:uFillTx/>
                  <a:latin typeface="Calibri"/>
                  <a:cs typeface="B Nazanin" panose="00000400000000000000" pitchFamily="2" charset="-78"/>
                </a:rPr>
                <a:t>مخاطرات پروژه</a:t>
              </a: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4" name="Pentagon 43"/>
            <p:cNvSpPr/>
            <p:nvPr/>
          </p:nvSpPr>
          <p:spPr>
            <a:xfrm>
              <a:off x="4885898" y="3883410"/>
              <a:ext cx="6696502" cy="709551"/>
            </a:xfrm>
            <a:prstGeom prst="homePlate">
              <a:avLst>
                <a:gd name="adj" fmla="val 711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defRPr/>
              </a:pPr>
              <a:r>
                <a:rPr lang="fa-IR" dirty="0">
                  <a:cs typeface="B Nazanin" panose="00000400000000000000" pitchFamily="2" charset="-78"/>
                </a:rPr>
                <a:t>سطح دسترسی ها در مدیریت پروژه</a:t>
              </a:r>
              <a:endParaRPr lang="en-US" dirty="0">
                <a:cs typeface="B Nazanin" panose="00000400000000000000" pitchFamily="2" charset="-78"/>
              </a:endParaRPr>
            </a:p>
          </p:txBody>
        </p:sp>
        <p:sp>
          <p:nvSpPr>
            <p:cNvPr id="45" name="Freeform 44"/>
            <p:cNvSpPr/>
            <p:nvPr/>
          </p:nvSpPr>
          <p:spPr>
            <a:xfrm flipV="1">
              <a:off x="3502211" y="4614981"/>
              <a:ext cx="1364400" cy="1487606"/>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6" name="Freeform 45"/>
            <p:cNvSpPr/>
            <p:nvPr/>
          </p:nvSpPr>
          <p:spPr>
            <a:xfrm flipV="1">
              <a:off x="3502211" y="4242221"/>
              <a:ext cx="1364400" cy="1095565"/>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47" name="Freeform 46"/>
            <p:cNvSpPr/>
            <p:nvPr/>
          </p:nvSpPr>
          <p:spPr>
            <a:xfrm flipV="1">
              <a:off x="3508744" y="3883410"/>
              <a:ext cx="1350335" cy="701528"/>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18" name="ShapeNameChangedByPowerUser6"/>
            <p:cNvSpPr/>
            <p:nvPr/>
          </p:nvSpPr>
          <p:spPr>
            <a:xfrm rot="10800000">
              <a:off x="2038913" y="2797520"/>
              <a:ext cx="1444388" cy="324276"/>
            </a:xfrm>
            <a:prstGeom prst="homePlate">
              <a:avLst>
                <a:gd name="adj" fmla="val 711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19" name="ShapeNameChangedByPowerUser5"/>
            <p:cNvSpPr/>
            <p:nvPr/>
          </p:nvSpPr>
          <p:spPr>
            <a:xfrm rot="10800000">
              <a:off x="2038744" y="3173938"/>
              <a:ext cx="1444388" cy="324276"/>
            </a:xfrm>
            <a:prstGeom prst="homePlate">
              <a:avLst>
                <a:gd name="adj" fmla="val 711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20" name="ShapeNameChangedByPowerUser4"/>
            <p:cNvSpPr/>
            <p:nvPr/>
          </p:nvSpPr>
          <p:spPr>
            <a:xfrm rot="10800000">
              <a:off x="2038575" y="3529090"/>
              <a:ext cx="1444388" cy="324276"/>
            </a:xfrm>
            <a:prstGeom prst="homePlate">
              <a:avLst>
                <a:gd name="adj" fmla="val 71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6" name="Pentagon 5"/>
            <p:cNvSpPr/>
            <p:nvPr/>
          </p:nvSpPr>
          <p:spPr>
            <a:xfrm>
              <a:off x="4885898" y="1620806"/>
              <a:ext cx="6696502" cy="709551"/>
            </a:xfrm>
            <a:prstGeom prst="homePlate">
              <a:avLst>
                <a:gd name="adj" fmla="val 711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defRPr/>
              </a:pPr>
              <a:r>
                <a:rPr lang="fa-IR" dirty="0">
                  <a:cs typeface="B Nazanin" panose="00000400000000000000" pitchFamily="2" charset="-78"/>
                </a:rPr>
                <a:t>استراتژی سازمانی</a:t>
              </a:r>
            </a:p>
          </p:txBody>
        </p:sp>
        <p:sp>
          <p:nvSpPr>
            <p:cNvPr id="13" name="Pentagon 12"/>
            <p:cNvSpPr/>
            <p:nvPr/>
          </p:nvSpPr>
          <p:spPr>
            <a:xfrm>
              <a:off x="4885898" y="2392944"/>
              <a:ext cx="6696502" cy="709551"/>
            </a:xfrm>
            <a:prstGeom prst="homePlate">
              <a:avLst>
                <a:gd name="adj" fmla="val 711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defRPr/>
              </a:pPr>
              <a:r>
                <a:rPr lang="fa-IR" dirty="0">
                  <a:cs typeface="B Nazanin" panose="00000400000000000000" pitchFamily="2" charset="-78"/>
                </a:rPr>
                <a:t>مدیریت پورتفولیو</a:t>
              </a:r>
            </a:p>
          </p:txBody>
        </p:sp>
        <p:sp>
          <p:nvSpPr>
            <p:cNvPr id="14" name="Pentagon 13"/>
            <p:cNvSpPr/>
            <p:nvPr/>
          </p:nvSpPr>
          <p:spPr>
            <a:xfrm>
              <a:off x="4885898" y="3143816"/>
              <a:ext cx="6696502" cy="709551"/>
            </a:xfrm>
            <a:prstGeom prst="homePlate">
              <a:avLst>
                <a:gd name="adj" fmla="val 711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400">
                <a:buFont typeface="Arial" panose="020B0604020202020204" pitchFamily="34" charset="0"/>
                <a:buChar char="•"/>
                <a:defRPr/>
              </a:pPr>
              <a:r>
                <a:rPr lang="fa-IR" dirty="0">
                  <a:cs typeface="B Nazanin" panose="00000400000000000000" pitchFamily="2" charset="-78"/>
                </a:rPr>
                <a:t>مدیریت پروژه آنلاین</a:t>
              </a:r>
            </a:p>
          </p:txBody>
        </p:sp>
        <p:sp>
          <p:nvSpPr>
            <p:cNvPr id="31" name="Freeform 30"/>
            <p:cNvSpPr/>
            <p:nvPr/>
          </p:nvSpPr>
          <p:spPr>
            <a:xfrm>
              <a:off x="3502211" y="1634190"/>
              <a:ext cx="1364400" cy="1487606"/>
            </a:xfrm>
            <a:custGeom>
              <a:avLst/>
              <a:gdLst>
                <a:gd name="connsiteX0" fmla="*/ 1364776 w 1364776"/>
                <a:gd name="connsiteY0" fmla="*/ 0 h 1487606"/>
                <a:gd name="connsiteX1" fmla="*/ 1364776 w 1364776"/>
                <a:gd name="connsiteY1" fmla="*/ 709684 h 1487606"/>
                <a:gd name="connsiteX2" fmla="*/ 0 w 1364776"/>
                <a:gd name="connsiteY2" fmla="*/ 1487606 h 1487606"/>
                <a:gd name="connsiteX3" fmla="*/ 0 w 1364776"/>
                <a:gd name="connsiteY3" fmla="*/ 1160060 h 1487606"/>
                <a:gd name="connsiteX4" fmla="*/ 1364776 w 1364776"/>
                <a:gd name="connsiteY4" fmla="*/ 0 h 1487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776" h="1487606">
                  <a:moveTo>
                    <a:pt x="1364776" y="0"/>
                  </a:moveTo>
                  <a:lnTo>
                    <a:pt x="1364776" y="709684"/>
                  </a:lnTo>
                  <a:lnTo>
                    <a:pt x="0" y="1487606"/>
                  </a:lnTo>
                  <a:lnTo>
                    <a:pt x="0" y="1160060"/>
                  </a:lnTo>
                  <a:lnTo>
                    <a:pt x="13647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34" name="Freeform 33"/>
            <p:cNvSpPr/>
            <p:nvPr/>
          </p:nvSpPr>
          <p:spPr>
            <a:xfrm>
              <a:off x="3502211" y="2398991"/>
              <a:ext cx="1364400" cy="1095565"/>
            </a:xfrm>
            <a:custGeom>
              <a:avLst/>
              <a:gdLst>
                <a:gd name="connsiteX0" fmla="*/ 1351128 w 1351128"/>
                <a:gd name="connsiteY0" fmla="*/ 0 h 1105468"/>
                <a:gd name="connsiteX1" fmla="*/ 1351128 w 1351128"/>
                <a:gd name="connsiteY1" fmla="*/ 696036 h 1105468"/>
                <a:gd name="connsiteX2" fmla="*/ 0 w 1351128"/>
                <a:gd name="connsiteY2" fmla="*/ 1105468 h 1105468"/>
                <a:gd name="connsiteX3" fmla="*/ 0 w 1351128"/>
                <a:gd name="connsiteY3" fmla="*/ 777922 h 1105468"/>
                <a:gd name="connsiteX4" fmla="*/ 1351128 w 1351128"/>
                <a:gd name="connsiteY4" fmla="*/ 0 h 110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128" h="1105468">
                  <a:moveTo>
                    <a:pt x="1351128" y="0"/>
                  </a:moveTo>
                  <a:lnTo>
                    <a:pt x="1351128" y="696036"/>
                  </a:lnTo>
                  <a:lnTo>
                    <a:pt x="0" y="1105468"/>
                  </a:lnTo>
                  <a:lnTo>
                    <a:pt x="0" y="777922"/>
                  </a:lnTo>
                  <a:lnTo>
                    <a:pt x="135112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38" name="Freeform 37"/>
            <p:cNvSpPr/>
            <p:nvPr/>
          </p:nvSpPr>
          <p:spPr>
            <a:xfrm>
              <a:off x="3508744" y="3151839"/>
              <a:ext cx="1350335" cy="701528"/>
            </a:xfrm>
            <a:custGeom>
              <a:avLst/>
              <a:gdLst>
                <a:gd name="connsiteX0" fmla="*/ 1350335 w 1350335"/>
                <a:gd name="connsiteY0" fmla="*/ 0 h 691116"/>
                <a:gd name="connsiteX1" fmla="*/ 1350335 w 1350335"/>
                <a:gd name="connsiteY1" fmla="*/ 691116 h 691116"/>
                <a:gd name="connsiteX2" fmla="*/ 0 w 1350335"/>
                <a:gd name="connsiteY2" fmla="*/ 691116 h 691116"/>
                <a:gd name="connsiteX3" fmla="*/ 0 w 1350335"/>
                <a:gd name="connsiteY3" fmla="*/ 382772 h 691116"/>
                <a:gd name="connsiteX4" fmla="*/ 1350335 w 1350335"/>
                <a:gd name="connsiteY4" fmla="*/ 0 h 69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5" h="691116">
                  <a:moveTo>
                    <a:pt x="1350335" y="0"/>
                  </a:moveTo>
                  <a:lnTo>
                    <a:pt x="1350335" y="691116"/>
                  </a:lnTo>
                  <a:lnTo>
                    <a:pt x="0" y="691116"/>
                  </a:lnTo>
                  <a:lnTo>
                    <a:pt x="0" y="382772"/>
                  </a:lnTo>
                  <a:lnTo>
                    <a:pt x="135033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cs typeface="B Nazanin" panose="00000400000000000000" pitchFamily="2" charset="-78"/>
              </a:endParaRPr>
            </a:p>
          </p:txBody>
        </p:sp>
        <p:sp>
          <p:nvSpPr>
            <p:cNvPr id="50" name="Oval 49"/>
            <p:cNvSpPr>
              <a:spLocks noChangeAspect="1"/>
            </p:cNvSpPr>
            <p:nvPr/>
          </p:nvSpPr>
          <p:spPr>
            <a:xfrm>
              <a:off x="10606404" y="1681693"/>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F6FC6"/>
                  </a:solidFill>
                  <a:effectLst/>
                  <a:uLnTx/>
                  <a:uFillTx/>
                  <a:latin typeface="Calibri"/>
                  <a:cs typeface="B Nazanin" panose="00000400000000000000" pitchFamily="2" charset="-78"/>
                </a:rPr>
                <a:t>1</a:t>
              </a:r>
            </a:p>
          </p:txBody>
        </p:sp>
        <p:sp>
          <p:nvSpPr>
            <p:cNvPr id="51" name="Oval 50"/>
            <p:cNvSpPr>
              <a:spLocks noChangeAspect="1"/>
            </p:cNvSpPr>
            <p:nvPr/>
          </p:nvSpPr>
          <p:spPr>
            <a:xfrm>
              <a:off x="10606404" y="2463833"/>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09DD9"/>
                  </a:solidFill>
                  <a:effectLst/>
                  <a:uLnTx/>
                  <a:uFillTx/>
                  <a:latin typeface="Calibri"/>
                  <a:cs typeface="B Nazanin" panose="00000400000000000000" pitchFamily="2" charset="-78"/>
                </a:rPr>
                <a:t>2</a:t>
              </a:r>
            </a:p>
          </p:txBody>
        </p:sp>
        <p:sp>
          <p:nvSpPr>
            <p:cNvPr id="52" name="Oval 51"/>
            <p:cNvSpPr>
              <a:spLocks noChangeAspect="1"/>
            </p:cNvSpPr>
            <p:nvPr/>
          </p:nvSpPr>
          <p:spPr>
            <a:xfrm>
              <a:off x="10606404" y="3215056"/>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BD0D9"/>
                  </a:solidFill>
                  <a:effectLst/>
                  <a:uLnTx/>
                  <a:uFillTx/>
                  <a:latin typeface="Calibri"/>
                  <a:cs typeface="B Nazanin" panose="00000400000000000000" pitchFamily="2" charset="-78"/>
                </a:rPr>
                <a:t>3</a:t>
              </a:r>
            </a:p>
          </p:txBody>
        </p:sp>
        <p:sp>
          <p:nvSpPr>
            <p:cNvPr id="53" name="Oval 52"/>
            <p:cNvSpPr>
              <a:spLocks noChangeAspect="1"/>
            </p:cNvSpPr>
            <p:nvPr/>
          </p:nvSpPr>
          <p:spPr>
            <a:xfrm>
              <a:off x="10606404" y="3958335"/>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10CF9B"/>
                  </a:solidFill>
                  <a:effectLst/>
                  <a:uLnTx/>
                  <a:uFillTx/>
                  <a:latin typeface="Calibri"/>
                  <a:cs typeface="B Nazanin" panose="00000400000000000000" pitchFamily="2" charset="-78"/>
                </a:rPr>
                <a:t>4</a:t>
              </a:r>
            </a:p>
          </p:txBody>
        </p:sp>
        <p:sp>
          <p:nvSpPr>
            <p:cNvPr id="54" name="Oval 53"/>
            <p:cNvSpPr>
              <a:spLocks noChangeAspect="1"/>
            </p:cNvSpPr>
            <p:nvPr/>
          </p:nvSpPr>
          <p:spPr>
            <a:xfrm>
              <a:off x="10606404" y="4705171"/>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7CCA62"/>
                  </a:solidFill>
                  <a:effectLst/>
                  <a:uLnTx/>
                  <a:uFillTx/>
                  <a:latin typeface="Calibri"/>
                  <a:cs typeface="B Nazanin" panose="00000400000000000000" pitchFamily="2" charset="-78"/>
                </a:rPr>
                <a:t>5</a:t>
              </a:r>
            </a:p>
          </p:txBody>
        </p:sp>
        <p:sp>
          <p:nvSpPr>
            <p:cNvPr id="55" name="Oval 54"/>
            <p:cNvSpPr>
              <a:spLocks noChangeAspect="1"/>
            </p:cNvSpPr>
            <p:nvPr/>
          </p:nvSpPr>
          <p:spPr>
            <a:xfrm>
              <a:off x="10606404" y="5477309"/>
              <a:ext cx="567771" cy="5677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04617B"/>
                  </a:solidFill>
                  <a:effectLst/>
                  <a:uLnTx/>
                  <a:uFillTx/>
                  <a:latin typeface="Calibri"/>
                  <a:cs typeface="B Nazanin" panose="00000400000000000000" pitchFamily="2" charset="-78"/>
                </a:rPr>
                <a:t>6</a:t>
              </a:r>
            </a:p>
          </p:txBody>
        </p:sp>
      </p:grpSp>
      <p:sp>
        <p:nvSpPr>
          <p:cNvPr id="4" name="ShapeNameChangedByPowerUser1"/>
          <p:cNvSpPr>
            <a:spLocks noChangeAspect="1"/>
          </p:cNvSpPr>
          <p:nvPr/>
        </p:nvSpPr>
        <p:spPr>
          <a:xfrm>
            <a:off x="800670" y="2888339"/>
            <a:ext cx="1960098" cy="196009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401" y="3375585"/>
            <a:ext cx="1578635" cy="973738"/>
          </a:xfrm>
          <a:prstGeom prst="rect">
            <a:avLst/>
          </a:prstGeom>
        </p:spPr>
      </p:pic>
    </p:spTree>
    <p:custDataLst>
      <p:tags r:id="rId1"/>
    </p:custDataLst>
    <p:extLst>
      <p:ext uri="{BB962C8B-B14F-4D97-AF65-F5344CB8AC3E}">
        <p14:creationId xmlns:p14="http://schemas.microsoft.com/office/powerpoint/2010/main" val="416877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CB9-626D-4108-99A8-ED688572550C}"/>
              </a:ext>
            </a:extLst>
          </p:cNvPr>
          <p:cNvSpPr>
            <a:spLocks noGrp="1"/>
          </p:cNvSpPr>
          <p:nvPr>
            <p:ph type="title"/>
          </p:nvPr>
        </p:nvSpPr>
        <p:spPr/>
        <p:txBody>
          <a:bodyPr/>
          <a:lstStyle/>
          <a:p>
            <a:pPr algn="ctr" rtl="1"/>
            <a:r>
              <a:rPr lang="fa-IR" dirty="0"/>
              <a:t>آستین ها را بالا بزنیم</a:t>
            </a:r>
            <a:endParaRPr lang="en-US" dirty="0"/>
          </a:p>
        </p:txBody>
      </p:sp>
      <p:pic>
        <p:nvPicPr>
          <p:cNvPr id="5" name="Content Placeholder 4">
            <a:extLst>
              <a:ext uri="{FF2B5EF4-FFF2-40B4-BE49-F238E27FC236}">
                <a16:creationId xmlns:a16="http://schemas.microsoft.com/office/drawing/2014/main" id="{3422B132-9332-4D87-A026-2D7266425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4943" y="2286000"/>
            <a:ext cx="6038251" cy="4022725"/>
          </a:xfrm>
        </p:spPr>
      </p:pic>
    </p:spTree>
    <p:extLst>
      <p:ext uri="{BB962C8B-B14F-4D97-AF65-F5344CB8AC3E}">
        <p14:creationId xmlns:p14="http://schemas.microsoft.com/office/powerpoint/2010/main" val="1957067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4B93-962B-425D-A50F-245DEB745061}"/>
              </a:ext>
            </a:extLst>
          </p:cNvPr>
          <p:cNvSpPr>
            <a:spLocks noGrp="1"/>
          </p:cNvSpPr>
          <p:nvPr>
            <p:ph type="title"/>
          </p:nvPr>
        </p:nvSpPr>
        <p:spPr>
          <a:xfrm>
            <a:off x="1116494" y="206448"/>
            <a:ext cx="10515600" cy="1325563"/>
          </a:xfrm>
        </p:spPr>
        <p:txBody>
          <a:bodyPr/>
          <a:lstStyle/>
          <a:p>
            <a:pPr algn="r" rtl="1"/>
            <a:r>
              <a:rPr lang="fa-IR" dirty="0"/>
              <a:t>تحلیل پروژه</a:t>
            </a:r>
            <a:endParaRPr lang="en-US" dirty="0"/>
          </a:p>
        </p:txBody>
      </p:sp>
      <p:pic>
        <p:nvPicPr>
          <p:cNvPr id="5" name="Content Placeholder 4">
            <a:extLst>
              <a:ext uri="{FF2B5EF4-FFF2-40B4-BE49-F238E27FC236}">
                <a16:creationId xmlns:a16="http://schemas.microsoft.com/office/drawing/2014/main" id="{902CEB22-D281-4AB3-B535-07EC555610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298" y="1532011"/>
            <a:ext cx="5086995" cy="4351338"/>
          </a:xfrm>
        </p:spPr>
      </p:pic>
      <p:sp>
        <p:nvSpPr>
          <p:cNvPr id="6" name="TextBox 5">
            <a:extLst>
              <a:ext uri="{FF2B5EF4-FFF2-40B4-BE49-F238E27FC236}">
                <a16:creationId xmlns:a16="http://schemas.microsoft.com/office/drawing/2014/main" id="{E08073A5-8589-4FE2-8884-DE70D7367378}"/>
              </a:ext>
            </a:extLst>
          </p:cNvPr>
          <p:cNvSpPr txBox="1"/>
          <p:nvPr/>
        </p:nvSpPr>
        <p:spPr>
          <a:xfrm>
            <a:off x="7534527" y="1808082"/>
            <a:ext cx="3919663" cy="3970318"/>
          </a:xfrm>
          <a:prstGeom prst="rect">
            <a:avLst/>
          </a:prstGeom>
          <a:noFill/>
        </p:spPr>
        <p:txBody>
          <a:bodyPr wrap="none" rtlCol="0">
            <a:spAutoFit/>
          </a:bodyPr>
          <a:lstStyle/>
          <a:p>
            <a:pPr algn="r" rtl="1"/>
            <a:r>
              <a:rPr lang="fa-IR" dirty="0">
                <a:cs typeface="B Nazanin" panose="00000400000000000000" pitchFamily="2" charset="-78"/>
              </a:rPr>
              <a:t>توضیحات اولیه پروژه مطرح می گردد</a:t>
            </a:r>
          </a:p>
          <a:p>
            <a:pPr algn="r" rtl="1"/>
            <a:r>
              <a:rPr lang="fa-IR" dirty="0">
                <a:cs typeface="B Nazanin" panose="00000400000000000000" pitchFamily="2" charset="-78"/>
              </a:rPr>
              <a:t>به صورت سیسماتیک تحلیل می شود</a:t>
            </a:r>
          </a:p>
          <a:p>
            <a:pPr algn="r" rtl="1"/>
            <a:r>
              <a:rPr lang="fa-IR" dirty="0">
                <a:cs typeface="B Nazanin" panose="00000400000000000000" pitchFamily="2" charset="-78"/>
              </a:rPr>
              <a:t>مشکلات پروژه بیان می گردد</a:t>
            </a:r>
          </a:p>
          <a:p>
            <a:pPr algn="r" rtl="1"/>
            <a:r>
              <a:rPr lang="fa-IR" dirty="0">
                <a:cs typeface="B Nazanin" panose="00000400000000000000" pitchFamily="2" charset="-78"/>
              </a:rPr>
              <a:t>ارائه راه حل می گردد</a:t>
            </a:r>
          </a:p>
          <a:p>
            <a:pPr algn="r" rtl="1"/>
            <a:r>
              <a:rPr lang="fa-IR" dirty="0">
                <a:cs typeface="B Nazanin" panose="00000400000000000000" pitchFamily="2" charset="-78"/>
              </a:rPr>
              <a:t>مزایای راه حل ها بیان می شود</a:t>
            </a:r>
          </a:p>
          <a:p>
            <a:pPr algn="r" rtl="1"/>
            <a:r>
              <a:rPr lang="fa-IR" dirty="0">
                <a:cs typeface="B Nazanin" panose="00000400000000000000" pitchFamily="2" charset="-78"/>
              </a:rPr>
              <a:t>نیازمندی های سیستمی و انسانی اشاره هایی می شود</a:t>
            </a:r>
          </a:p>
          <a:p>
            <a:pPr algn="r" rtl="1"/>
            <a:r>
              <a:rPr lang="fa-IR" dirty="0">
                <a:cs typeface="B Nazanin" panose="00000400000000000000" pitchFamily="2" charset="-78"/>
              </a:rPr>
              <a:t>چشم انداز ها و بیان ماموریت می گردد</a:t>
            </a:r>
          </a:p>
          <a:p>
            <a:pPr algn="r" rtl="1"/>
            <a:r>
              <a:rPr lang="fa-IR" dirty="0">
                <a:cs typeface="B Nazanin" panose="00000400000000000000" pitchFamily="2" charset="-78"/>
              </a:rPr>
              <a:t>محدوده پروژه تعریف می شود</a:t>
            </a:r>
          </a:p>
          <a:p>
            <a:pPr algn="r" rtl="1"/>
            <a:r>
              <a:rPr lang="fa-IR" dirty="0">
                <a:cs typeface="B Nazanin" panose="00000400000000000000" pitchFamily="2" charset="-78"/>
              </a:rPr>
              <a:t>موقعیت فعلی دوباره تحلیل می شود</a:t>
            </a:r>
          </a:p>
          <a:p>
            <a:pPr algn="r" rtl="1"/>
            <a:r>
              <a:rPr lang="fa-IR" dirty="0">
                <a:cs typeface="B Nazanin" panose="00000400000000000000" pitchFamily="2" charset="-78"/>
              </a:rPr>
              <a:t>به روز رسانی ها تعریف می شوند</a:t>
            </a:r>
          </a:p>
          <a:p>
            <a:pPr algn="r" rtl="1"/>
            <a:r>
              <a:rPr lang="fa-IR" dirty="0">
                <a:cs typeface="B Nazanin" panose="00000400000000000000" pitchFamily="2" charset="-78"/>
              </a:rPr>
              <a:t>شاخص های ارزیابی باز نشر می شود</a:t>
            </a:r>
          </a:p>
          <a:p>
            <a:pPr algn="r" rtl="1"/>
            <a:r>
              <a:rPr lang="fa-IR" dirty="0">
                <a:cs typeface="B Nazanin" panose="00000400000000000000" pitchFamily="2" charset="-78"/>
              </a:rPr>
              <a:t>سطوح دسترسی و پروفایل استفاده کننده</a:t>
            </a:r>
          </a:p>
          <a:p>
            <a:pPr algn="r" rtl="1"/>
            <a:r>
              <a:rPr lang="fa-IR" dirty="0">
                <a:cs typeface="B Nazanin" panose="00000400000000000000" pitchFamily="2" charset="-78"/>
              </a:rPr>
              <a:t>مشخص کردن نیازمندی های عملیاتی - کاربری و ...</a:t>
            </a:r>
          </a:p>
          <a:p>
            <a:pPr algn="r" rtl="1"/>
            <a:r>
              <a:rPr lang="fa-IR" dirty="0">
                <a:cs typeface="B Nazanin" panose="00000400000000000000" pitchFamily="2" charset="-78"/>
              </a:rPr>
              <a:t>ریسک های پروژه</a:t>
            </a:r>
          </a:p>
        </p:txBody>
      </p:sp>
    </p:spTree>
    <p:extLst>
      <p:ext uri="{BB962C8B-B14F-4D97-AF65-F5344CB8AC3E}">
        <p14:creationId xmlns:p14="http://schemas.microsoft.com/office/powerpoint/2010/main" val="1789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9EC6-A803-4873-9E33-B9B70F3E4367}"/>
              </a:ext>
            </a:extLst>
          </p:cNvPr>
          <p:cNvSpPr>
            <a:spLocks noGrp="1"/>
          </p:cNvSpPr>
          <p:nvPr>
            <p:ph type="title"/>
          </p:nvPr>
        </p:nvSpPr>
        <p:spPr/>
        <p:txBody>
          <a:bodyPr/>
          <a:lstStyle/>
          <a:p>
            <a:pPr algn="r" rtl="1"/>
            <a:r>
              <a:rPr lang="fa-IR" dirty="0"/>
              <a:t>ابزارهای تحلیل پروژه</a:t>
            </a:r>
            <a:endParaRPr lang="en-US" dirty="0"/>
          </a:p>
        </p:txBody>
      </p:sp>
      <p:pic>
        <p:nvPicPr>
          <p:cNvPr id="5" name="Content Placeholder 4">
            <a:extLst>
              <a:ext uri="{FF2B5EF4-FFF2-40B4-BE49-F238E27FC236}">
                <a16:creationId xmlns:a16="http://schemas.microsoft.com/office/drawing/2014/main" id="{320321D3-76D5-4AC0-9C0C-68F67D564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6815" y="3413846"/>
            <a:ext cx="2317108" cy="2317108"/>
          </a:xfrm>
        </p:spPr>
      </p:pic>
      <p:pic>
        <p:nvPicPr>
          <p:cNvPr id="7" name="Picture 6">
            <a:extLst>
              <a:ext uri="{FF2B5EF4-FFF2-40B4-BE49-F238E27FC236}">
                <a16:creationId xmlns:a16="http://schemas.microsoft.com/office/drawing/2014/main" id="{286850EF-BE3B-4E9A-9A9B-BC54A0088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328" y="1938637"/>
            <a:ext cx="6638558" cy="1624587"/>
          </a:xfrm>
          <a:prstGeom prst="rect">
            <a:avLst/>
          </a:prstGeom>
        </p:spPr>
      </p:pic>
      <p:pic>
        <p:nvPicPr>
          <p:cNvPr id="9" name="Picture 8">
            <a:extLst>
              <a:ext uri="{FF2B5EF4-FFF2-40B4-BE49-F238E27FC236}">
                <a16:creationId xmlns:a16="http://schemas.microsoft.com/office/drawing/2014/main" id="{A892FE1F-1823-4D1D-A876-5B4221331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650" y="3563224"/>
            <a:ext cx="2167730" cy="2167730"/>
          </a:xfrm>
          <a:prstGeom prst="rect">
            <a:avLst/>
          </a:prstGeom>
        </p:spPr>
      </p:pic>
    </p:spTree>
    <p:extLst>
      <p:ext uri="{BB962C8B-B14F-4D97-AF65-F5344CB8AC3E}">
        <p14:creationId xmlns:p14="http://schemas.microsoft.com/office/powerpoint/2010/main" val="296097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883" y="1023572"/>
            <a:ext cx="2091148" cy="381722"/>
          </a:xfrm>
          <a:prstGeom prst="rect">
            <a:avLst/>
          </a:prstGeom>
          <a:noFill/>
        </p:spPr>
        <p:txBody>
          <a:bodyPr wrap="square" lIns="34368" tIns="17184" rIns="34368" bIns="17184" rtlCol="0">
            <a:spAutoFit/>
          </a:bodyPr>
          <a:lstStyle/>
          <a:p>
            <a:pPr algn="ctr"/>
            <a:r>
              <a:rPr lang="en-US" sz="2255" b="1" dirty="0">
                <a:solidFill>
                  <a:schemeClr val="tx2"/>
                </a:solidFill>
                <a:latin typeface="Lato" pitchFamily="34" charset="0"/>
                <a:ea typeface="Lato" pitchFamily="34" charset="0"/>
                <a:cs typeface="Lato" pitchFamily="34" charset="0"/>
              </a:rPr>
              <a:t>Required Tools</a:t>
            </a:r>
            <a:endParaRPr lang="id-ID" sz="2255" b="1" dirty="0">
              <a:solidFill>
                <a:schemeClr val="tx2"/>
              </a:solidFill>
              <a:latin typeface="Lato" pitchFamily="34" charset="0"/>
              <a:ea typeface="Lato" pitchFamily="34" charset="0"/>
              <a:cs typeface="Lato" pitchFamily="34" charset="0"/>
            </a:endParaRPr>
          </a:p>
        </p:txBody>
      </p:sp>
      <p:grpSp>
        <p:nvGrpSpPr>
          <p:cNvPr id="73" name="กลุ่ม 72"/>
          <p:cNvGrpSpPr/>
          <p:nvPr/>
        </p:nvGrpSpPr>
        <p:grpSpPr>
          <a:xfrm>
            <a:off x="5941297" y="2389917"/>
            <a:ext cx="4388997" cy="3032669"/>
            <a:chOff x="3371453" y="4453448"/>
            <a:chExt cx="11675037" cy="8067111"/>
          </a:xfrm>
        </p:grpSpPr>
        <p:sp>
          <p:nvSpPr>
            <p:cNvPr id="74" name="Freeform 422"/>
            <p:cNvSpPr>
              <a:spLocks/>
            </p:cNvSpPr>
            <p:nvPr/>
          </p:nvSpPr>
          <p:spPr bwMode="auto">
            <a:xfrm>
              <a:off x="10487856" y="7031104"/>
              <a:ext cx="3961954" cy="5417853"/>
            </a:xfrm>
            <a:custGeom>
              <a:avLst/>
              <a:gdLst>
                <a:gd name="T0" fmla="*/ 798 w 996"/>
                <a:gd name="T1" fmla="*/ 0 h 1362"/>
                <a:gd name="T2" fmla="*/ 0 w 996"/>
                <a:gd name="T3" fmla="*/ 0 h 1362"/>
                <a:gd name="T4" fmla="*/ 0 w 996"/>
                <a:gd name="T5" fmla="*/ 1362 h 1362"/>
                <a:gd name="T6" fmla="*/ 996 w 996"/>
                <a:gd name="T7" fmla="*/ 1362 h 1362"/>
                <a:gd name="T8" fmla="*/ 996 w 996"/>
                <a:gd name="T9" fmla="*/ 138 h 1362"/>
                <a:gd name="T10" fmla="*/ 798 w 996"/>
                <a:gd name="T11" fmla="*/ 0 h 1362"/>
              </a:gdLst>
              <a:ahLst/>
              <a:cxnLst>
                <a:cxn ang="0">
                  <a:pos x="T0" y="T1"/>
                </a:cxn>
                <a:cxn ang="0">
                  <a:pos x="T2" y="T3"/>
                </a:cxn>
                <a:cxn ang="0">
                  <a:pos x="T4" y="T5"/>
                </a:cxn>
                <a:cxn ang="0">
                  <a:pos x="T6" y="T7"/>
                </a:cxn>
                <a:cxn ang="0">
                  <a:pos x="T8" y="T9"/>
                </a:cxn>
                <a:cxn ang="0">
                  <a:pos x="T10" y="T11"/>
                </a:cxn>
              </a:cxnLst>
              <a:rect l="0" t="0" r="r" b="b"/>
              <a:pathLst>
                <a:path w="996" h="1362">
                  <a:moveTo>
                    <a:pt x="798" y="0"/>
                  </a:moveTo>
                  <a:lnTo>
                    <a:pt x="0" y="0"/>
                  </a:lnTo>
                  <a:lnTo>
                    <a:pt x="0" y="1362"/>
                  </a:lnTo>
                  <a:lnTo>
                    <a:pt x="996" y="1362"/>
                  </a:lnTo>
                  <a:lnTo>
                    <a:pt x="996" y="138"/>
                  </a:lnTo>
                  <a:lnTo>
                    <a:pt x="798"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0" name="Freeform 423"/>
            <p:cNvSpPr>
              <a:spLocks/>
            </p:cNvSpPr>
            <p:nvPr/>
          </p:nvSpPr>
          <p:spPr bwMode="auto">
            <a:xfrm>
              <a:off x="10487856" y="7031104"/>
              <a:ext cx="3961954" cy="5417853"/>
            </a:xfrm>
            <a:custGeom>
              <a:avLst/>
              <a:gdLst>
                <a:gd name="T0" fmla="*/ 798 w 996"/>
                <a:gd name="T1" fmla="*/ 0 h 1362"/>
                <a:gd name="T2" fmla="*/ 0 w 996"/>
                <a:gd name="T3" fmla="*/ 0 h 1362"/>
                <a:gd name="T4" fmla="*/ 0 w 996"/>
                <a:gd name="T5" fmla="*/ 1362 h 1362"/>
                <a:gd name="T6" fmla="*/ 996 w 996"/>
                <a:gd name="T7" fmla="*/ 1362 h 1362"/>
                <a:gd name="T8" fmla="*/ 996 w 996"/>
                <a:gd name="T9" fmla="*/ 138 h 1362"/>
                <a:gd name="T10" fmla="*/ 798 w 996"/>
                <a:gd name="T11" fmla="*/ 0 h 1362"/>
              </a:gdLst>
              <a:ahLst/>
              <a:cxnLst>
                <a:cxn ang="0">
                  <a:pos x="T0" y="T1"/>
                </a:cxn>
                <a:cxn ang="0">
                  <a:pos x="T2" y="T3"/>
                </a:cxn>
                <a:cxn ang="0">
                  <a:pos x="T4" y="T5"/>
                </a:cxn>
                <a:cxn ang="0">
                  <a:pos x="T6" y="T7"/>
                </a:cxn>
                <a:cxn ang="0">
                  <a:pos x="T8" y="T9"/>
                </a:cxn>
                <a:cxn ang="0">
                  <a:pos x="T10" y="T11"/>
                </a:cxn>
              </a:cxnLst>
              <a:rect l="0" t="0" r="r" b="b"/>
              <a:pathLst>
                <a:path w="996" h="1362">
                  <a:moveTo>
                    <a:pt x="798" y="0"/>
                  </a:moveTo>
                  <a:lnTo>
                    <a:pt x="0" y="0"/>
                  </a:lnTo>
                  <a:lnTo>
                    <a:pt x="0" y="1362"/>
                  </a:lnTo>
                  <a:lnTo>
                    <a:pt x="996" y="1362"/>
                  </a:lnTo>
                  <a:lnTo>
                    <a:pt x="996" y="138"/>
                  </a:lnTo>
                  <a:lnTo>
                    <a:pt x="7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1" name="Freeform 424"/>
            <p:cNvSpPr>
              <a:spLocks/>
            </p:cNvSpPr>
            <p:nvPr/>
          </p:nvSpPr>
          <p:spPr bwMode="auto">
            <a:xfrm>
              <a:off x="13662193" y="7031104"/>
              <a:ext cx="787617" cy="548945"/>
            </a:xfrm>
            <a:custGeom>
              <a:avLst/>
              <a:gdLst>
                <a:gd name="T0" fmla="*/ 0 w 198"/>
                <a:gd name="T1" fmla="*/ 138 h 138"/>
                <a:gd name="T2" fmla="*/ 198 w 198"/>
                <a:gd name="T3" fmla="*/ 138 h 138"/>
                <a:gd name="T4" fmla="*/ 0 w 198"/>
                <a:gd name="T5" fmla="*/ 0 h 138"/>
                <a:gd name="T6" fmla="*/ 0 w 198"/>
                <a:gd name="T7" fmla="*/ 138 h 138"/>
              </a:gdLst>
              <a:ahLst/>
              <a:cxnLst>
                <a:cxn ang="0">
                  <a:pos x="T0" y="T1"/>
                </a:cxn>
                <a:cxn ang="0">
                  <a:pos x="T2" y="T3"/>
                </a:cxn>
                <a:cxn ang="0">
                  <a:pos x="T4" y="T5"/>
                </a:cxn>
                <a:cxn ang="0">
                  <a:pos x="T6" y="T7"/>
                </a:cxn>
              </a:cxnLst>
              <a:rect l="0" t="0" r="r" b="b"/>
              <a:pathLst>
                <a:path w="198" h="138">
                  <a:moveTo>
                    <a:pt x="0" y="138"/>
                  </a:moveTo>
                  <a:lnTo>
                    <a:pt x="198" y="138"/>
                  </a:lnTo>
                  <a:lnTo>
                    <a:pt x="0" y="0"/>
                  </a:lnTo>
                  <a:lnTo>
                    <a:pt x="0" y="138"/>
                  </a:lnTo>
                  <a:close/>
                </a:path>
              </a:pathLst>
            </a:custGeom>
            <a:solidFill>
              <a:srgbClr val="E9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2" name="Rectangle 425"/>
            <p:cNvSpPr>
              <a:spLocks noChangeArrowheads="1"/>
            </p:cNvSpPr>
            <p:nvPr/>
          </p:nvSpPr>
          <p:spPr bwMode="auto">
            <a:xfrm>
              <a:off x="10678793" y="7293644"/>
              <a:ext cx="1097891"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3" name="Rectangle 426"/>
            <p:cNvSpPr>
              <a:spLocks noChangeArrowheads="1"/>
            </p:cNvSpPr>
            <p:nvPr/>
          </p:nvSpPr>
          <p:spPr bwMode="auto">
            <a:xfrm>
              <a:off x="10678793" y="7293644"/>
              <a:ext cx="1097891" cy="14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4" name="Rectangle 427"/>
            <p:cNvSpPr>
              <a:spLocks noChangeArrowheads="1"/>
            </p:cNvSpPr>
            <p:nvPr/>
          </p:nvSpPr>
          <p:spPr bwMode="auto">
            <a:xfrm>
              <a:off x="10678793" y="7508448"/>
              <a:ext cx="883086"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5" name="Rectangle 428"/>
            <p:cNvSpPr>
              <a:spLocks noChangeArrowheads="1"/>
            </p:cNvSpPr>
            <p:nvPr/>
          </p:nvSpPr>
          <p:spPr bwMode="auto">
            <a:xfrm>
              <a:off x="10678793" y="7508448"/>
              <a:ext cx="883086"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6" name="Rectangle 429"/>
            <p:cNvSpPr>
              <a:spLocks noChangeArrowheads="1"/>
            </p:cNvSpPr>
            <p:nvPr/>
          </p:nvSpPr>
          <p:spPr bwMode="auto">
            <a:xfrm>
              <a:off x="10678793" y="7675519"/>
              <a:ext cx="1288828"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7" name="Rectangle 430"/>
            <p:cNvSpPr>
              <a:spLocks noChangeArrowheads="1"/>
            </p:cNvSpPr>
            <p:nvPr/>
          </p:nvSpPr>
          <p:spPr bwMode="auto">
            <a:xfrm>
              <a:off x="10678793" y="7675519"/>
              <a:ext cx="1288828"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8" name="Rectangle 431"/>
            <p:cNvSpPr>
              <a:spLocks noChangeArrowheads="1"/>
            </p:cNvSpPr>
            <p:nvPr/>
          </p:nvSpPr>
          <p:spPr bwMode="auto">
            <a:xfrm>
              <a:off x="11538012" y="8009659"/>
              <a:ext cx="1837774"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9" name="Rectangle 432"/>
            <p:cNvSpPr>
              <a:spLocks noChangeArrowheads="1"/>
            </p:cNvSpPr>
            <p:nvPr/>
          </p:nvSpPr>
          <p:spPr bwMode="auto">
            <a:xfrm>
              <a:off x="11538012" y="8224464"/>
              <a:ext cx="692149"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0" name="Rectangle 433"/>
            <p:cNvSpPr>
              <a:spLocks noChangeArrowheads="1"/>
            </p:cNvSpPr>
            <p:nvPr/>
          </p:nvSpPr>
          <p:spPr bwMode="auto">
            <a:xfrm>
              <a:off x="12373364" y="8224464"/>
              <a:ext cx="1002422"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1" name="Rectangle 434"/>
            <p:cNvSpPr>
              <a:spLocks noChangeArrowheads="1"/>
            </p:cNvSpPr>
            <p:nvPr/>
          </p:nvSpPr>
          <p:spPr bwMode="auto">
            <a:xfrm>
              <a:off x="10917465" y="8630206"/>
              <a:ext cx="3150470"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2" name="Rectangle 435"/>
            <p:cNvSpPr>
              <a:spLocks noChangeArrowheads="1"/>
            </p:cNvSpPr>
            <p:nvPr/>
          </p:nvSpPr>
          <p:spPr bwMode="auto">
            <a:xfrm>
              <a:off x="10917465" y="8630206"/>
              <a:ext cx="3150470"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3" name="Rectangle 436"/>
            <p:cNvSpPr>
              <a:spLocks noChangeArrowheads="1"/>
            </p:cNvSpPr>
            <p:nvPr/>
          </p:nvSpPr>
          <p:spPr bwMode="auto">
            <a:xfrm>
              <a:off x="10774262" y="8988214"/>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4" name="Rectangle 437"/>
            <p:cNvSpPr>
              <a:spLocks noChangeArrowheads="1"/>
            </p:cNvSpPr>
            <p:nvPr/>
          </p:nvSpPr>
          <p:spPr bwMode="auto">
            <a:xfrm>
              <a:off x="10774262" y="8988214"/>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5" name="Rectangle 438"/>
            <p:cNvSpPr>
              <a:spLocks noChangeArrowheads="1"/>
            </p:cNvSpPr>
            <p:nvPr/>
          </p:nvSpPr>
          <p:spPr bwMode="auto">
            <a:xfrm>
              <a:off x="10774262" y="9346222"/>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6" name="Rectangle 439"/>
            <p:cNvSpPr>
              <a:spLocks noChangeArrowheads="1"/>
            </p:cNvSpPr>
            <p:nvPr/>
          </p:nvSpPr>
          <p:spPr bwMode="auto">
            <a:xfrm>
              <a:off x="10774262" y="9346222"/>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7" name="Rectangle 440"/>
            <p:cNvSpPr>
              <a:spLocks noChangeArrowheads="1"/>
            </p:cNvSpPr>
            <p:nvPr/>
          </p:nvSpPr>
          <p:spPr bwMode="auto">
            <a:xfrm>
              <a:off x="10774262" y="9728097"/>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8" name="Rectangle 441"/>
            <p:cNvSpPr>
              <a:spLocks noChangeArrowheads="1"/>
            </p:cNvSpPr>
            <p:nvPr/>
          </p:nvSpPr>
          <p:spPr bwMode="auto">
            <a:xfrm>
              <a:off x="10774262" y="9728097"/>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9" name="Rectangle 442"/>
            <p:cNvSpPr>
              <a:spLocks noChangeArrowheads="1"/>
            </p:cNvSpPr>
            <p:nvPr/>
          </p:nvSpPr>
          <p:spPr bwMode="auto">
            <a:xfrm>
              <a:off x="10774262" y="10086105"/>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0" name="Rectangle 443"/>
            <p:cNvSpPr>
              <a:spLocks noChangeArrowheads="1"/>
            </p:cNvSpPr>
            <p:nvPr/>
          </p:nvSpPr>
          <p:spPr bwMode="auto">
            <a:xfrm>
              <a:off x="10774262" y="10086105"/>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1" name="Rectangle 444"/>
            <p:cNvSpPr>
              <a:spLocks noChangeArrowheads="1"/>
            </p:cNvSpPr>
            <p:nvPr/>
          </p:nvSpPr>
          <p:spPr bwMode="auto">
            <a:xfrm>
              <a:off x="10774262" y="10467980"/>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2" name="Rectangle 445"/>
            <p:cNvSpPr>
              <a:spLocks noChangeArrowheads="1"/>
            </p:cNvSpPr>
            <p:nvPr/>
          </p:nvSpPr>
          <p:spPr bwMode="auto">
            <a:xfrm>
              <a:off x="10774262" y="10467980"/>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3" name="Rectangle 446"/>
            <p:cNvSpPr>
              <a:spLocks noChangeArrowheads="1"/>
            </p:cNvSpPr>
            <p:nvPr/>
          </p:nvSpPr>
          <p:spPr bwMode="auto">
            <a:xfrm>
              <a:off x="10774262" y="10825988"/>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4" name="Rectangle 447"/>
            <p:cNvSpPr>
              <a:spLocks noChangeArrowheads="1"/>
            </p:cNvSpPr>
            <p:nvPr/>
          </p:nvSpPr>
          <p:spPr bwMode="auto">
            <a:xfrm>
              <a:off x="10774262" y="10825988"/>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5" name="Rectangle 448"/>
            <p:cNvSpPr>
              <a:spLocks noChangeArrowheads="1"/>
            </p:cNvSpPr>
            <p:nvPr/>
          </p:nvSpPr>
          <p:spPr bwMode="auto">
            <a:xfrm>
              <a:off x="10774262" y="11207863"/>
              <a:ext cx="3293673"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6" name="Rectangle 449"/>
            <p:cNvSpPr>
              <a:spLocks noChangeArrowheads="1"/>
            </p:cNvSpPr>
            <p:nvPr/>
          </p:nvSpPr>
          <p:spPr bwMode="auto">
            <a:xfrm>
              <a:off x="10774262" y="11207863"/>
              <a:ext cx="3293673" cy="14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7" name="Rectangle 450"/>
            <p:cNvSpPr>
              <a:spLocks noChangeArrowheads="1"/>
            </p:cNvSpPr>
            <p:nvPr/>
          </p:nvSpPr>
          <p:spPr bwMode="auto">
            <a:xfrm>
              <a:off x="10774262" y="11589738"/>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4" name="Rectangle 451"/>
            <p:cNvSpPr>
              <a:spLocks noChangeArrowheads="1"/>
            </p:cNvSpPr>
            <p:nvPr/>
          </p:nvSpPr>
          <p:spPr bwMode="auto">
            <a:xfrm>
              <a:off x="10774262" y="11589738"/>
              <a:ext cx="3293673"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5" name="Rectangle 452"/>
            <p:cNvSpPr>
              <a:spLocks noChangeArrowheads="1"/>
            </p:cNvSpPr>
            <p:nvPr/>
          </p:nvSpPr>
          <p:spPr bwMode="auto">
            <a:xfrm>
              <a:off x="10774262" y="11971613"/>
              <a:ext cx="2410587"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6" name="Rectangle 453"/>
            <p:cNvSpPr>
              <a:spLocks noChangeArrowheads="1"/>
            </p:cNvSpPr>
            <p:nvPr/>
          </p:nvSpPr>
          <p:spPr bwMode="auto">
            <a:xfrm>
              <a:off x="10774262" y="11971613"/>
              <a:ext cx="2410587"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7" name="Freeform 458"/>
            <p:cNvSpPr>
              <a:spLocks/>
            </p:cNvSpPr>
            <p:nvPr/>
          </p:nvSpPr>
          <p:spPr bwMode="auto">
            <a:xfrm>
              <a:off x="10487856" y="7365245"/>
              <a:ext cx="0" cy="5083712"/>
            </a:xfrm>
            <a:custGeom>
              <a:avLst/>
              <a:gdLst>
                <a:gd name="T0" fmla="*/ 0 h 1278"/>
                <a:gd name="T1" fmla="*/ 0 h 1278"/>
                <a:gd name="T2" fmla="*/ 1266 h 1278"/>
                <a:gd name="T3" fmla="*/ 1278 h 1278"/>
                <a:gd name="T4" fmla="*/ 0 h 1278"/>
              </a:gdLst>
              <a:ahLst/>
              <a:cxnLst>
                <a:cxn ang="0">
                  <a:pos x="0" y="T0"/>
                </a:cxn>
                <a:cxn ang="0">
                  <a:pos x="0" y="T1"/>
                </a:cxn>
                <a:cxn ang="0">
                  <a:pos x="0" y="T2"/>
                </a:cxn>
                <a:cxn ang="0">
                  <a:pos x="0" y="T3"/>
                </a:cxn>
                <a:cxn ang="0">
                  <a:pos x="0" y="T4"/>
                </a:cxn>
              </a:cxnLst>
              <a:rect l="0" t="0" r="r" b="b"/>
              <a:pathLst>
                <a:path h="1278">
                  <a:moveTo>
                    <a:pt x="0" y="0"/>
                  </a:moveTo>
                  <a:lnTo>
                    <a:pt x="0" y="0"/>
                  </a:lnTo>
                  <a:lnTo>
                    <a:pt x="0" y="1266"/>
                  </a:lnTo>
                  <a:lnTo>
                    <a:pt x="0" y="1278"/>
                  </a:lnTo>
                  <a:lnTo>
                    <a:pt x="0" y="0"/>
                  </a:lnTo>
                  <a:close/>
                </a:path>
              </a:pathLst>
            </a:custGeom>
            <a:solidFill>
              <a:srgbClr val="DB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8" name="Freeform 459"/>
            <p:cNvSpPr>
              <a:spLocks/>
            </p:cNvSpPr>
            <p:nvPr/>
          </p:nvSpPr>
          <p:spPr bwMode="auto">
            <a:xfrm>
              <a:off x="10487856" y="7365245"/>
              <a:ext cx="0" cy="5083712"/>
            </a:xfrm>
            <a:custGeom>
              <a:avLst/>
              <a:gdLst>
                <a:gd name="T0" fmla="*/ 0 h 1278"/>
                <a:gd name="T1" fmla="*/ 0 h 1278"/>
                <a:gd name="T2" fmla="*/ 1266 h 1278"/>
                <a:gd name="T3" fmla="*/ 1278 h 1278"/>
                <a:gd name="T4" fmla="*/ 0 h 1278"/>
              </a:gdLst>
              <a:ahLst/>
              <a:cxnLst>
                <a:cxn ang="0">
                  <a:pos x="0" y="T0"/>
                </a:cxn>
                <a:cxn ang="0">
                  <a:pos x="0" y="T1"/>
                </a:cxn>
                <a:cxn ang="0">
                  <a:pos x="0" y="T2"/>
                </a:cxn>
                <a:cxn ang="0">
                  <a:pos x="0" y="T3"/>
                </a:cxn>
                <a:cxn ang="0">
                  <a:pos x="0" y="T4"/>
                </a:cxn>
              </a:cxnLst>
              <a:rect l="0" t="0" r="r" b="b"/>
              <a:pathLst>
                <a:path h="1278">
                  <a:moveTo>
                    <a:pt x="0" y="0"/>
                  </a:moveTo>
                  <a:lnTo>
                    <a:pt x="0" y="0"/>
                  </a:lnTo>
                  <a:lnTo>
                    <a:pt x="0" y="1266"/>
                  </a:lnTo>
                  <a:lnTo>
                    <a:pt x="0" y="12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69" name="Rectangle 461"/>
            <p:cNvSpPr>
              <a:spLocks noChangeArrowheads="1"/>
            </p:cNvSpPr>
            <p:nvPr/>
          </p:nvSpPr>
          <p:spPr bwMode="auto">
            <a:xfrm>
              <a:off x="10487856" y="12448957"/>
              <a:ext cx="3031134" cy="7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0" name="Freeform 462"/>
            <p:cNvSpPr>
              <a:spLocks/>
            </p:cNvSpPr>
            <p:nvPr/>
          </p:nvSpPr>
          <p:spPr bwMode="auto">
            <a:xfrm>
              <a:off x="11108403" y="6792432"/>
              <a:ext cx="3938087" cy="5417853"/>
            </a:xfrm>
            <a:custGeom>
              <a:avLst/>
              <a:gdLst>
                <a:gd name="T0" fmla="*/ 798 w 990"/>
                <a:gd name="T1" fmla="*/ 0 h 1362"/>
                <a:gd name="T2" fmla="*/ 0 w 990"/>
                <a:gd name="T3" fmla="*/ 0 h 1362"/>
                <a:gd name="T4" fmla="*/ 0 w 990"/>
                <a:gd name="T5" fmla="*/ 1362 h 1362"/>
                <a:gd name="T6" fmla="*/ 990 w 990"/>
                <a:gd name="T7" fmla="*/ 1362 h 1362"/>
                <a:gd name="T8" fmla="*/ 990 w 990"/>
                <a:gd name="T9" fmla="*/ 138 h 1362"/>
                <a:gd name="T10" fmla="*/ 798 w 990"/>
                <a:gd name="T11" fmla="*/ 0 h 1362"/>
              </a:gdLst>
              <a:ahLst/>
              <a:cxnLst>
                <a:cxn ang="0">
                  <a:pos x="T0" y="T1"/>
                </a:cxn>
                <a:cxn ang="0">
                  <a:pos x="T2" y="T3"/>
                </a:cxn>
                <a:cxn ang="0">
                  <a:pos x="T4" y="T5"/>
                </a:cxn>
                <a:cxn ang="0">
                  <a:pos x="T6" y="T7"/>
                </a:cxn>
                <a:cxn ang="0">
                  <a:pos x="T8" y="T9"/>
                </a:cxn>
                <a:cxn ang="0">
                  <a:pos x="T10" y="T11"/>
                </a:cxn>
              </a:cxnLst>
              <a:rect l="0" t="0" r="r" b="b"/>
              <a:pathLst>
                <a:path w="990" h="1362">
                  <a:moveTo>
                    <a:pt x="798" y="0"/>
                  </a:moveTo>
                  <a:lnTo>
                    <a:pt x="0" y="0"/>
                  </a:lnTo>
                  <a:lnTo>
                    <a:pt x="0" y="1362"/>
                  </a:lnTo>
                  <a:lnTo>
                    <a:pt x="990" y="1362"/>
                  </a:lnTo>
                  <a:lnTo>
                    <a:pt x="990" y="138"/>
                  </a:lnTo>
                  <a:lnTo>
                    <a:pt x="798"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1" name="Freeform 463"/>
            <p:cNvSpPr>
              <a:spLocks/>
            </p:cNvSpPr>
            <p:nvPr/>
          </p:nvSpPr>
          <p:spPr bwMode="auto">
            <a:xfrm>
              <a:off x="11108403" y="6792432"/>
              <a:ext cx="3938087" cy="5417853"/>
            </a:xfrm>
            <a:custGeom>
              <a:avLst/>
              <a:gdLst>
                <a:gd name="T0" fmla="*/ 798 w 990"/>
                <a:gd name="T1" fmla="*/ 0 h 1362"/>
                <a:gd name="T2" fmla="*/ 0 w 990"/>
                <a:gd name="T3" fmla="*/ 0 h 1362"/>
                <a:gd name="T4" fmla="*/ 0 w 990"/>
                <a:gd name="T5" fmla="*/ 1362 h 1362"/>
                <a:gd name="T6" fmla="*/ 990 w 990"/>
                <a:gd name="T7" fmla="*/ 1362 h 1362"/>
                <a:gd name="T8" fmla="*/ 990 w 990"/>
                <a:gd name="T9" fmla="*/ 138 h 1362"/>
                <a:gd name="T10" fmla="*/ 798 w 990"/>
                <a:gd name="T11" fmla="*/ 0 h 1362"/>
              </a:gdLst>
              <a:ahLst/>
              <a:cxnLst>
                <a:cxn ang="0">
                  <a:pos x="T0" y="T1"/>
                </a:cxn>
                <a:cxn ang="0">
                  <a:pos x="T2" y="T3"/>
                </a:cxn>
                <a:cxn ang="0">
                  <a:pos x="T4" y="T5"/>
                </a:cxn>
                <a:cxn ang="0">
                  <a:pos x="T6" y="T7"/>
                </a:cxn>
                <a:cxn ang="0">
                  <a:pos x="T8" y="T9"/>
                </a:cxn>
                <a:cxn ang="0">
                  <a:pos x="T10" y="T11"/>
                </a:cxn>
              </a:cxnLst>
              <a:rect l="0" t="0" r="r" b="b"/>
              <a:pathLst>
                <a:path w="990" h="1362">
                  <a:moveTo>
                    <a:pt x="798" y="0"/>
                  </a:moveTo>
                  <a:lnTo>
                    <a:pt x="0" y="0"/>
                  </a:lnTo>
                  <a:lnTo>
                    <a:pt x="0" y="1362"/>
                  </a:lnTo>
                  <a:lnTo>
                    <a:pt x="990" y="1362"/>
                  </a:lnTo>
                  <a:lnTo>
                    <a:pt x="990" y="138"/>
                  </a:lnTo>
                  <a:lnTo>
                    <a:pt x="7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2" name="Freeform 464"/>
            <p:cNvSpPr>
              <a:spLocks/>
            </p:cNvSpPr>
            <p:nvPr/>
          </p:nvSpPr>
          <p:spPr bwMode="auto">
            <a:xfrm>
              <a:off x="14282740" y="6792432"/>
              <a:ext cx="763750" cy="548945"/>
            </a:xfrm>
            <a:custGeom>
              <a:avLst/>
              <a:gdLst>
                <a:gd name="T0" fmla="*/ 0 w 192"/>
                <a:gd name="T1" fmla="*/ 138 h 138"/>
                <a:gd name="T2" fmla="*/ 192 w 192"/>
                <a:gd name="T3" fmla="*/ 138 h 138"/>
                <a:gd name="T4" fmla="*/ 0 w 192"/>
                <a:gd name="T5" fmla="*/ 0 h 138"/>
                <a:gd name="T6" fmla="*/ 0 w 192"/>
                <a:gd name="T7" fmla="*/ 138 h 138"/>
              </a:gdLst>
              <a:ahLst/>
              <a:cxnLst>
                <a:cxn ang="0">
                  <a:pos x="T0" y="T1"/>
                </a:cxn>
                <a:cxn ang="0">
                  <a:pos x="T2" y="T3"/>
                </a:cxn>
                <a:cxn ang="0">
                  <a:pos x="T4" y="T5"/>
                </a:cxn>
                <a:cxn ang="0">
                  <a:pos x="T6" y="T7"/>
                </a:cxn>
              </a:cxnLst>
              <a:rect l="0" t="0" r="r" b="b"/>
              <a:pathLst>
                <a:path w="192" h="138">
                  <a:moveTo>
                    <a:pt x="0" y="138"/>
                  </a:moveTo>
                  <a:lnTo>
                    <a:pt x="192" y="138"/>
                  </a:lnTo>
                  <a:lnTo>
                    <a:pt x="0" y="0"/>
                  </a:lnTo>
                  <a:lnTo>
                    <a:pt x="0" y="138"/>
                  </a:lnTo>
                  <a:close/>
                </a:path>
              </a:pathLst>
            </a:custGeom>
            <a:solidFill>
              <a:srgbClr val="E9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3" name="Rectangle 465"/>
            <p:cNvSpPr>
              <a:spLocks noChangeArrowheads="1"/>
            </p:cNvSpPr>
            <p:nvPr/>
          </p:nvSpPr>
          <p:spPr bwMode="auto">
            <a:xfrm>
              <a:off x="11275473" y="7054972"/>
              <a:ext cx="1121758"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4" name="Rectangle 466"/>
            <p:cNvSpPr>
              <a:spLocks noChangeArrowheads="1"/>
            </p:cNvSpPr>
            <p:nvPr/>
          </p:nvSpPr>
          <p:spPr bwMode="auto">
            <a:xfrm>
              <a:off x="11275473" y="7269776"/>
              <a:ext cx="906953"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5" name="Rectangle 467"/>
            <p:cNvSpPr>
              <a:spLocks noChangeArrowheads="1"/>
            </p:cNvSpPr>
            <p:nvPr/>
          </p:nvSpPr>
          <p:spPr bwMode="auto">
            <a:xfrm>
              <a:off x="11275473" y="7436847"/>
              <a:ext cx="1312696"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6" name="Rectangle 468"/>
            <p:cNvSpPr>
              <a:spLocks noChangeArrowheads="1"/>
            </p:cNvSpPr>
            <p:nvPr/>
          </p:nvSpPr>
          <p:spPr bwMode="auto">
            <a:xfrm>
              <a:off x="12158559" y="7770987"/>
              <a:ext cx="1837774"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7" name="Rectangle 469"/>
            <p:cNvSpPr>
              <a:spLocks noChangeArrowheads="1"/>
            </p:cNvSpPr>
            <p:nvPr/>
          </p:nvSpPr>
          <p:spPr bwMode="auto">
            <a:xfrm>
              <a:off x="12158559" y="7985792"/>
              <a:ext cx="692149"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8" name="Rectangle 470"/>
            <p:cNvSpPr>
              <a:spLocks noChangeArrowheads="1"/>
            </p:cNvSpPr>
            <p:nvPr/>
          </p:nvSpPr>
          <p:spPr bwMode="auto">
            <a:xfrm>
              <a:off x="12993911" y="7985792"/>
              <a:ext cx="1002422" cy="95469"/>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79" name="Rectangle 471"/>
            <p:cNvSpPr>
              <a:spLocks noChangeArrowheads="1"/>
            </p:cNvSpPr>
            <p:nvPr/>
          </p:nvSpPr>
          <p:spPr bwMode="auto">
            <a:xfrm>
              <a:off x="11538012" y="8391534"/>
              <a:ext cx="3150470"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0" name="Rectangle 472"/>
            <p:cNvSpPr>
              <a:spLocks noChangeArrowheads="1"/>
            </p:cNvSpPr>
            <p:nvPr/>
          </p:nvSpPr>
          <p:spPr bwMode="auto">
            <a:xfrm>
              <a:off x="11394809" y="8749542"/>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1" name="Rectangle 473"/>
            <p:cNvSpPr>
              <a:spLocks noChangeArrowheads="1"/>
            </p:cNvSpPr>
            <p:nvPr/>
          </p:nvSpPr>
          <p:spPr bwMode="auto">
            <a:xfrm>
              <a:off x="11394809" y="9107550"/>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2" name="Rectangle 474"/>
            <p:cNvSpPr>
              <a:spLocks noChangeArrowheads="1"/>
            </p:cNvSpPr>
            <p:nvPr/>
          </p:nvSpPr>
          <p:spPr bwMode="auto">
            <a:xfrm>
              <a:off x="11394809" y="9489425"/>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3" name="Rectangle 475"/>
            <p:cNvSpPr>
              <a:spLocks noChangeArrowheads="1"/>
            </p:cNvSpPr>
            <p:nvPr/>
          </p:nvSpPr>
          <p:spPr bwMode="auto">
            <a:xfrm>
              <a:off x="11394809" y="9847433"/>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4" name="Rectangle 476"/>
            <p:cNvSpPr>
              <a:spLocks noChangeArrowheads="1"/>
            </p:cNvSpPr>
            <p:nvPr/>
          </p:nvSpPr>
          <p:spPr bwMode="auto">
            <a:xfrm>
              <a:off x="11394809" y="10229308"/>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5" name="Rectangle 477"/>
            <p:cNvSpPr>
              <a:spLocks noChangeArrowheads="1"/>
            </p:cNvSpPr>
            <p:nvPr/>
          </p:nvSpPr>
          <p:spPr bwMode="auto">
            <a:xfrm>
              <a:off x="11394809" y="10587316"/>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6" name="Rectangle 478"/>
            <p:cNvSpPr>
              <a:spLocks noChangeArrowheads="1"/>
            </p:cNvSpPr>
            <p:nvPr/>
          </p:nvSpPr>
          <p:spPr bwMode="auto">
            <a:xfrm>
              <a:off x="11394809" y="10969191"/>
              <a:ext cx="3293673" cy="143203"/>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7" name="Rectangle 479"/>
            <p:cNvSpPr>
              <a:spLocks noChangeArrowheads="1"/>
            </p:cNvSpPr>
            <p:nvPr/>
          </p:nvSpPr>
          <p:spPr bwMode="auto">
            <a:xfrm>
              <a:off x="11394809" y="11351066"/>
              <a:ext cx="3293673"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8" name="Rectangle 480"/>
            <p:cNvSpPr>
              <a:spLocks noChangeArrowheads="1"/>
            </p:cNvSpPr>
            <p:nvPr/>
          </p:nvSpPr>
          <p:spPr bwMode="auto">
            <a:xfrm>
              <a:off x="11394809" y="11732941"/>
              <a:ext cx="2386719" cy="119336"/>
            </a:xfrm>
            <a:prstGeom prst="rect">
              <a:avLst/>
            </a:prstGeom>
            <a:solidFill>
              <a:srgbClr val="E9E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89" name="Freeform 481"/>
            <p:cNvSpPr>
              <a:spLocks noEditPoints="1"/>
            </p:cNvSpPr>
            <p:nvPr/>
          </p:nvSpPr>
          <p:spPr bwMode="auto">
            <a:xfrm>
              <a:off x="11012934" y="7126573"/>
              <a:ext cx="95469" cy="5155314"/>
            </a:xfrm>
            <a:custGeom>
              <a:avLst/>
              <a:gdLst>
                <a:gd name="T0" fmla="*/ 0 w 24"/>
                <a:gd name="T1" fmla="*/ 1248 h 1296"/>
                <a:gd name="T2" fmla="*/ 24 w 24"/>
                <a:gd name="T3" fmla="*/ 1296 h 1296"/>
                <a:gd name="T4" fmla="*/ 24 w 24"/>
                <a:gd name="T5" fmla="*/ 1248 h 1296"/>
                <a:gd name="T6" fmla="*/ 0 w 24"/>
                <a:gd name="T7" fmla="*/ 1152 h 1296"/>
                <a:gd name="T8" fmla="*/ 24 w 24"/>
                <a:gd name="T9" fmla="*/ 1218 h 1296"/>
                <a:gd name="T10" fmla="*/ 24 w 24"/>
                <a:gd name="T11" fmla="*/ 1062 h 1296"/>
                <a:gd name="T12" fmla="*/ 0 w 24"/>
                <a:gd name="T13" fmla="*/ 1122 h 1296"/>
                <a:gd name="T14" fmla="*/ 24 w 24"/>
                <a:gd name="T15" fmla="*/ 1062 h 1296"/>
                <a:gd name="T16" fmla="*/ 0 w 24"/>
                <a:gd name="T17" fmla="*/ 960 h 1296"/>
                <a:gd name="T18" fmla="*/ 24 w 24"/>
                <a:gd name="T19" fmla="*/ 1026 h 1296"/>
                <a:gd name="T20" fmla="*/ 24 w 24"/>
                <a:gd name="T21" fmla="*/ 870 h 1296"/>
                <a:gd name="T22" fmla="*/ 0 w 24"/>
                <a:gd name="T23" fmla="*/ 930 h 1296"/>
                <a:gd name="T24" fmla="*/ 24 w 24"/>
                <a:gd name="T25" fmla="*/ 870 h 1296"/>
                <a:gd name="T26" fmla="*/ 0 w 24"/>
                <a:gd name="T27" fmla="*/ 774 h 1296"/>
                <a:gd name="T28" fmla="*/ 24 w 24"/>
                <a:gd name="T29" fmla="*/ 840 h 1296"/>
                <a:gd name="T30" fmla="*/ 24 w 24"/>
                <a:gd name="T31" fmla="*/ 684 h 1296"/>
                <a:gd name="T32" fmla="*/ 0 w 24"/>
                <a:gd name="T33" fmla="*/ 744 h 1296"/>
                <a:gd name="T34" fmla="*/ 24 w 24"/>
                <a:gd name="T35" fmla="*/ 684 h 1296"/>
                <a:gd name="T36" fmla="*/ 0 w 24"/>
                <a:gd name="T37" fmla="*/ 588 h 1296"/>
                <a:gd name="T38" fmla="*/ 24 w 24"/>
                <a:gd name="T39" fmla="*/ 654 h 1296"/>
                <a:gd name="T40" fmla="*/ 24 w 24"/>
                <a:gd name="T41" fmla="*/ 498 h 1296"/>
                <a:gd name="T42" fmla="*/ 0 w 24"/>
                <a:gd name="T43" fmla="*/ 558 h 1296"/>
                <a:gd name="T44" fmla="*/ 24 w 24"/>
                <a:gd name="T45" fmla="*/ 498 h 1296"/>
                <a:gd name="T46" fmla="*/ 0 w 24"/>
                <a:gd name="T47" fmla="*/ 408 h 1296"/>
                <a:gd name="T48" fmla="*/ 24 w 24"/>
                <a:gd name="T49" fmla="*/ 468 h 1296"/>
                <a:gd name="T50" fmla="*/ 24 w 24"/>
                <a:gd name="T51" fmla="*/ 162 h 1296"/>
                <a:gd name="T52" fmla="*/ 0 w 24"/>
                <a:gd name="T53" fmla="*/ 378 h 1296"/>
                <a:gd name="T54" fmla="*/ 24 w 24"/>
                <a:gd name="T55" fmla="*/ 162 h 1296"/>
                <a:gd name="T56" fmla="*/ 0 w 24"/>
                <a:gd name="T57" fmla="*/ 120 h 1296"/>
                <a:gd name="T58" fmla="*/ 24 w 24"/>
                <a:gd name="T59" fmla="*/ 138 h 1296"/>
                <a:gd name="T60" fmla="*/ 24 w 24"/>
                <a:gd name="T61" fmla="*/ 78 h 1296"/>
                <a:gd name="T62" fmla="*/ 0 w 24"/>
                <a:gd name="T63" fmla="*/ 96 h 1296"/>
                <a:gd name="T64" fmla="*/ 24 w 24"/>
                <a:gd name="T65" fmla="*/ 78 h 1296"/>
                <a:gd name="T66" fmla="*/ 0 w 24"/>
                <a:gd name="T67" fmla="*/ 0 h 1296"/>
                <a:gd name="T68" fmla="*/ 24 w 24"/>
                <a:gd name="T69"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1296">
                  <a:moveTo>
                    <a:pt x="24" y="1248"/>
                  </a:moveTo>
                  <a:lnTo>
                    <a:pt x="0" y="1248"/>
                  </a:lnTo>
                  <a:lnTo>
                    <a:pt x="0" y="1296"/>
                  </a:lnTo>
                  <a:lnTo>
                    <a:pt x="24" y="1296"/>
                  </a:lnTo>
                  <a:lnTo>
                    <a:pt x="24" y="1278"/>
                  </a:lnTo>
                  <a:lnTo>
                    <a:pt x="24" y="1248"/>
                  </a:lnTo>
                  <a:close/>
                  <a:moveTo>
                    <a:pt x="24" y="1152"/>
                  </a:moveTo>
                  <a:lnTo>
                    <a:pt x="0" y="1152"/>
                  </a:lnTo>
                  <a:lnTo>
                    <a:pt x="0" y="1218"/>
                  </a:lnTo>
                  <a:lnTo>
                    <a:pt x="24" y="1218"/>
                  </a:lnTo>
                  <a:lnTo>
                    <a:pt x="24" y="1152"/>
                  </a:lnTo>
                  <a:close/>
                  <a:moveTo>
                    <a:pt x="24" y="1062"/>
                  </a:moveTo>
                  <a:lnTo>
                    <a:pt x="0" y="1062"/>
                  </a:lnTo>
                  <a:lnTo>
                    <a:pt x="0" y="1122"/>
                  </a:lnTo>
                  <a:lnTo>
                    <a:pt x="24" y="1122"/>
                  </a:lnTo>
                  <a:lnTo>
                    <a:pt x="24" y="1062"/>
                  </a:lnTo>
                  <a:close/>
                  <a:moveTo>
                    <a:pt x="24" y="960"/>
                  </a:moveTo>
                  <a:lnTo>
                    <a:pt x="0" y="960"/>
                  </a:lnTo>
                  <a:lnTo>
                    <a:pt x="0" y="1026"/>
                  </a:lnTo>
                  <a:lnTo>
                    <a:pt x="24" y="1026"/>
                  </a:lnTo>
                  <a:lnTo>
                    <a:pt x="24" y="960"/>
                  </a:lnTo>
                  <a:close/>
                  <a:moveTo>
                    <a:pt x="24" y="870"/>
                  </a:moveTo>
                  <a:lnTo>
                    <a:pt x="0" y="870"/>
                  </a:lnTo>
                  <a:lnTo>
                    <a:pt x="0" y="930"/>
                  </a:lnTo>
                  <a:lnTo>
                    <a:pt x="24" y="930"/>
                  </a:lnTo>
                  <a:lnTo>
                    <a:pt x="24" y="870"/>
                  </a:lnTo>
                  <a:close/>
                  <a:moveTo>
                    <a:pt x="24" y="774"/>
                  </a:moveTo>
                  <a:lnTo>
                    <a:pt x="0" y="774"/>
                  </a:lnTo>
                  <a:lnTo>
                    <a:pt x="0" y="840"/>
                  </a:lnTo>
                  <a:lnTo>
                    <a:pt x="24" y="840"/>
                  </a:lnTo>
                  <a:lnTo>
                    <a:pt x="24" y="774"/>
                  </a:lnTo>
                  <a:close/>
                  <a:moveTo>
                    <a:pt x="24" y="684"/>
                  </a:moveTo>
                  <a:lnTo>
                    <a:pt x="0" y="684"/>
                  </a:lnTo>
                  <a:lnTo>
                    <a:pt x="0" y="744"/>
                  </a:lnTo>
                  <a:lnTo>
                    <a:pt x="24" y="744"/>
                  </a:lnTo>
                  <a:lnTo>
                    <a:pt x="24" y="684"/>
                  </a:lnTo>
                  <a:close/>
                  <a:moveTo>
                    <a:pt x="24" y="588"/>
                  </a:moveTo>
                  <a:lnTo>
                    <a:pt x="0" y="588"/>
                  </a:lnTo>
                  <a:lnTo>
                    <a:pt x="0" y="654"/>
                  </a:lnTo>
                  <a:lnTo>
                    <a:pt x="24" y="654"/>
                  </a:lnTo>
                  <a:lnTo>
                    <a:pt x="24" y="588"/>
                  </a:lnTo>
                  <a:close/>
                  <a:moveTo>
                    <a:pt x="24" y="498"/>
                  </a:moveTo>
                  <a:lnTo>
                    <a:pt x="0" y="498"/>
                  </a:lnTo>
                  <a:lnTo>
                    <a:pt x="0" y="558"/>
                  </a:lnTo>
                  <a:lnTo>
                    <a:pt x="24" y="558"/>
                  </a:lnTo>
                  <a:lnTo>
                    <a:pt x="24" y="498"/>
                  </a:lnTo>
                  <a:close/>
                  <a:moveTo>
                    <a:pt x="24" y="408"/>
                  </a:moveTo>
                  <a:lnTo>
                    <a:pt x="0" y="408"/>
                  </a:lnTo>
                  <a:lnTo>
                    <a:pt x="0" y="468"/>
                  </a:lnTo>
                  <a:lnTo>
                    <a:pt x="24" y="468"/>
                  </a:lnTo>
                  <a:lnTo>
                    <a:pt x="24" y="408"/>
                  </a:lnTo>
                  <a:close/>
                  <a:moveTo>
                    <a:pt x="24" y="162"/>
                  </a:moveTo>
                  <a:lnTo>
                    <a:pt x="0" y="162"/>
                  </a:lnTo>
                  <a:lnTo>
                    <a:pt x="0" y="378"/>
                  </a:lnTo>
                  <a:lnTo>
                    <a:pt x="24" y="378"/>
                  </a:lnTo>
                  <a:lnTo>
                    <a:pt x="24" y="162"/>
                  </a:lnTo>
                  <a:close/>
                  <a:moveTo>
                    <a:pt x="24" y="120"/>
                  </a:moveTo>
                  <a:lnTo>
                    <a:pt x="0" y="120"/>
                  </a:lnTo>
                  <a:lnTo>
                    <a:pt x="0" y="138"/>
                  </a:lnTo>
                  <a:lnTo>
                    <a:pt x="24" y="138"/>
                  </a:lnTo>
                  <a:lnTo>
                    <a:pt x="24" y="120"/>
                  </a:lnTo>
                  <a:close/>
                  <a:moveTo>
                    <a:pt x="24" y="78"/>
                  </a:moveTo>
                  <a:lnTo>
                    <a:pt x="0" y="78"/>
                  </a:lnTo>
                  <a:lnTo>
                    <a:pt x="0" y="96"/>
                  </a:lnTo>
                  <a:lnTo>
                    <a:pt x="24" y="96"/>
                  </a:lnTo>
                  <a:lnTo>
                    <a:pt x="24" y="78"/>
                  </a:lnTo>
                  <a:close/>
                  <a:moveTo>
                    <a:pt x="24" y="0"/>
                  </a:moveTo>
                  <a:lnTo>
                    <a:pt x="0" y="0"/>
                  </a:lnTo>
                  <a:lnTo>
                    <a:pt x="0" y="42"/>
                  </a:lnTo>
                  <a:lnTo>
                    <a:pt x="24" y="42"/>
                  </a:lnTo>
                  <a:lnTo>
                    <a:pt x="24" y="0"/>
                  </a:lnTo>
                  <a:close/>
                </a:path>
              </a:pathLst>
            </a:custGeom>
            <a:solidFill>
              <a:srgbClr val="DB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0" name="Freeform 482"/>
            <p:cNvSpPr>
              <a:spLocks noEditPoints="1"/>
            </p:cNvSpPr>
            <p:nvPr/>
          </p:nvSpPr>
          <p:spPr bwMode="auto">
            <a:xfrm>
              <a:off x="11012934" y="7126573"/>
              <a:ext cx="95469" cy="5155314"/>
            </a:xfrm>
            <a:custGeom>
              <a:avLst/>
              <a:gdLst>
                <a:gd name="T0" fmla="*/ 0 w 24"/>
                <a:gd name="T1" fmla="*/ 1248 h 1296"/>
                <a:gd name="T2" fmla="*/ 24 w 24"/>
                <a:gd name="T3" fmla="*/ 1296 h 1296"/>
                <a:gd name="T4" fmla="*/ 24 w 24"/>
                <a:gd name="T5" fmla="*/ 1248 h 1296"/>
                <a:gd name="T6" fmla="*/ 0 w 24"/>
                <a:gd name="T7" fmla="*/ 1152 h 1296"/>
                <a:gd name="T8" fmla="*/ 24 w 24"/>
                <a:gd name="T9" fmla="*/ 1218 h 1296"/>
                <a:gd name="T10" fmla="*/ 24 w 24"/>
                <a:gd name="T11" fmla="*/ 1062 h 1296"/>
                <a:gd name="T12" fmla="*/ 0 w 24"/>
                <a:gd name="T13" fmla="*/ 1122 h 1296"/>
                <a:gd name="T14" fmla="*/ 24 w 24"/>
                <a:gd name="T15" fmla="*/ 1062 h 1296"/>
                <a:gd name="T16" fmla="*/ 0 w 24"/>
                <a:gd name="T17" fmla="*/ 960 h 1296"/>
                <a:gd name="T18" fmla="*/ 24 w 24"/>
                <a:gd name="T19" fmla="*/ 1026 h 1296"/>
                <a:gd name="T20" fmla="*/ 24 w 24"/>
                <a:gd name="T21" fmla="*/ 870 h 1296"/>
                <a:gd name="T22" fmla="*/ 0 w 24"/>
                <a:gd name="T23" fmla="*/ 930 h 1296"/>
                <a:gd name="T24" fmla="*/ 24 w 24"/>
                <a:gd name="T25" fmla="*/ 870 h 1296"/>
                <a:gd name="T26" fmla="*/ 0 w 24"/>
                <a:gd name="T27" fmla="*/ 774 h 1296"/>
                <a:gd name="T28" fmla="*/ 24 w 24"/>
                <a:gd name="T29" fmla="*/ 840 h 1296"/>
                <a:gd name="T30" fmla="*/ 24 w 24"/>
                <a:gd name="T31" fmla="*/ 684 h 1296"/>
                <a:gd name="T32" fmla="*/ 0 w 24"/>
                <a:gd name="T33" fmla="*/ 744 h 1296"/>
                <a:gd name="T34" fmla="*/ 24 w 24"/>
                <a:gd name="T35" fmla="*/ 684 h 1296"/>
                <a:gd name="T36" fmla="*/ 0 w 24"/>
                <a:gd name="T37" fmla="*/ 588 h 1296"/>
                <a:gd name="T38" fmla="*/ 24 w 24"/>
                <a:gd name="T39" fmla="*/ 654 h 1296"/>
                <a:gd name="T40" fmla="*/ 24 w 24"/>
                <a:gd name="T41" fmla="*/ 498 h 1296"/>
                <a:gd name="T42" fmla="*/ 0 w 24"/>
                <a:gd name="T43" fmla="*/ 558 h 1296"/>
                <a:gd name="T44" fmla="*/ 24 w 24"/>
                <a:gd name="T45" fmla="*/ 498 h 1296"/>
                <a:gd name="T46" fmla="*/ 0 w 24"/>
                <a:gd name="T47" fmla="*/ 408 h 1296"/>
                <a:gd name="T48" fmla="*/ 24 w 24"/>
                <a:gd name="T49" fmla="*/ 468 h 1296"/>
                <a:gd name="T50" fmla="*/ 24 w 24"/>
                <a:gd name="T51" fmla="*/ 162 h 1296"/>
                <a:gd name="T52" fmla="*/ 0 w 24"/>
                <a:gd name="T53" fmla="*/ 378 h 1296"/>
                <a:gd name="T54" fmla="*/ 24 w 24"/>
                <a:gd name="T55" fmla="*/ 162 h 1296"/>
                <a:gd name="T56" fmla="*/ 0 w 24"/>
                <a:gd name="T57" fmla="*/ 120 h 1296"/>
                <a:gd name="T58" fmla="*/ 24 w 24"/>
                <a:gd name="T59" fmla="*/ 138 h 1296"/>
                <a:gd name="T60" fmla="*/ 24 w 24"/>
                <a:gd name="T61" fmla="*/ 78 h 1296"/>
                <a:gd name="T62" fmla="*/ 0 w 24"/>
                <a:gd name="T63" fmla="*/ 96 h 1296"/>
                <a:gd name="T64" fmla="*/ 24 w 24"/>
                <a:gd name="T65" fmla="*/ 78 h 1296"/>
                <a:gd name="T66" fmla="*/ 0 w 24"/>
                <a:gd name="T67" fmla="*/ 0 h 1296"/>
                <a:gd name="T68" fmla="*/ 24 w 24"/>
                <a:gd name="T69"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1296">
                  <a:moveTo>
                    <a:pt x="24" y="1248"/>
                  </a:moveTo>
                  <a:lnTo>
                    <a:pt x="0" y="1248"/>
                  </a:lnTo>
                  <a:lnTo>
                    <a:pt x="0" y="1296"/>
                  </a:lnTo>
                  <a:lnTo>
                    <a:pt x="24" y="1296"/>
                  </a:lnTo>
                  <a:lnTo>
                    <a:pt x="24" y="1278"/>
                  </a:lnTo>
                  <a:lnTo>
                    <a:pt x="24" y="1248"/>
                  </a:lnTo>
                  <a:moveTo>
                    <a:pt x="24" y="1152"/>
                  </a:moveTo>
                  <a:lnTo>
                    <a:pt x="0" y="1152"/>
                  </a:lnTo>
                  <a:lnTo>
                    <a:pt x="0" y="1218"/>
                  </a:lnTo>
                  <a:lnTo>
                    <a:pt x="24" y="1218"/>
                  </a:lnTo>
                  <a:lnTo>
                    <a:pt x="24" y="1152"/>
                  </a:lnTo>
                  <a:moveTo>
                    <a:pt x="24" y="1062"/>
                  </a:moveTo>
                  <a:lnTo>
                    <a:pt x="0" y="1062"/>
                  </a:lnTo>
                  <a:lnTo>
                    <a:pt x="0" y="1122"/>
                  </a:lnTo>
                  <a:lnTo>
                    <a:pt x="24" y="1122"/>
                  </a:lnTo>
                  <a:lnTo>
                    <a:pt x="24" y="1062"/>
                  </a:lnTo>
                  <a:moveTo>
                    <a:pt x="24" y="960"/>
                  </a:moveTo>
                  <a:lnTo>
                    <a:pt x="0" y="960"/>
                  </a:lnTo>
                  <a:lnTo>
                    <a:pt x="0" y="1026"/>
                  </a:lnTo>
                  <a:lnTo>
                    <a:pt x="24" y="1026"/>
                  </a:lnTo>
                  <a:lnTo>
                    <a:pt x="24" y="960"/>
                  </a:lnTo>
                  <a:moveTo>
                    <a:pt x="24" y="870"/>
                  </a:moveTo>
                  <a:lnTo>
                    <a:pt x="0" y="870"/>
                  </a:lnTo>
                  <a:lnTo>
                    <a:pt x="0" y="930"/>
                  </a:lnTo>
                  <a:lnTo>
                    <a:pt x="24" y="930"/>
                  </a:lnTo>
                  <a:lnTo>
                    <a:pt x="24" y="870"/>
                  </a:lnTo>
                  <a:moveTo>
                    <a:pt x="24" y="774"/>
                  </a:moveTo>
                  <a:lnTo>
                    <a:pt x="0" y="774"/>
                  </a:lnTo>
                  <a:lnTo>
                    <a:pt x="0" y="840"/>
                  </a:lnTo>
                  <a:lnTo>
                    <a:pt x="24" y="840"/>
                  </a:lnTo>
                  <a:lnTo>
                    <a:pt x="24" y="774"/>
                  </a:lnTo>
                  <a:moveTo>
                    <a:pt x="24" y="684"/>
                  </a:moveTo>
                  <a:lnTo>
                    <a:pt x="0" y="684"/>
                  </a:lnTo>
                  <a:lnTo>
                    <a:pt x="0" y="744"/>
                  </a:lnTo>
                  <a:lnTo>
                    <a:pt x="24" y="744"/>
                  </a:lnTo>
                  <a:lnTo>
                    <a:pt x="24" y="684"/>
                  </a:lnTo>
                  <a:moveTo>
                    <a:pt x="24" y="588"/>
                  </a:moveTo>
                  <a:lnTo>
                    <a:pt x="0" y="588"/>
                  </a:lnTo>
                  <a:lnTo>
                    <a:pt x="0" y="654"/>
                  </a:lnTo>
                  <a:lnTo>
                    <a:pt x="24" y="654"/>
                  </a:lnTo>
                  <a:lnTo>
                    <a:pt x="24" y="588"/>
                  </a:lnTo>
                  <a:moveTo>
                    <a:pt x="24" y="498"/>
                  </a:moveTo>
                  <a:lnTo>
                    <a:pt x="0" y="498"/>
                  </a:lnTo>
                  <a:lnTo>
                    <a:pt x="0" y="558"/>
                  </a:lnTo>
                  <a:lnTo>
                    <a:pt x="24" y="558"/>
                  </a:lnTo>
                  <a:lnTo>
                    <a:pt x="24" y="498"/>
                  </a:lnTo>
                  <a:moveTo>
                    <a:pt x="24" y="408"/>
                  </a:moveTo>
                  <a:lnTo>
                    <a:pt x="0" y="408"/>
                  </a:lnTo>
                  <a:lnTo>
                    <a:pt x="0" y="468"/>
                  </a:lnTo>
                  <a:lnTo>
                    <a:pt x="24" y="468"/>
                  </a:lnTo>
                  <a:lnTo>
                    <a:pt x="24" y="408"/>
                  </a:lnTo>
                  <a:moveTo>
                    <a:pt x="24" y="162"/>
                  </a:moveTo>
                  <a:lnTo>
                    <a:pt x="0" y="162"/>
                  </a:lnTo>
                  <a:lnTo>
                    <a:pt x="0" y="378"/>
                  </a:lnTo>
                  <a:lnTo>
                    <a:pt x="24" y="378"/>
                  </a:lnTo>
                  <a:lnTo>
                    <a:pt x="24" y="162"/>
                  </a:lnTo>
                  <a:moveTo>
                    <a:pt x="24" y="120"/>
                  </a:moveTo>
                  <a:lnTo>
                    <a:pt x="0" y="120"/>
                  </a:lnTo>
                  <a:lnTo>
                    <a:pt x="0" y="138"/>
                  </a:lnTo>
                  <a:lnTo>
                    <a:pt x="24" y="138"/>
                  </a:lnTo>
                  <a:lnTo>
                    <a:pt x="24" y="120"/>
                  </a:lnTo>
                  <a:moveTo>
                    <a:pt x="24" y="78"/>
                  </a:moveTo>
                  <a:lnTo>
                    <a:pt x="0" y="78"/>
                  </a:lnTo>
                  <a:lnTo>
                    <a:pt x="0" y="96"/>
                  </a:lnTo>
                  <a:lnTo>
                    <a:pt x="24" y="96"/>
                  </a:lnTo>
                  <a:lnTo>
                    <a:pt x="24" y="78"/>
                  </a:lnTo>
                  <a:moveTo>
                    <a:pt x="24" y="0"/>
                  </a:moveTo>
                  <a:lnTo>
                    <a:pt x="0" y="0"/>
                  </a:lnTo>
                  <a:lnTo>
                    <a:pt x="0" y="42"/>
                  </a:lnTo>
                  <a:lnTo>
                    <a:pt x="24" y="42"/>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1" name="Rectangle 483"/>
            <p:cNvSpPr>
              <a:spLocks noChangeArrowheads="1"/>
            </p:cNvSpPr>
            <p:nvPr/>
          </p:nvSpPr>
          <p:spPr bwMode="auto">
            <a:xfrm>
              <a:off x="11012934" y="7293644"/>
              <a:ext cx="95469" cy="143203"/>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2" name="Rectangle 484"/>
            <p:cNvSpPr>
              <a:spLocks noChangeArrowheads="1"/>
            </p:cNvSpPr>
            <p:nvPr/>
          </p:nvSpPr>
          <p:spPr bwMode="auto">
            <a:xfrm>
              <a:off x="11012934" y="7293644"/>
              <a:ext cx="95469" cy="14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3" name="Rectangle 485"/>
            <p:cNvSpPr>
              <a:spLocks noChangeArrowheads="1"/>
            </p:cNvSpPr>
            <p:nvPr/>
          </p:nvSpPr>
          <p:spPr bwMode="auto">
            <a:xfrm>
              <a:off x="11012934" y="7508448"/>
              <a:ext cx="95469" cy="95469"/>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4" name="Rectangle 486"/>
            <p:cNvSpPr>
              <a:spLocks noChangeArrowheads="1"/>
            </p:cNvSpPr>
            <p:nvPr/>
          </p:nvSpPr>
          <p:spPr bwMode="auto">
            <a:xfrm>
              <a:off x="11012934" y="7508448"/>
              <a:ext cx="95469"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5" name="Rectangle 487"/>
            <p:cNvSpPr>
              <a:spLocks noChangeArrowheads="1"/>
            </p:cNvSpPr>
            <p:nvPr/>
          </p:nvSpPr>
          <p:spPr bwMode="auto">
            <a:xfrm>
              <a:off x="11012934" y="7675519"/>
              <a:ext cx="95469" cy="95469"/>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6" name="Rectangle 488"/>
            <p:cNvSpPr>
              <a:spLocks noChangeArrowheads="1"/>
            </p:cNvSpPr>
            <p:nvPr/>
          </p:nvSpPr>
          <p:spPr bwMode="auto">
            <a:xfrm>
              <a:off x="11012934" y="7675519"/>
              <a:ext cx="95469"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7" name="Rectangle 489"/>
            <p:cNvSpPr>
              <a:spLocks noChangeArrowheads="1"/>
            </p:cNvSpPr>
            <p:nvPr/>
          </p:nvSpPr>
          <p:spPr bwMode="auto">
            <a:xfrm>
              <a:off x="11012934" y="8630206"/>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8" name="Rectangle 490"/>
            <p:cNvSpPr>
              <a:spLocks noChangeArrowheads="1"/>
            </p:cNvSpPr>
            <p:nvPr/>
          </p:nvSpPr>
          <p:spPr bwMode="auto">
            <a:xfrm>
              <a:off x="11012934" y="8630206"/>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99" name="Rectangle 491"/>
            <p:cNvSpPr>
              <a:spLocks noChangeArrowheads="1"/>
            </p:cNvSpPr>
            <p:nvPr/>
          </p:nvSpPr>
          <p:spPr bwMode="auto">
            <a:xfrm>
              <a:off x="11012934" y="8988214"/>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0" name="Rectangle 492"/>
            <p:cNvSpPr>
              <a:spLocks noChangeArrowheads="1"/>
            </p:cNvSpPr>
            <p:nvPr/>
          </p:nvSpPr>
          <p:spPr bwMode="auto">
            <a:xfrm>
              <a:off x="11012934" y="8988214"/>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1" name="Rectangle 493"/>
            <p:cNvSpPr>
              <a:spLocks noChangeArrowheads="1"/>
            </p:cNvSpPr>
            <p:nvPr/>
          </p:nvSpPr>
          <p:spPr bwMode="auto">
            <a:xfrm>
              <a:off x="11012934" y="9346222"/>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2" name="Rectangle 494"/>
            <p:cNvSpPr>
              <a:spLocks noChangeArrowheads="1"/>
            </p:cNvSpPr>
            <p:nvPr/>
          </p:nvSpPr>
          <p:spPr bwMode="auto">
            <a:xfrm>
              <a:off x="11012934" y="9346222"/>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3" name="Rectangle 495"/>
            <p:cNvSpPr>
              <a:spLocks noChangeArrowheads="1"/>
            </p:cNvSpPr>
            <p:nvPr/>
          </p:nvSpPr>
          <p:spPr bwMode="auto">
            <a:xfrm>
              <a:off x="11012934" y="9728097"/>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4" name="Rectangle 496"/>
            <p:cNvSpPr>
              <a:spLocks noChangeArrowheads="1"/>
            </p:cNvSpPr>
            <p:nvPr/>
          </p:nvSpPr>
          <p:spPr bwMode="auto">
            <a:xfrm>
              <a:off x="11012934" y="9728097"/>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5" name="Rectangle 497"/>
            <p:cNvSpPr>
              <a:spLocks noChangeArrowheads="1"/>
            </p:cNvSpPr>
            <p:nvPr/>
          </p:nvSpPr>
          <p:spPr bwMode="auto">
            <a:xfrm>
              <a:off x="11012934" y="10086105"/>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6" name="Rectangle 498"/>
            <p:cNvSpPr>
              <a:spLocks noChangeArrowheads="1"/>
            </p:cNvSpPr>
            <p:nvPr/>
          </p:nvSpPr>
          <p:spPr bwMode="auto">
            <a:xfrm>
              <a:off x="11012934" y="10086105"/>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7" name="Rectangle 499"/>
            <p:cNvSpPr>
              <a:spLocks noChangeArrowheads="1"/>
            </p:cNvSpPr>
            <p:nvPr/>
          </p:nvSpPr>
          <p:spPr bwMode="auto">
            <a:xfrm>
              <a:off x="11012934" y="10467980"/>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8" name="Rectangle 500"/>
            <p:cNvSpPr>
              <a:spLocks noChangeArrowheads="1"/>
            </p:cNvSpPr>
            <p:nvPr/>
          </p:nvSpPr>
          <p:spPr bwMode="auto">
            <a:xfrm>
              <a:off x="11012934" y="10467980"/>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09" name="Rectangle 501"/>
            <p:cNvSpPr>
              <a:spLocks noChangeArrowheads="1"/>
            </p:cNvSpPr>
            <p:nvPr/>
          </p:nvSpPr>
          <p:spPr bwMode="auto">
            <a:xfrm>
              <a:off x="11012934" y="10825988"/>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0" name="Rectangle 502"/>
            <p:cNvSpPr>
              <a:spLocks noChangeArrowheads="1"/>
            </p:cNvSpPr>
            <p:nvPr/>
          </p:nvSpPr>
          <p:spPr bwMode="auto">
            <a:xfrm>
              <a:off x="11012934" y="10825988"/>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1" name="Rectangle 503"/>
            <p:cNvSpPr>
              <a:spLocks noChangeArrowheads="1"/>
            </p:cNvSpPr>
            <p:nvPr/>
          </p:nvSpPr>
          <p:spPr bwMode="auto">
            <a:xfrm>
              <a:off x="11012934" y="11207863"/>
              <a:ext cx="95469" cy="143203"/>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2" name="Rectangle 504"/>
            <p:cNvSpPr>
              <a:spLocks noChangeArrowheads="1"/>
            </p:cNvSpPr>
            <p:nvPr/>
          </p:nvSpPr>
          <p:spPr bwMode="auto">
            <a:xfrm>
              <a:off x="11012934" y="11207863"/>
              <a:ext cx="95469" cy="14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3" name="Rectangle 505"/>
            <p:cNvSpPr>
              <a:spLocks noChangeArrowheads="1"/>
            </p:cNvSpPr>
            <p:nvPr/>
          </p:nvSpPr>
          <p:spPr bwMode="auto">
            <a:xfrm>
              <a:off x="11012934" y="11589738"/>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4" name="Rectangle 506"/>
            <p:cNvSpPr>
              <a:spLocks noChangeArrowheads="1"/>
            </p:cNvSpPr>
            <p:nvPr/>
          </p:nvSpPr>
          <p:spPr bwMode="auto">
            <a:xfrm>
              <a:off x="11012934" y="11589738"/>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5" name="Rectangle 507"/>
            <p:cNvSpPr>
              <a:spLocks noChangeArrowheads="1"/>
            </p:cNvSpPr>
            <p:nvPr/>
          </p:nvSpPr>
          <p:spPr bwMode="auto">
            <a:xfrm>
              <a:off x="11012934" y="11971613"/>
              <a:ext cx="95469" cy="119336"/>
            </a:xfrm>
            <a:prstGeom prst="rect">
              <a:avLst/>
            </a:prstGeom>
            <a:solidFill>
              <a:srgbClr val="CECE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6" name="Rectangle 508"/>
            <p:cNvSpPr>
              <a:spLocks noChangeArrowheads="1"/>
            </p:cNvSpPr>
            <p:nvPr/>
          </p:nvSpPr>
          <p:spPr bwMode="auto">
            <a:xfrm>
              <a:off x="11012934" y="11971613"/>
              <a:ext cx="95469" cy="11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7" name="Freeform 509"/>
            <p:cNvSpPr>
              <a:spLocks/>
            </p:cNvSpPr>
            <p:nvPr/>
          </p:nvSpPr>
          <p:spPr bwMode="auto">
            <a:xfrm>
              <a:off x="11108403" y="7126573"/>
              <a:ext cx="0" cy="5083712"/>
            </a:xfrm>
            <a:custGeom>
              <a:avLst/>
              <a:gdLst>
                <a:gd name="T0" fmla="*/ 0 h 1278"/>
                <a:gd name="T1" fmla="*/ 0 h 1278"/>
                <a:gd name="T2" fmla="*/ 42 h 1278"/>
                <a:gd name="T3" fmla="*/ 78 h 1278"/>
                <a:gd name="T4" fmla="*/ 96 h 1278"/>
                <a:gd name="T5" fmla="*/ 120 h 1278"/>
                <a:gd name="T6" fmla="*/ 138 h 1278"/>
                <a:gd name="T7" fmla="*/ 162 h 1278"/>
                <a:gd name="T8" fmla="*/ 378 h 1278"/>
                <a:gd name="T9" fmla="*/ 408 h 1278"/>
                <a:gd name="T10" fmla="*/ 468 h 1278"/>
                <a:gd name="T11" fmla="*/ 498 h 1278"/>
                <a:gd name="T12" fmla="*/ 558 h 1278"/>
                <a:gd name="T13" fmla="*/ 588 h 1278"/>
                <a:gd name="T14" fmla="*/ 654 h 1278"/>
                <a:gd name="T15" fmla="*/ 684 h 1278"/>
                <a:gd name="T16" fmla="*/ 744 h 1278"/>
                <a:gd name="T17" fmla="*/ 774 h 1278"/>
                <a:gd name="T18" fmla="*/ 840 h 1278"/>
                <a:gd name="T19" fmla="*/ 870 h 1278"/>
                <a:gd name="T20" fmla="*/ 930 h 1278"/>
                <a:gd name="T21" fmla="*/ 960 h 1278"/>
                <a:gd name="T22" fmla="*/ 1026 h 1278"/>
                <a:gd name="T23" fmla="*/ 1062 h 1278"/>
                <a:gd name="T24" fmla="*/ 1122 h 1278"/>
                <a:gd name="T25" fmla="*/ 1152 h 1278"/>
                <a:gd name="T26" fmla="*/ 1218 h 1278"/>
                <a:gd name="T27" fmla="*/ 1248 h 1278"/>
                <a:gd name="T28" fmla="*/ 1278 h 1278"/>
                <a:gd name="T29" fmla="*/ 0 h 1278"/>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Lst>
              <a:rect l="0" t="0" r="r" b="b"/>
              <a:pathLst>
                <a:path h="1278">
                  <a:moveTo>
                    <a:pt x="0" y="0"/>
                  </a:moveTo>
                  <a:lnTo>
                    <a:pt x="0" y="0"/>
                  </a:lnTo>
                  <a:lnTo>
                    <a:pt x="0" y="42"/>
                  </a:lnTo>
                  <a:lnTo>
                    <a:pt x="0" y="78"/>
                  </a:lnTo>
                  <a:lnTo>
                    <a:pt x="0" y="96"/>
                  </a:lnTo>
                  <a:lnTo>
                    <a:pt x="0" y="120"/>
                  </a:lnTo>
                  <a:lnTo>
                    <a:pt x="0" y="138"/>
                  </a:lnTo>
                  <a:lnTo>
                    <a:pt x="0" y="162"/>
                  </a:lnTo>
                  <a:lnTo>
                    <a:pt x="0" y="378"/>
                  </a:lnTo>
                  <a:lnTo>
                    <a:pt x="0" y="408"/>
                  </a:lnTo>
                  <a:lnTo>
                    <a:pt x="0" y="468"/>
                  </a:lnTo>
                  <a:lnTo>
                    <a:pt x="0" y="498"/>
                  </a:lnTo>
                  <a:lnTo>
                    <a:pt x="0" y="558"/>
                  </a:lnTo>
                  <a:lnTo>
                    <a:pt x="0" y="588"/>
                  </a:lnTo>
                  <a:lnTo>
                    <a:pt x="0" y="654"/>
                  </a:lnTo>
                  <a:lnTo>
                    <a:pt x="0" y="684"/>
                  </a:lnTo>
                  <a:lnTo>
                    <a:pt x="0" y="744"/>
                  </a:lnTo>
                  <a:lnTo>
                    <a:pt x="0" y="774"/>
                  </a:lnTo>
                  <a:lnTo>
                    <a:pt x="0" y="840"/>
                  </a:lnTo>
                  <a:lnTo>
                    <a:pt x="0" y="870"/>
                  </a:lnTo>
                  <a:lnTo>
                    <a:pt x="0" y="930"/>
                  </a:lnTo>
                  <a:lnTo>
                    <a:pt x="0" y="960"/>
                  </a:lnTo>
                  <a:lnTo>
                    <a:pt x="0" y="1026"/>
                  </a:lnTo>
                  <a:lnTo>
                    <a:pt x="0" y="1062"/>
                  </a:lnTo>
                  <a:lnTo>
                    <a:pt x="0" y="1122"/>
                  </a:lnTo>
                  <a:lnTo>
                    <a:pt x="0" y="1152"/>
                  </a:lnTo>
                  <a:lnTo>
                    <a:pt x="0" y="1218"/>
                  </a:lnTo>
                  <a:lnTo>
                    <a:pt x="0" y="1248"/>
                  </a:lnTo>
                  <a:lnTo>
                    <a:pt x="0" y="1278"/>
                  </a:lnTo>
                  <a:lnTo>
                    <a:pt x="0" y="0"/>
                  </a:lnTo>
                  <a:close/>
                </a:path>
              </a:pathLst>
            </a:custGeom>
            <a:solidFill>
              <a:srgbClr val="DBDA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8" name="Freeform 510"/>
            <p:cNvSpPr>
              <a:spLocks/>
            </p:cNvSpPr>
            <p:nvPr/>
          </p:nvSpPr>
          <p:spPr bwMode="auto">
            <a:xfrm>
              <a:off x="11108403" y="7126573"/>
              <a:ext cx="0" cy="5083712"/>
            </a:xfrm>
            <a:custGeom>
              <a:avLst/>
              <a:gdLst>
                <a:gd name="T0" fmla="*/ 0 h 1278"/>
                <a:gd name="T1" fmla="*/ 0 h 1278"/>
                <a:gd name="T2" fmla="*/ 42 h 1278"/>
                <a:gd name="T3" fmla="*/ 78 h 1278"/>
                <a:gd name="T4" fmla="*/ 96 h 1278"/>
                <a:gd name="T5" fmla="*/ 120 h 1278"/>
                <a:gd name="T6" fmla="*/ 138 h 1278"/>
                <a:gd name="T7" fmla="*/ 162 h 1278"/>
                <a:gd name="T8" fmla="*/ 378 h 1278"/>
                <a:gd name="T9" fmla="*/ 408 h 1278"/>
                <a:gd name="T10" fmla="*/ 468 h 1278"/>
                <a:gd name="T11" fmla="*/ 498 h 1278"/>
                <a:gd name="T12" fmla="*/ 558 h 1278"/>
                <a:gd name="T13" fmla="*/ 588 h 1278"/>
                <a:gd name="T14" fmla="*/ 654 h 1278"/>
                <a:gd name="T15" fmla="*/ 684 h 1278"/>
                <a:gd name="T16" fmla="*/ 744 h 1278"/>
                <a:gd name="T17" fmla="*/ 774 h 1278"/>
                <a:gd name="T18" fmla="*/ 840 h 1278"/>
                <a:gd name="T19" fmla="*/ 870 h 1278"/>
                <a:gd name="T20" fmla="*/ 930 h 1278"/>
                <a:gd name="T21" fmla="*/ 960 h 1278"/>
                <a:gd name="T22" fmla="*/ 1026 h 1278"/>
                <a:gd name="T23" fmla="*/ 1062 h 1278"/>
                <a:gd name="T24" fmla="*/ 1122 h 1278"/>
                <a:gd name="T25" fmla="*/ 1152 h 1278"/>
                <a:gd name="T26" fmla="*/ 1218 h 1278"/>
                <a:gd name="T27" fmla="*/ 1248 h 1278"/>
                <a:gd name="T28" fmla="*/ 1278 h 1278"/>
                <a:gd name="T29" fmla="*/ 0 h 1278"/>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Lst>
              <a:rect l="0" t="0" r="r" b="b"/>
              <a:pathLst>
                <a:path h="1278">
                  <a:moveTo>
                    <a:pt x="0" y="0"/>
                  </a:moveTo>
                  <a:lnTo>
                    <a:pt x="0" y="0"/>
                  </a:lnTo>
                  <a:lnTo>
                    <a:pt x="0" y="42"/>
                  </a:lnTo>
                  <a:lnTo>
                    <a:pt x="0" y="78"/>
                  </a:lnTo>
                  <a:lnTo>
                    <a:pt x="0" y="96"/>
                  </a:lnTo>
                  <a:lnTo>
                    <a:pt x="0" y="120"/>
                  </a:lnTo>
                  <a:lnTo>
                    <a:pt x="0" y="138"/>
                  </a:lnTo>
                  <a:lnTo>
                    <a:pt x="0" y="162"/>
                  </a:lnTo>
                  <a:lnTo>
                    <a:pt x="0" y="378"/>
                  </a:lnTo>
                  <a:lnTo>
                    <a:pt x="0" y="408"/>
                  </a:lnTo>
                  <a:lnTo>
                    <a:pt x="0" y="468"/>
                  </a:lnTo>
                  <a:lnTo>
                    <a:pt x="0" y="498"/>
                  </a:lnTo>
                  <a:lnTo>
                    <a:pt x="0" y="558"/>
                  </a:lnTo>
                  <a:lnTo>
                    <a:pt x="0" y="588"/>
                  </a:lnTo>
                  <a:lnTo>
                    <a:pt x="0" y="654"/>
                  </a:lnTo>
                  <a:lnTo>
                    <a:pt x="0" y="684"/>
                  </a:lnTo>
                  <a:lnTo>
                    <a:pt x="0" y="744"/>
                  </a:lnTo>
                  <a:lnTo>
                    <a:pt x="0" y="774"/>
                  </a:lnTo>
                  <a:lnTo>
                    <a:pt x="0" y="840"/>
                  </a:lnTo>
                  <a:lnTo>
                    <a:pt x="0" y="870"/>
                  </a:lnTo>
                  <a:lnTo>
                    <a:pt x="0" y="930"/>
                  </a:lnTo>
                  <a:lnTo>
                    <a:pt x="0" y="960"/>
                  </a:lnTo>
                  <a:lnTo>
                    <a:pt x="0" y="1026"/>
                  </a:lnTo>
                  <a:lnTo>
                    <a:pt x="0" y="1062"/>
                  </a:lnTo>
                  <a:lnTo>
                    <a:pt x="0" y="1122"/>
                  </a:lnTo>
                  <a:lnTo>
                    <a:pt x="0" y="1152"/>
                  </a:lnTo>
                  <a:lnTo>
                    <a:pt x="0" y="1218"/>
                  </a:lnTo>
                  <a:lnTo>
                    <a:pt x="0" y="1248"/>
                  </a:lnTo>
                  <a:lnTo>
                    <a:pt x="0" y="12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9" name="Rectangle 511"/>
            <p:cNvSpPr>
              <a:spLocks noChangeArrowheads="1"/>
            </p:cNvSpPr>
            <p:nvPr/>
          </p:nvSpPr>
          <p:spPr bwMode="auto">
            <a:xfrm>
              <a:off x="11108403" y="12210285"/>
              <a:ext cx="3031134" cy="71602"/>
            </a:xfrm>
            <a:prstGeom prst="rect">
              <a:avLst/>
            </a:prstGeom>
            <a:solidFill>
              <a:srgbClr val="DBDA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0" name="Rectangle 512"/>
            <p:cNvSpPr>
              <a:spLocks noChangeArrowheads="1"/>
            </p:cNvSpPr>
            <p:nvPr/>
          </p:nvSpPr>
          <p:spPr bwMode="auto">
            <a:xfrm>
              <a:off x="11108403" y="12210285"/>
              <a:ext cx="3031134" cy="7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1" name="Freeform 513"/>
            <p:cNvSpPr>
              <a:spLocks/>
            </p:cNvSpPr>
            <p:nvPr/>
          </p:nvSpPr>
          <p:spPr bwMode="auto">
            <a:xfrm>
              <a:off x="7647660" y="4453448"/>
              <a:ext cx="2816329" cy="3293673"/>
            </a:xfrm>
            <a:custGeom>
              <a:avLst/>
              <a:gdLst>
                <a:gd name="T0" fmla="*/ 118 w 118"/>
                <a:gd name="T1" fmla="*/ 6 h 138"/>
                <a:gd name="T2" fmla="*/ 113 w 118"/>
                <a:gd name="T3" fmla="*/ 0 h 138"/>
                <a:gd name="T4" fmla="*/ 6 w 118"/>
                <a:gd name="T5" fmla="*/ 0 h 138"/>
                <a:gd name="T6" fmla="*/ 0 w 118"/>
                <a:gd name="T7" fmla="*/ 6 h 138"/>
                <a:gd name="T8" fmla="*/ 0 w 118"/>
                <a:gd name="T9" fmla="*/ 138 h 138"/>
                <a:gd name="T10" fmla="*/ 118 w 118"/>
                <a:gd name="T11" fmla="*/ 138 h 138"/>
                <a:gd name="T12" fmla="*/ 118 w 118"/>
                <a:gd name="T13" fmla="*/ 6 h 138"/>
              </a:gdLst>
              <a:ahLst/>
              <a:cxnLst>
                <a:cxn ang="0">
                  <a:pos x="T0" y="T1"/>
                </a:cxn>
                <a:cxn ang="0">
                  <a:pos x="T2" y="T3"/>
                </a:cxn>
                <a:cxn ang="0">
                  <a:pos x="T4" y="T5"/>
                </a:cxn>
                <a:cxn ang="0">
                  <a:pos x="T6" y="T7"/>
                </a:cxn>
                <a:cxn ang="0">
                  <a:pos x="T8" y="T9"/>
                </a:cxn>
                <a:cxn ang="0">
                  <a:pos x="T10" y="T11"/>
                </a:cxn>
                <a:cxn ang="0">
                  <a:pos x="T12" y="T13"/>
                </a:cxn>
              </a:cxnLst>
              <a:rect l="0" t="0" r="r" b="b"/>
              <a:pathLst>
                <a:path w="118" h="138">
                  <a:moveTo>
                    <a:pt x="118" y="6"/>
                  </a:moveTo>
                  <a:cubicBezTo>
                    <a:pt x="118" y="3"/>
                    <a:pt x="116" y="0"/>
                    <a:pt x="113" y="0"/>
                  </a:cubicBezTo>
                  <a:cubicBezTo>
                    <a:pt x="6" y="0"/>
                    <a:pt x="6" y="0"/>
                    <a:pt x="6" y="0"/>
                  </a:cubicBezTo>
                  <a:cubicBezTo>
                    <a:pt x="3" y="0"/>
                    <a:pt x="0" y="3"/>
                    <a:pt x="0" y="6"/>
                  </a:cubicBezTo>
                  <a:cubicBezTo>
                    <a:pt x="0" y="138"/>
                    <a:pt x="0" y="138"/>
                    <a:pt x="0" y="138"/>
                  </a:cubicBezTo>
                  <a:cubicBezTo>
                    <a:pt x="118" y="138"/>
                    <a:pt x="118" y="138"/>
                    <a:pt x="118" y="138"/>
                  </a:cubicBezTo>
                  <a:cubicBezTo>
                    <a:pt x="118" y="6"/>
                    <a:pt x="118" y="6"/>
                    <a:pt x="118" y="6"/>
                  </a:cubicBezTo>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2" name="Freeform 514"/>
            <p:cNvSpPr>
              <a:spLocks/>
            </p:cNvSpPr>
            <p:nvPr/>
          </p:nvSpPr>
          <p:spPr bwMode="auto">
            <a:xfrm>
              <a:off x="7647660" y="7747120"/>
              <a:ext cx="2816329" cy="787617"/>
            </a:xfrm>
            <a:custGeom>
              <a:avLst/>
              <a:gdLst>
                <a:gd name="T0" fmla="*/ 0 w 118"/>
                <a:gd name="T1" fmla="*/ 0 h 33"/>
                <a:gd name="T2" fmla="*/ 0 w 118"/>
                <a:gd name="T3" fmla="*/ 27 h 33"/>
                <a:gd name="T4" fmla="*/ 6 w 118"/>
                <a:gd name="T5" fmla="*/ 33 h 33"/>
                <a:gd name="T6" fmla="*/ 113 w 118"/>
                <a:gd name="T7" fmla="*/ 33 h 33"/>
                <a:gd name="T8" fmla="*/ 118 w 118"/>
                <a:gd name="T9" fmla="*/ 27 h 33"/>
                <a:gd name="T10" fmla="*/ 118 w 118"/>
                <a:gd name="T11" fmla="*/ 0 h 33"/>
                <a:gd name="T12" fmla="*/ 0 w 118"/>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18" h="33">
                  <a:moveTo>
                    <a:pt x="0" y="0"/>
                  </a:moveTo>
                  <a:cubicBezTo>
                    <a:pt x="0" y="27"/>
                    <a:pt x="0" y="27"/>
                    <a:pt x="0" y="27"/>
                  </a:cubicBezTo>
                  <a:cubicBezTo>
                    <a:pt x="0" y="30"/>
                    <a:pt x="3" y="33"/>
                    <a:pt x="6" y="33"/>
                  </a:cubicBezTo>
                  <a:cubicBezTo>
                    <a:pt x="113" y="33"/>
                    <a:pt x="113" y="33"/>
                    <a:pt x="113" y="33"/>
                  </a:cubicBezTo>
                  <a:cubicBezTo>
                    <a:pt x="116" y="33"/>
                    <a:pt x="118" y="30"/>
                    <a:pt x="118" y="27"/>
                  </a:cubicBezTo>
                  <a:cubicBezTo>
                    <a:pt x="118" y="0"/>
                    <a:pt x="118" y="0"/>
                    <a:pt x="118" y="0"/>
                  </a:cubicBezTo>
                  <a:lnTo>
                    <a:pt x="0" y="0"/>
                  </a:lnTo>
                  <a:close/>
                </a:path>
              </a:pathLst>
            </a:custGeom>
            <a:solidFill>
              <a:srgbClr val="3C43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3" name="Freeform 515"/>
            <p:cNvSpPr>
              <a:spLocks/>
            </p:cNvSpPr>
            <p:nvPr/>
          </p:nvSpPr>
          <p:spPr bwMode="auto">
            <a:xfrm>
              <a:off x="7719261" y="7818722"/>
              <a:ext cx="2673126" cy="644414"/>
            </a:xfrm>
            <a:custGeom>
              <a:avLst/>
              <a:gdLst>
                <a:gd name="T0" fmla="*/ 0 w 112"/>
                <a:gd name="T1" fmla="*/ 25 h 27"/>
                <a:gd name="T2" fmla="*/ 3 w 112"/>
                <a:gd name="T3" fmla="*/ 27 h 27"/>
                <a:gd name="T4" fmla="*/ 109 w 112"/>
                <a:gd name="T5" fmla="*/ 27 h 27"/>
                <a:gd name="T6" fmla="*/ 112 w 112"/>
                <a:gd name="T7" fmla="*/ 25 h 27"/>
                <a:gd name="T8" fmla="*/ 112 w 112"/>
                <a:gd name="T9" fmla="*/ 3 h 27"/>
                <a:gd name="T10" fmla="*/ 109 w 112"/>
                <a:gd name="T11" fmla="*/ 0 h 27"/>
                <a:gd name="T12" fmla="*/ 3 w 112"/>
                <a:gd name="T13" fmla="*/ 0 h 27"/>
                <a:gd name="T14" fmla="*/ 0 w 112"/>
                <a:gd name="T15" fmla="*/ 3 h 27"/>
                <a:gd name="T16" fmla="*/ 0 w 11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7">
                  <a:moveTo>
                    <a:pt x="0" y="25"/>
                  </a:moveTo>
                  <a:cubicBezTo>
                    <a:pt x="0" y="26"/>
                    <a:pt x="1" y="27"/>
                    <a:pt x="3" y="27"/>
                  </a:cubicBezTo>
                  <a:cubicBezTo>
                    <a:pt x="109" y="27"/>
                    <a:pt x="109" y="27"/>
                    <a:pt x="109" y="27"/>
                  </a:cubicBezTo>
                  <a:cubicBezTo>
                    <a:pt x="111" y="27"/>
                    <a:pt x="112" y="26"/>
                    <a:pt x="112" y="25"/>
                  </a:cubicBezTo>
                  <a:cubicBezTo>
                    <a:pt x="112" y="3"/>
                    <a:pt x="112" y="3"/>
                    <a:pt x="112" y="3"/>
                  </a:cubicBezTo>
                  <a:cubicBezTo>
                    <a:pt x="112" y="1"/>
                    <a:pt x="111" y="0"/>
                    <a:pt x="109" y="0"/>
                  </a:cubicBezTo>
                  <a:cubicBezTo>
                    <a:pt x="3" y="0"/>
                    <a:pt x="3" y="0"/>
                    <a:pt x="3" y="0"/>
                  </a:cubicBezTo>
                  <a:cubicBezTo>
                    <a:pt x="1" y="0"/>
                    <a:pt x="0" y="1"/>
                    <a:pt x="0" y="3"/>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4" name="Rectangle 516"/>
            <p:cNvSpPr>
              <a:spLocks noChangeArrowheads="1"/>
            </p:cNvSpPr>
            <p:nvPr/>
          </p:nvSpPr>
          <p:spPr bwMode="auto">
            <a:xfrm>
              <a:off x="7814730" y="7961925"/>
              <a:ext cx="1599102"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5" name="Rectangle 517"/>
            <p:cNvSpPr>
              <a:spLocks noChangeArrowheads="1"/>
            </p:cNvSpPr>
            <p:nvPr/>
          </p:nvSpPr>
          <p:spPr bwMode="auto">
            <a:xfrm>
              <a:off x="9461567" y="7961925"/>
              <a:ext cx="835352"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6" name="Rectangle 518"/>
            <p:cNvSpPr>
              <a:spLocks noChangeArrowheads="1"/>
            </p:cNvSpPr>
            <p:nvPr/>
          </p:nvSpPr>
          <p:spPr bwMode="auto">
            <a:xfrm>
              <a:off x="8697816" y="8128995"/>
              <a:ext cx="1599102"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7" name="Rectangle 519"/>
            <p:cNvSpPr>
              <a:spLocks noChangeArrowheads="1"/>
            </p:cNvSpPr>
            <p:nvPr/>
          </p:nvSpPr>
          <p:spPr bwMode="auto">
            <a:xfrm>
              <a:off x="7814730" y="8128995"/>
              <a:ext cx="835352"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8" name="Rectangle 520"/>
            <p:cNvSpPr>
              <a:spLocks noChangeArrowheads="1"/>
            </p:cNvSpPr>
            <p:nvPr/>
          </p:nvSpPr>
          <p:spPr bwMode="auto">
            <a:xfrm>
              <a:off x="8363676" y="8296066"/>
              <a:ext cx="1503633"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9" name="Rectangle 521"/>
            <p:cNvSpPr>
              <a:spLocks noChangeArrowheads="1"/>
            </p:cNvSpPr>
            <p:nvPr/>
          </p:nvSpPr>
          <p:spPr bwMode="auto">
            <a:xfrm>
              <a:off x="7814730" y="8296066"/>
              <a:ext cx="453477"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0" name="Rectangle 522"/>
            <p:cNvSpPr>
              <a:spLocks noChangeArrowheads="1"/>
            </p:cNvSpPr>
            <p:nvPr/>
          </p:nvSpPr>
          <p:spPr bwMode="auto">
            <a:xfrm>
              <a:off x="9915043" y="8296066"/>
              <a:ext cx="381875" cy="23867"/>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1" name="Freeform 523"/>
            <p:cNvSpPr>
              <a:spLocks/>
            </p:cNvSpPr>
            <p:nvPr/>
          </p:nvSpPr>
          <p:spPr bwMode="auto">
            <a:xfrm>
              <a:off x="8029535" y="4763721"/>
              <a:ext cx="2052579" cy="716016"/>
            </a:xfrm>
            <a:custGeom>
              <a:avLst/>
              <a:gdLst>
                <a:gd name="T0" fmla="*/ 0 w 86"/>
                <a:gd name="T1" fmla="*/ 27 h 30"/>
                <a:gd name="T2" fmla="*/ 3 w 86"/>
                <a:gd name="T3" fmla="*/ 30 h 30"/>
                <a:gd name="T4" fmla="*/ 83 w 86"/>
                <a:gd name="T5" fmla="*/ 30 h 30"/>
                <a:gd name="T6" fmla="*/ 86 w 86"/>
                <a:gd name="T7" fmla="*/ 27 h 30"/>
                <a:gd name="T8" fmla="*/ 86 w 86"/>
                <a:gd name="T9" fmla="*/ 3 h 30"/>
                <a:gd name="T10" fmla="*/ 83 w 86"/>
                <a:gd name="T11" fmla="*/ 0 h 30"/>
                <a:gd name="T12" fmla="*/ 3 w 86"/>
                <a:gd name="T13" fmla="*/ 0 h 30"/>
                <a:gd name="T14" fmla="*/ 0 w 86"/>
                <a:gd name="T15" fmla="*/ 3 h 30"/>
                <a:gd name="T16" fmla="*/ 0 w 86"/>
                <a:gd name="T1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0">
                  <a:moveTo>
                    <a:pt x="0" y="27"/>
                  </a:moveTo>
                  <a:cubicBezTo>
                    <a:pt x="0" y="29"/>
                    <a:pt x="1" y="30"/>
                    <a:pt x="3" y="30"/>
                  </a:cubicBezTo>
                  <a:cubicBezTo>
                    <a:pt x="83" y="30"/>
                    <a:pt x="83" y="30"/>
                    <a:pt x="83" y="30"/>
                  </a:cubicBezTo>
                  <a:cubicBezTo>
                    <a:pt x="85" y="30"/>
                    <a:pt x="86" y="29"/>
                    <a:pt x="86" y="27"/>
                  </a:cubicBezTo>
                  <a:cubicBezTo>
                    <a:pt x="86" y="3"/>
                    <a:pt x="86" y="3"/>
                    <a:pt x="86" y="3"/>
                  </a:cubicBezTo>
                  <a:cubicBezTo>
                    <a:pt x="86" y="2"/>
                    <a:pt x="85" y="0"/>
                    <a:pt x="83" y="0"/>
                  </a:cubicBezTo>
                  <a:cubicBezTo>
                    <a:pt x="3" y="0"/>
                    <a:pt x="3" y="0"/>
                    <a:pt x="3" y="0"/>
                  </a:cubicBezTo>
                  <a:cubicBezTo>
                    <a:pt x="1" y="0"/>
                    <a:pt x="0" y="2"/>
                    <a:pt x="0" y="3"/>
                  </a:cubicBezTo>
                  <a:cubicBezTo>
                    <a:pt x="0" y="27"/>
                    <a:pt x="0" y="27"/>
                    <a:pt x="0" y="27"/>
                  </a:cubicBezTo>
                </a:path>
              </a:pathLst>
            </a:custGeom>
            <a:solidFill>
              <a:srgbClr val="343C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2" name="Rectangle 524"/>
            <p:cNvSpPr>
              <a:spLocks noChangeArrowheads="1"/>
            </p:cNvSpPr>
            <p:nvPr/>
          </p:nvSpPr>
          <p:spPr bwMode="auto">
            <a:xfrm>
              <a:off x="8578480" y="5718409"/>
              <a:ext cx="954688" cy="95469"/>
            </a:xfrm>
            <a:prstGeom prst="rect">
              <a:avLst/>
            </a:prstGeom>
            <a:solidFill>
              <a:srgbClr val="646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3" name="Rectangle 525"/>
            <p:cNvSpPr>
              <a:spLocks noChangeArrowheads="1"/>
            </p:cNvSpPr>
            <p:nvPr/>
          </p:nvSpPr>
          <p:spPr bwMode="auto">
            <a:xfrm>
              <a:off x="8578480" y="5718409"/>
              <a:ext cx="954688"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4" name="Rectangle 526"/>
            <p:cNvSpPr>
              <a:spLocks noChangeArrowheads="1"/>
            </p:cNvSpPr>
            <p:nvPr/>
          </p:nvSpPr>
          <p:spPr bwMode="auto">
            <a:xfrm>
              <a:off x="8578480" y="5885479"/>
              <a:ext cx="954688" cy="95469"/>
            </a:xfrm>
            <a:prstGeom prst="rect">
              <a:avLst/>
            </a:prstGeom>
            <a:solidFill>
              <a:srgbClr val="646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5" name="Rectangle 527"/>
            <p:cNvSpPr>
              <a:spLocks noChangeArrowheads="1"/>
            </p:cNvSpPr>
            <p:nvPr/>
          </p:nvSpPr>
          <p:spPr bwMode="auto">
            <a:xfrm>
              <a:off x="8578480" y="5885479"/>
              <a:ext cx="954688"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6" name="Rectangle 528"/>
            <p:cNvSpPr>
              <a:spLocks noChangeArrowheads="1"/>
            </p:cNvSpPr>
            <p:nvPr/>
          </p:nvSpPr>
          <p:spPr bwMode="auto">
            <a:xfrm>
              <a:off x="8268207" y="6100284"/>
              <a:ext cx="1551368" cy="95469"/>
            </a:xfrm>
            <a:prstGeom prst="rect">
              <a:avLst/>
            </a:prstGeom>
            <a:solidFill>
              <a:srgbClr val="646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7" name="Rectangle 529"/>
            <p:cNvSpPr>
              <a:spLocks noChangeArrowheads="1"/>
            </p:cNvSpPr>
            <p:nvPr/>
          </p:nvSpPr>
          <p:spPr bwMode="auto">
            <a:xfrm>
              <a:off x="8268207" y="6100284"/>
              <a:ext cx="1551368"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8" name="Rectangle 530"/>
            <p:cNvSpPr>
              <a:spLocks noChangeArrowheads="1"/>
            </p:cNvSpPr>
            <p:nvPr/>
          </p:nvSpPr>
          <p:spPr bwMode="auto">
            <a:xfrm>
              <a:off x="8268207" y="6291221"/>
              <a:ext cx="1551368" cy="95469"/>
            </a:xfrm>
            <a:prstGeom prst="rect">
              <a:avLst/>
            </a:prstGeom>
            <a:solidFill>
              <a:srgbClr val="646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9" name="Rectangle 531"/>
            <p:cNvSpPr>
              <a:spLocks noChangeArrowheads="1"/>
            </p:cNvSpPr>
            <p:nvPr/>
          </p:nvSpPr>
          <p:spPr bwMode="auto">
            <a:xfrm>
              <a:off x="8268207" y="6291221"/>
              <a:ext cx="1551368" cy="9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0" name="Freeform 532"/>
            <p:cNvSpPr>
              <a:spLocks/>
            </p:cNvSpPr>
            <p:nvPr/>
          </p:nvSpPr>
          <p:spPr bwMode="auto">
            <a:xfrm>
              <a:off x="9580903" y="4453448"/>
              <a:ext cx="381875" cy="883086"/>
            </a:xfrm>
            <a:custGeom>
              <a:avLst/>
              <a:gdLst>
                <a:gd name="T0" fmla="*/ 48 w 96"/>
                <a:gd name="T1" fmla="*/ 168 h 222"/>
                <a:gd name="T2" fmla="*/ 96 w 96"/>
                <a:gd name="T3" fmla="*/ 222 h 222"/>
                <a:gd name="T4" fmla="*/ 96 w 96"/>
                <a:gd name="T5" fmla="*/ 162 h 222"/>
                <a:gd name="T6" fmla="*/ 96 w 96"/>
                <a:gd name="T7" fmla="*/ 138 h 222"/>
                <a:gd name="T8" fmla="*/ 96 w 96"/>
                <a:gd name="T9" fmla="*/ 0 h 222"/>
                <a:gd name="T10" fmla="*/ 0 w 96"/>
                <a:gd name="T11" fmla="*/ 0 h 222"/>
                <a:gd name="T12" fmla="*/ 0 w 96"/>
                <a:gd name="T13" fmla="*/ 138 h 222"/>
                <a:gd name="T14" fmla="*/ 0 w 96"/>
                <a:gd name="T15" fmla="*/ 162 h 222"/>
                <a:gd name="T16" fmla="*/ 0 w 96"/>
                <a:gd name="T17" fmla="*/ 222 h 222"/>
                <a:gd name="T18" fmla="*/ 48 w 96"/>
                <a:gd name="T19" fmla="*/ 16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22">
                  <a:moveTo>
                    <a:pt x="48" y="168"/>
                  </a:moveTo>
                  <a:lnTo>
                    <a:pt x="96" y="222"/>
                  </a:lnTo>
                  <a:lnTo>
                    <a:pt x="96" y="162"/>
                  </a:lnTo>
                  <a:lnTo>
                    <a:pt x="96" y="138"/>
                  </a:lnTo>
                  <a:lnTo>
                    <a:pt x="96" y="0"/>
                  </a:lnTo>
                  <a:lnTo>
                    <a:pt x="0" y="0"/>
                  </a:lnTo>
                  <a:lnTo>
                    <a:pt x="0" y="138"/>
                  </a:lnTo>
                  <a:lnTo>
                    <a:pt x="0" y="162"/>
                  </a:lnTo>
                  <a:lnTo>
                    <a:pt x="0" y="222"/>
                  </a:lnTo>
                  <a:lnTo>
                    <a:pt x="48" y="168"/>
                  </a:ln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1" name="Freeform 533"/>
            <p:cNvSpPr>
              <a:spLocks/>
            </p:cNvSpPr>
            <p:nvPr/>
          </p:nvSpPr>
          <p:spPr bwMode="auto">
            <a:xfrm>
              <a:off x="9580903" y="4453448"/>
              <a:ext cx="381875" cy="883086"/>
            </a:xfrm>
            <a:custGeom>
              <a:avLst/>
              <a:gdLst>
                <a:gd name="T0" fmla="*/ 48 w 96"/>
                <a:gd name="T1" fmla="*/ 168 h 222"/>
                <a:gd name="T2" fmla="*/ 96 w 96"/>
                <a:gd name="T3" fmla="*/ 222 h 222"/>
                <a:gd name="T4" fmla="*/ 96 w 96"/>
                <a:gd name="T5" fmla="*/ 162 h 222"/>
                <a:gd name="T6" fmla="*/ 96 w 96"/>
                <a:gd name="T7" fmla="*/ 138 h 222"/>
                <a:gd name="T8" fmla="*/ 96 w 96"/>
                <a:gd name="T9" fmla="*/ 0 h 222"/>
                <a:gd name="T10" fmla="*/ 0 w 96"/>
                <a:gd name="T11" fmla="*/ 0 h 222"/>
                <a:gd name="T12" fmla="*/ 0 w 96"/>
                <a:gd name="T13" fmla="*/ 138 h 222"/>
                <a:gd name="T14" fmla="*/ 0 w 96"/>
                <a:gd name="T15" fmla="*/ 162 h 222"/>
                <a:gd name="T16" fmla="*/ 0 w 96"/>
                <a:gd name="T17" fmla="*/ 222 h 222"/>
                <a:gd name="T18" fmla="*/ 48 w 96"/>
                <a:gd name="T19" fmla="*/ 16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22">
                  <a:moveTo>
                    <a:pt x="48" y="168"/>
                  </a:moveTo>
                  <a:lnTo>
                    <a:pt x="96" y="222"/>
                  </a:lnTo>
                  <a:lnTo>
                    <a:pt x="96" y="162"/>
                  </a:lnTo>
                  <a:lnTo>
                    <a:pt x="96" y="138"/>
                  </a:lnTo>
                  <a:lnTo>
                    <a:pt x="96" y="0"/>
                  </a:lnTo>
                  <a:lnTo>
                    <a:pt x="0" y="0"/>
                  </a:lnTo>
                  <a:lnTo>
                    <a:pt x="0" y="138"/>
                  </a:lnTo>
                  <a:lnTo>
                    <a:pt x="0" y="162"/>
                  </a:lnTo>
                  <a:lnTo>
                    <a:pt x="0" y="222"/>
                  </a:lnTo>
                  <a:lnTo>
                    <a:pt x="48" y="1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2" name="Freeform 534"/>
            <p:cNvSpPr>
              <a:spLocks/>
            </p:cNvSpPr>
            <p:nvPr/>
          </p:nvSpPr>
          <p:spPr bwMode="auto">
            <a:xfrm>
              <a:off x="9580903" y="4453448"/>
              <a:ext cx="47734" cy="883086"/>
            </a:xfrm>
            <a:custGeom>
              <a:avLst/>
              <a:gdLst>
                <a:gd name="T0" fmla="*/ 12 w 12"/>
                <a:gd name="T1" fmla="*/ 138 h 222"/>
                <a:gd name="T2" fmla="*/ 12 w 12"/>
                <a:gd name="T3" fmla="*/ 0 h 222"/>
                <a:gd name="T4" fmla="*/ 0 w 12"/>
                <a:gd name="T5" fmla="*/ 0 h 222"/>
                <a:gd name="T6" fmla="*/ 0 w 12"/>
                <a:gd name="T7" fmla="*/ 138 h 222"/>
                <a:gd name="T8" fmla="*/ 0 w 12"/>
                <a:gd name="T9" fmla="*/ 162 h 222"/>
                <a:gd name="T10" fmla="*/ 0 w 12"/>
                <a:gd name="T11" fmla="*/ 222 h 222"/>
                <a:gd name="T12" fmla="*/ 12 w 12"/>
                <a:gd name="T13" fmla="*/ 210 h 222"/>
                <a:gd name="T14" fmla="*/ 12 w 12"/>
                <a:gd name="T15" fmla="*/ 162 h 222"/>
                <a:gd name="T16" fmla="*/ 12 w 12"/>
                <a:gd name="T17"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2">
                  <a:moveTo>
                    <a:pt x="12" y="138"/>
                  </a:moveTo>
                  <a:lnTo>
                    <a:pt x="12" y="0"/>
                  </a:lnTo>
                  <a:lnTo>
                    <a:pt x="0" y="0"/>
                  </a:lnTo>
                  <a:lnTo>
                    <a:pt x="0" y="138"/>
                  </a:lnTo>
                  <a:lnTo>
                    <a:pt x="0" y="162"/>
                  </a:lnTo>
                  <a:lnTo>
                    <a:pt x="0" y="222"/>
                  </a:lnTo>
                  <a:lnTo>
                    <a:pt x="12" y="210"/>
                  </a:lnTo>
                  <a:lnTo>
                    <a:pt x="12" y="162"/>
                  </a:lnTo>
                  <a:lnTo>
                    <a:pt x="12" y="138"/>
                  </a:lnTo>
                  <a:close/>
                </a:path>
              </a:pathLst>
            </a:custGeom>
            <a:solidFill>
              <a:srgbClr val="E8A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3" name="Freeform 535"/>
            <p:cNvSpPr>
              <a:spLocks/>
            </p:cNvSpPr>
            <p:nvPr/>
          </p:nvSpPr>
          <p:spPr bwMode="auto">
            <a:xfrm>
              <a:off x="9580903" y="4453448"/>
              <a:ext cx="47734" cy="883086"/>
            </a:xfrm>
            <a:custGeom>
              <a:avLst/>
              <a:gdLst>
                <a:gd name="T0" fmla="*/ 12 w 12"/>
                <a:gd name="T1" fmla="*/ 138 h 222"/>
                <a:gd name="T2" fmla="*/ 12 w 12"/>
                <a:gd name="T3" fmla="*/ 0 h 222"/>
                <a:gd name="T4" fmla="*/ 0 w 12"/>
                <a:gd name="T5" fmla="*/ 0 h 222"/>
                <a:gd name="T6" fmla="*/ 0 w 12"/>
                <a:gd name="T7" fmla="*/ 138 h 222"/>
                <a:gd name="T8" fmla="*/ 0 w 12"/>
                <a:gd name="T9" fmla="*/ 162 h 222"/>
                <a:gd name="T10" fmla="*/ 0 w 12"/>
                <a:gd name="T11" fmla="*/ 222 h 222"/>
                <a:gd name="T12" fmla="*/ 12 w 12"/>
                <a:gd name="T13" fmla="*/ 210 h 222"/>
                <a:gd name="T14" fmla="*/ 12 w 12"/>
                <a:gd name="T15" fmla="*/ 162 h 222"/>
                <a:gd name="T16" fmla="*/ 12 w 12"/>
                <a:gd name="T17" fmla="*/ 13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2">
                  <a:moveTo>
                    <a:pt x="12" y="138"/>
                  </a:moveTo>
                  <a:lnTo>
                    <a:pt x="12" y="0"/>
                  </a:lnTo>
                  <a:lnTo>
                    <a:pt x="0" y="0"/>
                  </a:lnTo>
                  <a:lnTo>
                    <a:pt x="0" y="138"/>
                  </a:lnTo>
                  <a:lnTo>
                    <a:pt x="0" y="162"/>
                  </a:lnTo>
                  <a:lnTo>
                    <a:pt x="0" y="222"/>
                  </a:lnTo>
                  <a:lnTo>
                    <a:pt x="12" y="210"/>
                  </a:lnTo>
                  <a:lnTo>
                    <a:pt x="12" y="162"/>
                  </a:lnTo>
                  <a:lnTo>
                    <a:pt x="12" y="1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4" name="Freeform 536"/>
            <p:cNvSpPr>
              <a:spLocks noEditPoints="1"/>
            </p:cNvSpPr>
            <p:nvPr/>
          </p:nvSpPr>
          <p:spPr bwMode="auto">
            <a:xfrm>
              <a:off x="10344653" y="445344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2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5" name="Freeform 537"/>
            <p:cNvSpPr>
              <a:spLocks noEditPoints="1"/>
            </p:cNvSpPr>
            <p:nvPr/>
          </p:nvSpPr>
          <p:spPr bwMode="auto">
            <a:xfrm>
              <a:off x="7647660" y="4453448"/>
              <a:ext cx="2792462" cy="2291251"/>
            </a:xfrm>
            <a:custGeom>
              <a:avLst/>
              <a:gdLst>
                <a:gd name="T0" fmla="*/ 81 w 117"/>
                <a:gd name="T1" fmla="*/ 0 h 96"/>
                <a:gd name="T2" fmla="*/ 6 w 117"/>
                <a:gd name="T3" fmla="*/ 0 h 96"/>
                <a:gd name="T4" fmla="*/ 0 w 117"/>
                <a:gd name="T5" fmla="*/ 6 h 96"/>
                <a:gd name="T6" fmla="*/ 0 w 117"/>
                <a:gd name="T7" fmla="*/ 96 h 96"/>
                <a:gd name="T8" fmla="*/ 34 w 117"/>
                <a:gd name="T9" fmla="*/ 43 h 96"/>
                <a:gd name="T10" fmla="*/ 19 w 117"/>
                <a:gd name="T11" fmla="*/ 43 h 96"/>
                <a:gd name="T12" fmla="*/ 16 w 117"/>
                <a:gd name="T13" fmla="*/ 40 h 96"/>
                <a:gd name="T14" fmla="*/ 16 w 117"/>
                <a:gd name="T15" fmla="*/ 16 h 96"/>
                <a:gd name="T16" fmla="*/ 19 w 117"/>
                <a:gd name="T17" fmla="*/ 13 h 96"/>
                <a:gd name="T18" fmla="*/ 75 w 117"/>
                <a:gd name="T19" fmla="*/ 13 h 96"/>
                <a:gd name="T20" fmla="*/ 81 w 117"/>
                <a:gd name="T21" fmla="*/ 11 h 96"/>
                <a:gd name="T22" fmla="*/ 81 w 117"/>
                <a:gd name="T23" fmla="*/ 0 h 96"/>
                <a:gd name="T24" fmla="*/ 113 w 117"/>
                <a:gd name="T25" fmla="*/ 0 h 96"/>
                <a:gd name="T26" fmla="*/ 97 w 117"/>
                <a:gd name="T27" fmla="*/ 0 h 96"/>
                <a:gd name="T28" fmla="*/ 97 w 117"/>
                <a:gd name="T29" fmla="*/ 6 h 96"/>
                <a:gd name="T30" fmla="*/ 117 w 117"/>
                <a:gd name="T31" fmla="*/ 2 h 96"/>
                <a:gd name="T32" fmla="*/ 113 w 117"/>
                <a:gd name="T33" fmla="*/ 0 h 96"/>
                <a:gd name="T34" fmla="*/ 113 w 117"/>
                <a:gd name="T35" fmla="*/ 0 h 96"/>
                <a:gd name="T36" fmla="*/ 113 w 117"/>
                <a:gd name="T37" fmla="*/ 0 h 96"/>
                <a:gd name="T38" fmla="*/ 113 w 117"/>
                <a:gd name="T39" fmla="*/ 0 h 96"/>
                <a:gd name="T40" fmla="*/ 113 w 117"/>
                <a:gd name="T41" fmla="*/ 0 h 96"/>
                <a:gd name="T42" fmla="*/ 113 w 117"/>
                <a:gd name="T43" fmla="*/ 0 h 96"/>
                <a:gd name="T44" fmla="*/ 113 w 117"/>
                <a:gd name="T45" fmla="*/ 0 h 96"/>
                <a:gd name="T46" fmla="*/ 113 w 117"/>
                <a:gd name="T47" fmla="*/ 0 h 96"/>
                <a:gd name="T48" fmla="*/ 113 w 117"/>
                <a:gd name="T49" fmla="*/ 0 h 96"/>
                <a:gd name="T50" fmla="*/ 113 w 117"/>
                <a:gd name="T5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96">
                  <a:moveTo>
                    <a:pt x="81" y="0"/>
                  </a:moveTo>
                  <a:cubicBezTo>
                    <a:pt x="6" y="0"/>
                    <a:pt x="6" y="0"/>
                    <a:pt x="6" y="0"/>
                  </a:cubicBezTo>
                  <a:cubicBezTo>
                    <a:pt x="3" y="0"/>
                    <a:pt x="0" y="3"/>
                    <a:pt x="0" y="6"/>
                  </a:cubicBezTo>
                  <a:cubicBezTo>
                    <a:pt x="0" y="96"/>
                    <a:pt x="0" y="96"/>
                    <a:pt x="0" y="96"/>
                  </a:cubicBezTo>
                  <a:cubicBezTo>
                    <a:pt x="8" y="76"/>
                    <a:pt x="19" y="58"/>
                    <a:pt x="34" y="43"/>
                  </a:cubicBezTo>
                  <a:cubicBezTo>
                    <a:pt x="19" y="43"/>
                    <a:pt x="19" y="43"/>
                    <a:pt x="19" y="43"/>
                  </a:cubicBezTo>
                  <a:cubicBezTo>
                    <a:pt x="17" y="43"/>
                    <a:pt x="16" y="42"/>
                    <a:pt x="16" y="40"/>
                  </a:cubicBezTo>
                  <a:cubicBezTo>
                    <a:pt x="16" y="16"/>
                    <a:pt x="16" y="16"/>
                    <a:pt x="16" y="16"/>
                  </a:cubicBezTo>
                  <a:cubicBezTo>
                    <a:pt x="16" y="15"/>
                    <a:pt x="17" y="13"/>
                    <a:pt x="19" y="13"/>
                  </a:cubicBezTo>
                  <a:cubicBezTo>
                    <a:pt x="75" y="13"/>
                    <a:pt x="75" y="13"/>
                    <a:pt x="75" y="13"/>
                  </a:cubicBezTo>
                  <a:cubicBezTo>
                    <a:pt x="77" y="13"/>
                    <a:pt x="79" y="12"/>
                    <a:pt x="81" y="11"/>
                  </a:cubicBezTo>
                  <a:cubicBezTo>
                    <a:pt x="81" y="0"/>
                    <a:pt x="81" y="0"/>
                    <a:pt x="81" y="0"/>
                  </a:cubicBezTo>
                  <a:moveTo>
                    <a:pt x="113" y="0"/>
                  </a:moveTo>
                  <a:cubicBezTo>
                    <a:pt x="97" y="0"/>
                    <a:pt x="97" y="0"/>
                    <a:pt x="97" y="0"/>
                  </a:cubicBezTo>
                  <a:cubicBezTo>
                    <a:pt x="97" y="6"/>
                    <a:pt x="97" y="6"/>
                    <a:pt x="97" y="6"/>
                  </a:cubicBezTo>
                  <a:cubicBezTo>
                    <a:pt x="103" y="4"/>
                    <a:pt x="110" y="3"/>
                    <a:pt x="117" y="2"/>
                  </a:cubicBezTo>
                  <a:cubicBezTo>
                    <a:pt x="116" y="1"/>
                    <a:pt x="114" y="1"/>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cubicBezTo>
                    <a:pt x="113" y="0"/>
                    <a:pt x="113" y="0"/>
                    <a:pt x="113" y="0"/>
                  </a:cubicBezTo>
                </a:path>
              </a:pathLst>
            </a:custGeom>
            <a:solidFill>
              <a:srgbClr val="4D53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6" name="Freeform 538"/>
            <p:cNvSpPr>
              <a:spLocks/>
            </p:cNvSpPr>
            <p:nvPr/>
          </p:nvSpPr>
          <p:spPr bwMode="auto">
            <a:xfrm>
              <a:off x="8029535" y="4763721"/>
              <a:ext cx="1408164" cy="716016"/>
            </a:xfrm>
            <a:custGeom>
              <a:avLst/>
              <a:gdLst>
                <a:gd name="T0" fmla="*/ 59 w 59"/>
                <a:gd name="T1" fmla="*/ 0 h 30"/>
                <a:gd name="T2" fmla="*/ 3 w 59"/>
                <a:gd name="T3" fmla="*/ 0 h 30"/>
                <a:gd name="T4" fmla="*/ 0 w 59"/>
                <a:gd name="T5" fmla="*/ 3 h 30"/>
                <a:gd name="T6" fmla="*/ 0 w 59"/>
                <a:gd name="T7" fmla="*/ 27 h 30"/>
                <a:gd name="T8" fmla="*/ 3 w 59"/>
                <a:gd name="T9" fmla="*/ 30 h 30"/>
                <a:gd name="T10" fmla="*/ 18 w 59"/>
                <a:gd name="T11" fmla="*/ 30 h 30"/>
                <a:gd name="T12" fmla="*/ 59 w 5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59" h="30">
                  <a:moveTo>
                    <a:pt x="59" y="0"/>
                  </a:moveTo>
                  <a:cubicBezTo>
                    <a:pt x="3" y="0"/>
                    <a:pt x="3" y="0"/>
                    <a:pt x="3" y="0"/>
                  </a:cubicBezTo>
                  <a:cubicBezTo>
                    <a:pt x="1" y="0"/>
                    <a:pt x="0" y="2"/>
                    <a:pt x="0" y="3"/>
                  </a:cubicBezTo>
                  <a:cubicBezTo>
                    <a:pt x="0" y="27"/>
                    <a:pt x="0" y="27"/>
                    <a:pt x="0" y="27"/>
                  </a:cubicBezTo>
                  <a:cubicBezTo>
                    <a:pt x="0" y="29"/>
                    <a:pt x="1" y="30"/>
                    <a:pt x="3" y="30"/>
                  </a:cubicBezTo>
                  <a:cubicBezTo>
                    <a:pt x="18" y="30"/>
                    <a:pt x="18" y="30"/>
                    <a:pt x="18" y="30"/>
                  </a:cubicBezTo>
                  <a:cubicBezTo>
                    <a:pt x="30" y="17"/>
                    <a:pt x="44" y="7"/>
                    <a:pt x="59" y="0"/>
                  </a:cubicBezTo>
                </a:path>
              </a:pathLst>
            </a:custGeom>
            <a:solidFill>
              <a:srgbClr val="393F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7" name="Freeform 539"/>
            <p:cNvSpPr>
              <a:spLocks/>
            </p:cNvSpPr>
            <p:nvPr/>
          </p:nvSpPr>
          <p:spPr bwMode="auto">
            <a:xfrm>
              <a:off x="9628637" y="4453448"/>
              <a:ext cx="334141" cy="238672"/>
            </a:xfrm>
            <a:custGeom>
              <a:avLst/>
              <a:gdLst>
                <a:gd name="T0" fmla="*/ 14 w 14"/>
                <a:gd name="T1" fmla="*/ 0 h 10"/>
                <a:gd name="T2" fmla="*/ 0 w 14"/>
                <a:gd name="T3" fmla="*/ 0 h 10"/>
                <a:gd name="T4" fmla="*/ 0 w 14"/>
                <a:gd name="T5" fmla="*/ 10 h 10"/>
                <a:gd name="T6" fmla="*/ 14 w 14"/>
                <a:gd name="T7" fmla="*/ 6 h 10"/>
                <a:gd name="T8" fmla="*/ 14 w 14"/>
                <a:gd name="T9" fmla="*/ 0 h 10"/>
              </a:gdLst>
              <a:ahLst/>
              <a:cxnLst>
                <a:cxn ang="0">
                  <a:pos x="T0" y="T1"/>
                </a:cxn>
                <a:cxn ang="0">
                  <a:pos x="T2" y="T3"/>
                </a:cxn>
                <a:cxn ang="0">
                  <a:pos x="T4" y="T5"/>
                </a:cxn>
                <a:cxn ang="0">
                  <a:pos x="T6" y="T7"/>
                </a:cxn>
                <a:cxn ang="0">
                  <a:pos x="T8" y="T9"/>
                </a:cxn>
              </a:cxnLst>
              <a:rect l="0" t="0" r="r" b="b"/>
              <a:pathLst>
                <a:path w="14" h="10">
                  <a:moveTo>
                    <a:pt x="14" y="0"/>
                  </a:moveTo>
                  <a:cubicBezTo>
                    <a:pt x="0" y="0"/>
                    <a:pt x="0" y="0"/>
                    <a:pt x="0" y="0"/>
                  </a:cubicBezTo>
                  <a:cubicBezTo>
                    <a:pt x="0" y="10"/>
                    <a:pt x="0" y="10"/>
                    <a:pt x="0" y="10"/>
                  </a:cubicBezTo>
                  <a:cubicBezTo>
                    <a:pt x="4" y="8"/>
                    <a:pt x="9" y="7"/>
                    <a:pt x="14" y="6"/>
                  </a:cubicBezTo>
                  <a:cubicBezTo>
                    <a:pt x="14" y="0"/>
                    <a:pt x="14" y="0"/>
                    <a:pt x="14" y="0"/>
                  </a:cubicBezTo>
                </a:path>
              </a:pathLst>
            </a:custGeom>
            <a:solidFill>
              <a:srgbClr val="FDB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8" name="Freeform 540"/>
            <p:cNvSpPr>
              <a:spLocks/>
            </p:cNvSpPr>
            <p:nvPr/>
          </p:nvSpPr>
          <p:spPr bwMode="auto">
            <a:xfrm>
              <a:off x="9580903" y="4453448"/>
              <a:ext cx="47734" cy="262539"/>
            </a:xfrm>
            <a:custGeom>
              <a:avLst/>
              <a:gdLst>
                <a:gd name="T0" fmla="*/ 2 w 2"/>
                <a:gd name="T1" fmla="*/ 0 h 11"/>
                <a:gd name="T2" fmla="*/ 0 w 2"/>
                <a:gd name="T3" fmla="*/ 0 h 11"/>
                <a:gd name="T4" fmla="*/ 0 w 2"/>
                <a:gd name="T5" fmla="*/ 11 h 11"/>
                <a:gd name="T6" fmla="*/ 2 w 2"/>
                <a:gd name="T7" fmla="*/ 10 h 11"/>
                <a:gd name="T8" fmla="*/ 2 w 2"/>
                <a:gd name="T9" fmla="*/ 0 h 11"/>
              </a:gdLst>
              <a:ahLst/>
              <a:cxnLst>
                <a:cxn ang="0">
                  <a:pos x="T0" y="T1"/>
                </a:cxn>
                <a:cxn ang="0">
                  <a:pos x="T2" y="T3"/>
                </a:cxn>
                <a:cxn ang="0">
                  <a:pos x="T4" y="T5"/>
                </a:cxn>
                <a:cxn ang="0">
                  <a:pos x="T6" y="T7"/>
                </a:cxn>
                <a:cxn ang="0">
                  <a:pos x="T8" y="T9"/>
                </a:cxn>
              </a:cxnLst>
              <a:rect l="0" t="0" r="r" b="b"/>
              <a:pathLst>
                <a:path w="2" h="11">
                  <a:moveTo>
                    <a:pt x="2" y="0"/>
                  </a:moveTo>
                  <a:cubicBezTo>
                    <a:pt x="0" y="0"/>
                    <a:pt x="0" y="0"/>
                    <a:pt x="0" y="0"/>
                  </a:cubicBezTo>
                  <a:cubicBezTo>
                    <a:pt x="0" y="11"/>
                    <a:pt x="0" y="11"/>
                    <a:pt x="0" y="11"/>
                  </a:cubicBezTo>
                  <a:cubicBezTo>
                    <a:pt x="1" y="11"/>
                    <a:pt x="1" y="10"/>
                    <a:pt x="2" y="10"/>
                  </a:cubicBezTo>
                  <a:cubicBezTo>
                    <a:pt x="2" y="0"/>
                    <a:pt x="2" y="0"/>
                    <a:pt x="2" y="0"/>
                  </a:cubicBezTo>
                </a:path>
              </a:pathLst>
            </a:custGeom>
            <a:solidFill>
              <a:srgbClr val="E9A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9" name="Freeform 541"/>
            <p:cNvSpPr>
              <a:spLocks/>
            </p:cNvSpPr>
            <p:nvPr/>
          </p:nvSpPr>
          <p:spPr bwMode="auto">
            <a:xfrm>
              <a:off x="4708016" y="8057394"/>
              <a:ext cx="5875309" cy="4439298"/>
            </a:xfrm>
            <a:custGeom>
              <a:avLst/>
              <a:gdLst>
                <a:gd name="T0" fmla="*/ 1477 w 1477"/>
                <a:gd name="T1" fmla="*/ 1116 h 1116"/>
                <a:gd name="T2" fmla="*/ 0 w 1477"/>
                <a:gd name="T3" fmla="*/ 1116 h 1116"/>
                <a:gd name="T4" fmla="*/ 0 w 1477"/>
                <a:gd name="T5" fmla="*/ 0 h 1116"/>
                <a:gd name="T6" fmla="*/ 745 w 1477"/>
                <a:gd name="T7" fmla="*/ 0 h 1116"/>
                <a:gd name="T8" fmla="*/ 1477 w 1477"/>
                <a:gd name="T9" fmla="*/ 0 h 1116"/>
                <a:gd name="T10" fmla="*/ 1477 w 1477"/>
                <a:gd name="T11" fmla="*/ 1116 h 1116"/>
              </a:gdLst>
              <a:ahLst/>
              <a:cxnLst>
                <a:cxn ang="0">
                  <a:pos x="T0" y="T1"/>
                </a:cxn>
                <a:cxn ang="0">
                  <a:pos x="T2" y="T3"/>
                </a:cxn>
                <a:cxn ang="0">
                  <a:pos x="T4" y="T5"/>
                </a:cxn>
                <a:cxn ang="0">
                  <a:pos x="T6" y="T7"/>
                </a:cxn>
                <a:cxn ang="0">
                  <a:pos x="T8" y="T9"/>
                </a:cxn>
                <a:cxn ang="0">
                  <a:pos x="T10" y="T11"/>
                </a:cxn>
              </a:cxnLst>
              <a:rect l="0" t="0" r="r" b="b"/>
              <a:pathLst>
                <a:path w="1477" h="1116">
                  <a:moveTo>
                    <a:pt x="1477" y="1116"/>
                  </a:moveTo>
                  <a:lnTo>
                    <a:pt x="0" y="1116"/>
                  </a:lnTo>
                  <a:lnTo>
                    <a:pt x="0" y="0"/>
                  </a:lnTo>
                  <a:lnTo>
                    <a:pt x="745" y="0"/>
                  </a:lnTo>
                  <a:lnTo>
                    <a:pt x="1477" y="0"/>
                  </a:lnTo>
                  <a:lnTo>
                    <a:pt x="1477" y="1116"/>
                  </a:lnTo>
                  <a:close/>
                </a:path>
              </a:pathLst>
            </a:custGeom>
            <a:solidFill>
              <a:srgbClr val="0BA7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0" name="Rectangle 542"/>
            <p:cNvSpPr>
              <a:spLocks noChangeArrowheads="1"/>
            </p:cNvSpPr>
            <p:nvPr/>
          </p:nvSpPr>
          <p:spPr bwMode="auto">
            <a:xfrm>
              <a:off x="4851219" y="11971613"/>
              <a:ext cx="5588903" cy="381875"/>
            </a:xfrm>
            <a:prstGeom prst="rect">
              <a:avLst/>
            </a:prstGeom>
            <a:solidFill>
              <a:srgbClr val="D4D2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1" name="Freeform 543"/>
            <p:cNvSpPr>
              <a:spLocks/>
            </p:cNvSpPr>
            <p:nvPr/>
          </p:nvSpPr>
          <p:spPr bwMode="auto">
            <a:xfrm>
              <a:off x="7647660" y="7914191"/>
              <a:ext cx="2792462" cy="4272228"/>
            </a:xfrm>
            <a:custGeom>
              <a:avLst/>
              <a:gdLst>
                <a:gd name="T0" fmla="*/ 19 w 117"/>
                <a:gd name="T1" fmla="*/ 0 h 179"/>
                <a:gd name="T2" fmla="*/ 0 w 117"/>
                <a:gd name="T3" fmla="*/ 11 h 179"/>
                <a:gd name="T4" fmla="*/ 0 w 117"/>
                <a:gd name="T5" fmla="*/ 167 h 179"/>
                <a:gd name="T6" fmla="*/ 0 w 117"/>
                <a:gd name="T7" fmla="*/ 170 h 179"/>
                <a:gd name="T8" fmla="*/ 0 w 117"/>
                <a:gd name="T9" fmla="*/ 179 h 179"/>
                <a:gd name="T10" fmla="*/ 12 w 117"/>
                <a:gd name="T11" fmla="*/ 170 h 179"/>
                <a:gd name="T12" fmla="*/ 117 w 117"/>
                <a:gd name="T13" fmla="*/ 170 h 179"/>
                <a:gd name="T14" fmla="*/ 117 w 117"/>
                <a:gd name="T15" fmla="*/ 0 h 179"/>
                <a:gd name="T16" fmla="*/ 19 w 117"/>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9">
                  <a:moveTo>
                    <a:pt x="19" y="0"/>
                  </a:moveTo>
                  <a:cubicBezTo>
                    <a:pt x="10" y="2"/>
                    <a:pt x="4" y="6"/>
                    <a:pt x="0" y="11"/>
                  </a:cubicBezTo>
                  <a:cubicBezTo>
                    <a:pt x="0" y="167"/>
                    <a:pt x="0" y="167"/>
                    <a:pt x="0" y="167"/>
                  </a:cubicBezTo>
                  <a:cubicBezTo>
                    <a:pt x="0" y="170"/>
                    <a:pt x="0" y="170"/>
                    <a:pt x="0" y="170"/>
                  </a:cubicBezTo>
                  <a:cubicBezTo>
                    <a:pt x="0" y="179"/>
                    <a:pt x="0" y="179"/>
                    <a:pt x="0" y="179"/>
                  </a:cubicBezTo>
                  <a:cubicBezTo>
                    <a:pt x="2" y="176"/>
                    <a:pt x="4" y="172"/>
                    <a:pt x="12" y="170"/>
                  </a:cubicBezTo>
                  <a:cubicBezTo>
                    <a:pt x="117" y="170"/>
                    <a:pt x="117" y="170"/>
                    <a:pt x="117" y="170"/>
                  </a:cubicBezTo>
                  <a:cubicBezTo>
                    <a:pt x="117" y="0"/>
                    <a:pt x="117" y="0"/>
                    <a:pt x="117" y="0"/>
                  </a:cubicBezTo>
                  <a:lnTo>
                    <a:pt x="19" y="0"/>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2" name="Freeform 544"/>
            <p:cNvSpPr>
              <a:spLocks/>
            </p:cNvSpPr>
            <p:nvPr/>
          </p:nvSpPr>
          <p:spPr bwMode="auto">
            <a:xfrm>
              <a:off x="4851219" y="7914191"/>
              <a:ext cx="2796441" cy="4272228"/>
            </a:xfrm>
            <a:custGeom>
              <a:avLst/>
              <a:gdLst>
                <a:gd name="T0" fmla="*/ 98 w 117"/>
                <a:gd name="T1" fmla="*/ 0 h 179"/>
                <a:gd name="T2" fmla="*/ 117 w 117"/>
                <a:gd name="T3" fmla="*/ 11 h 179"/>
                <a:gd name="T4" fmla="*/ 117 w 117"/>
                <a:gd name="T5" fmla="*/ 167 h 179"/>
                <a:gd name="T6" fmla="*/ 117 w 117"/>
                <a:gd name="T7" fmla="*/ 170 h 179"/>
                <a:gd name="T8" fmla="*/ 117 w 117"/>
                <a:gd name="T9" fmla="*/ 179 h 179"/>
                <a:gd name="T10" fmla="*/ 105 w 117"/>
                <a:gd name="T11" fmla="*/ 170 h 179"/>
                <a:gd name="T12" fmla="*/ 0 w 117"/>
                <a:gd name="T13" fmla="*/ 170 h 179"/>
                <a:gd name="T14" fmla="*/ 0 w 117"/>
                <a:gd name="T15" fmla="*/ 0 h 179"/>
                <a:gd name="T16" fmla="*/ 98 w 117"/>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9">
                  <a:moveTo>
                    <a:pt x="98" y="0"/>
                  </a:moveTo>
                  <a:cubicBezTo>
                    <a:pt x="107" y="2"/>
                    <a:pt x="113" y="6"/>
                    <a:pt x="117" y="11"/>
                  </a:cubicBezTo>
                  <a:cubicBezTo>
                    <a:pt x="117" y="167"/>
                    <a:pt x="117" y="167"/>
                    <a:pt x="117" y="167"/>
                  </a:cubicBezTo>
                  <a:cubicBezTo>
                    <a:pt x="117" y="170"/>
                    <a:pt x="117" y="170"/>
                    <a:pt x="117" y="170"/>
                  </a:cubicBezTo>
                  <a:cubicBezTo>
                    <a:pt x="117" y="179"/>
                    <a:pt x="117" y="179"/>
                    <a:pt x="117" y="179"/>
                  </a:cubicBezTo>
                  <a:cubicBezTo>
                    <a:pt x="114" y="175"/>
                    <a:pt x="110" y="172"/>
                    <a:pt x="105" y="170"/>
                  </a:cubicBezTo>
                  <a:cubicBezTo>
                    <a:pt x="0" y="170"/>
                    <a:pt x="0" y="170"/>
                    <a:pt x="0" y="170"/>
                  </a:cubicBezTo>
                  <a:cubicBezTo>
                    <a:pt x="0" y="0"/>
                    <a:pt x="0" y="0"/>
                    <a:pt x="0" y="0"/>
                  </a:cubicBezTo>
                  <a:lnTo>
                    <a:pt x="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3" name="Freeform 545"/>
            <p:cNvSpPr>
              <a:spLocks/>
            </p:cNvSpPr>
            <p:nvPr/>
          </p:nvSpPr>
          <p:spPr bwMode="auto">
            <a:xfrm>
              <a:off x="7218050" y="7914191"/>
              <a:ext cx="429609" cy="4272228"/>
            </a:xfrm>
            <a:custGeom>
              <a:avLst/>
              <a:gdLst>
                <a:gd name="T0" fmla="*/ 0 w 18"/>
                <a:gd name="T1" fmla="*/ 0 h 179"/>
                <a:gd name="T2" fmla="*/ 0 w 18"/>
                <a:gd name="T3" fmla="*/ 170 h 179"/>
                <a:gd name="T4" fmla="*/ 18 w 18"/>
                <a:gd name="T5" fmla="*/ 179 h 179"/>
                <a:gd name="T6" fmla="*/ 18 w 18"/>
                <a:gd name="T7" fmla="*/ 11 h 179"/>
                <a:gd name="T8" fmla="*/ 0 w 18"/>
                <a:gd name="T9" fmla="*/ 0 h 179"/>
              </a:gdLst>
              <a:ahLst/>
              <a:cxnLst>
                <a:cxn ang="0">
                  <a:pos x="T0" y="T1"/>
                </a:cxn>
                <a:cxn ang="0">
                  <a:pos x="T2" y="T3"/>
                </a:cxn>
                <a:cxn ang="0">
                  <a:pos x="T4" y="T5"/>
                </a:cxn>
                <a:cxn ang="0">
                  <a:pos x="T6" y="T7"/>
                </a:cxn>
                <a:cxn ang="0">
                  <a:pos x="T8" y="T9"/>
                </a:cxn>
              </a:cxnLst>
              <a:rect l="0" t="0" r="r" b="b"/>
              <a:pathLst>
                <a:path w="18" h="179">
                  <a:moveTo>
                    <a:pt x="0" y="0"/>
                  </a:moveTo>
                  <a:cubicBezTo>
                    <a:pt x="0" y="170"/>
                    <a:pt x="0" y="170"/>
                    <a:pt x="0" y="170"/>
                  </a:cubicBezTo>
                  <a:cubicBezTo>
                    <a:pt x="0" y="170"/>
                    <a:pt x="10" y="169"/>
                    <a:pt x="18" y="179"/>
                  </a:cubicBezTo>
                  <a:cubicBezTo>
                    <a:pt x="18" y="11"/>
                    <a:pt x="18" y="11"/>
                    <a:pt x="18" y="11"/>
                  </a:cubicBezTo>
                  <a:cubicBezTo>
                    <a:pt x="14" y="6"/>
                    <a:pt x="8" y="2"/>
                    <a:pt x="0" y="0"/>
                  </a:cubicBezTo>
                  <a:close/>
                </a:path>
              </a:pathLst>
            </a:custGeom>
            <a:solidFill>
              <a:srgbClr val="E4E3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4" name="Rectangle 546"/>
            <p:cNvSpPr>
              <a:spLocks noChangeArrowheads="1"/>
            </p:cNvSpPr>
            <p:nvPr/>
          </p:nvSpPr>
          <p:spPr bwMode="auto">
            <a:xfrm>
              <a:off x="5734305" y="8510870"/>
              <a:ext cx="1006401"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5" name="Rectangle 547"/>
            <p:cNvSpPr>
              <a:spLocks noChangeArrowheads="1"/>
            </p:cNvSpPr>
            <p:nvPr/>
          </p:nvSpPr>
          <p:spPr bwMode="auto">
            <a:xfrm>
              <a:off x="5591102" y="8677941"/>
              <a:ext cx="1483745"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6" name="Rectangle 548"/>
            <p:cNvSpPr>
              <a:spLocks noChangeArrowheads="1"/>
            </p:cNvSpPr>
            <p:nvPr/>
          </p:nvSpPr>
          <p:spPr bwMode="auto">
            <a:xfrm>
              <a:off x="5400164" y="8773410"/>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7" name="Rectangle 549"/>
            <p:cNvSpPr>
              <a:spLocks noChangeArrowheads="1"/>
            </p:cNvSpPr>
            <p:nvPr/>
          </p:nvSpPr>
          <p:spPr bwMode="auto">
            <a:xfrm>
              <a:off x="5400164" y="8845011"/>
              <a:ext cx="1674683"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8" name="Rectangle 550"/>
            <p:cNvSpPr>
              <a:spLocks noChangeArrowheads="1"/>
            </p:cNvSpPr>
            <p:nvPr/>
          </p:nvSpPr>
          <p:spPr bwMode="auto">
            <a:xfrm>
              <a:off x="5400164" y="8940480"/>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9" name="Rectangle 551"/>
            <p:cNvSpPr>
              <a:spLocks noChangeArrowheads="1"/>
            </p:cNvSpPr>
            <p:nvPr/>
          </p:nvSpPr>
          <p:spPr bwMode="auto">
            <a:xfrm>
              <a:off x="5400164" y="9035949"/>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0" name="Rectangle 552"/>
            <p:cNvSpPr>
              <a:spLocks noChangeArrowheads="1"/>
            </p:cNvSpPr>
            <p:nvPr/>
          </p:nvSpPr>
          <p:spPr bwMode="auto">
            <a:xfrm>
              <a:off x="5400164" y="9107550"/>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1" name="Rectangle 553"/>
            <p:cNvSpPr>
              <a:spLocks noChangeArrowheads="1"/>
            </p:cNvSpPr>
            <p:nvPr/>
          </p:nvSpPr>
          <p:spPr bwMode="auto">
            <a:xfrm>
              <a:off x="5400164" y="9203019"/>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2" name="Rectangle 554"/>
            <p:cNvSpPr>
              <a:spLocks noChangeArrowheads="1"/>
            </p:cNvSpPr>
            <p:nvPr/>
          </p:nvSpPr>
          <p:spPr bwMode="auto">
            <a:xfrm>
              <a:off x="5400164" y="9274621"/>
              <a:ext cx="1674683"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3" name="Rectangle 555"/>
            <p:cNvSpPr>
              <a:spLocks noChangeArrowheads="1"/>
            </p:cNvSpPr>
            <p:nvPr/>
          </p:nvSpPr>
          <p:spPr bwMode="auto">
            <a:xfrm>
              <a:off x="5400164" y="9370089"/>
              <a:ext cx="839331"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4" name="Rectangle 556"/>
            <p:cNvSpPr>
              <a:spLocks noChangeArrowheads="1"/>
            </p:cNvSpPr>
            <p:nvPr/>
          </p:nvSpPr>
          <p:spPr bwMode="auto">
            <a:xfrm>
              <a:off x="5591102" y="9465558"/>
              <a:ext cx="1483745"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5" name="Rectangle 557"/>
            <p:cNvSpPr>
              <a:spLocks noChangeArrowheads="1"/>
            </p:cNvSpPr>
            <p:nvPr/>
          </p:nvSpPr>
          <p:spPr bwMode="auto">
            <a:xfrm>
              <a:off x="5400164" y="9561027"/>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6" name="Rectangle 558"/>
            <p:cNvSpPr>
              <a:spLocks noChangeArrowheads="1"/>
            </p:cNvSpPr>
            <p:nvPr/>
          </p:nvSpPr>
          <p:spPr bwMode="auto">
            <a:xfrm>
              <a:off x="5400164" y="9632628"/>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7" name="Rectangle 559"/>
            <p:cNvSpPr>
              <a:spLocks noChangeArrowheads="1"/>
            </p:cNvSpPr>
            <p:nvPr/>
          </p:nvSpPr>
          <p:spPr bwMode="auto">
            <a:xfrm>
              <a:off x="5400164" y="9728097"/>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8" name="Rectangle 560"/>
            <p:cNvSpPr>
              <a:spLocks noChangeArrowheads="1"/>
            </p:cNvSpPr>
            <p:nvPr/>
          </p:nvSpPr>
          <p:spPr bwMode="auto">
            <a:xfrm>
              <a:off x="5400164" y="9799699"/>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9" name="Rectangle 561"/>
            <p:cNvSpPr>
              <a:spLocks noChangeArrowheads="1"/>
            </p:cNvSpPr>
            <p:nvPr/>
          </p:nvSpPr>
          <p:spPr bwMode="auto">
            <a:xfrm>
              <a:off x="5400164" y="9895168"/>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0" name="Rectangle 562"/>
            <p:cNvSpPr>
              <a:spLocks noChangeArrowheads="1"/>
            </p:cNvSpPr>
            <p:nvPr/>
          </p:nvSpPr>
          <p:spPr bwMode="auto">
            <a:xfrm>
              <a:off x="5400164" y="9990636"/>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1" name="Rectangle 563"/>
            <p:cNvSpPr>
              <a:spLocks noChangeArrowheads="1"/>
            </p:cNvSpPr>
            <p:nvPr/>
          </p:nvSpPr>
          <p:spPr bwMode="auto">
            <a:xfrm>
              <a:off x="5400164" y="10062238"/>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2" name="Rectangle 564"/>
            <p:cNvSpPr>
              <a:spLocks noChangeArrowheads="1"/>
            </p:cNvSpPr>
            <p:nvPr/>
          </p:nvSpPr>
          <p:spPr bwMode="auto">
            <a:xfrm>
              <a:off x="5400164" y="10157707"/>
              <a:ext cx="1388276"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3" name="Rectangle 565"/>
            <p:cNvSpPr>
              <a:spLocks noChangeArrowheads="1"/>
            </p:cNvSpPr>
            <p:nvPr/>
          </p:nvSpPr>
          <p:spPr bwMode="auto">
            <a:xfrm>
              <a:off x="5591102" y="10253175"/>
              <a:ext cx="1483745"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4" name="Rectangle 566"/>
            <p:cNvSpPr>
              <a:spLocks noChangeArrowheads="1"/>
            </p:cNvSpPr>
            <p:nvPr/>
          </p:nvSpPr>
          <p:spPr bwMode="auto">
            <a:xfrm>
              <a:off x="5400164" y="10324777"/>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5" name="Rectangle 567"/>
            <p:cNvSpPr>
              <a:spLocks noChangeArrowheads="1"/>
            </p:cNvSpPr>
            <p:nvPr/>
          </p:nvSpPr>
          <p:spPr bwMode="auto">
            <a:xfrm>
              <a:off x="5400164" y="10420246"/>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6" name="Rectangle 568"/>
            <p:cNvSpPr>
              <a:spLocks noChangeArrowheads="1"/>
            </p:cNvSpPr>
            <p:nvPr/>
          </p:nvSpPr>
          <p:spPr bwMode="auto">
            <a:xfrm>
              <a:off x="5400164" y="10491847"/>
              <a:ext cx="1674683"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7" name="Rectangle 569"/>
            <p:cNvSpPr>
              <a:spLocks noChangeArrowheads="1"/>
            </p:cNvSpPr>
            <p:nvPr/>
          </p:nvSpPr>
          <p:spPr bwMode="auto">
            <a:xfrm>
              <a:off x="5400164" y="10587316"/>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8" name="Rectangle 570"/>
            <p:cNvSpPr>
              <a:spLocks noChangeArrowheads="1"/>
            </p:cNvSpPr>
            <p:nvPr/>
          </p:nvSpPr>
          <p:spPr bwMode="auto">
            <a:xfrm>
              <a:off x="5400164" y="10682785"/>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9" name="Rectangle 571"/>
            <p:cNvSpPr>
              <a:spLocks noChangeArrowheads="1"/>
            </p:cNvSpPr>
            <p:nvPr/>
          </p:nvSpPr>
          <p:spPr bwMode="auto">
            <a:xfrm>
              <a:off x="5400164" y="10849855"/>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0" name="Rectangle 572"/>
            <p:cNvSpPr>
              <a:spLocks noChangeArrowheads="1"/>
            </p:cNvSpPr>
            <p:nvPr/>
          </p:nvSpPr>
          <p:spPr bwMode="auto">
            <a:xfrm>
              <a:off x="5400164" y="10754387"/>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1" name="Rectangle 573"/>
            <p:cNvSpPr>
              <a:spLocks noChangeArrowheads="1"/>
            </p:cNvSpPr>
            <p:nvPr/>
          </p:nvSpPr>
          <p:spPr bwMode="auto">
            <a:xfrm>
              <a:off x="5400164" y="10849855"/>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2" name="Rectangle 574"/>
            <p:cNvSpPr>
              <a:spLocks noChangeArrowheads="1"/>
            </p:cNvSpPr>
            <p:nvPr/>
          </p:nvSpPr>
          <p:spPr bwMode="auto">
            <a:xfrm>
              <a:off x="5400164" y="10921457"/>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3" name="Rectangle 575"/>
            <p:cNvSpPr>
              <a:spLocks noChangeArrowheads="1"/>
            </p:cNvSpPr>
            <p:nvPr/>
          </p:nvSpPr>
          <p:spPr bwMode="auto">
            <a:xfrm>
              <a:off x="5400164" y="11016926"/>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4" name="Rectangle 576"/>
            <p:cNvSpPr>
              <a:spLocks noChangeArrowheads="1"/>
            </p:cNvSpPr>
            <p:nvPr/>
          </p:nvSpPr>
          <p:spPr bwMode="auto">
            <a:xfrm>
              <a:off x="5400164" y="11112394"/>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5" name="Rectangle 577"/>
            <p:cNvSpPr>
              <a:spLocks noChangeArrowheads="1"/>
            </p:cNvSpPr>
            <p:nvPr/>
          </p:nvSpPr>
          <p:spPr bwMode="auto">
            <a:xfrm>
              <a:off x="5400164" y="11183996"/>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6" name="Rectangle 578"/>
            <p:cNvSpPr>
              <a:spLocks noChangeArrowheads="1"/>
            </p:cNvSpPr>
            <p:nvPr/>
          </p:nvSpPr>
          <p:spPr bwMode="auto">
            <a:xfrm>
              <a:off x="5400164" y="11279465"/>
              <a:ext cx="167468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7" name="Rectangle 579"/>
            <p:cNvSpPr>
              <a:spLocks noChangeArrowheads="1"/>
            </p:cNvSpPr>
            <p:nvPr/>
          </p:nvSpPr>
          <p:spPr bwMode="auto">
            <a:xfrm>
              <a:off x="8554613" y="8510870"/>
              <a:ext cx="1002422"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8" name="Rectangle 580"/>
            <p:cNvSpPr>
              <a:spLocks noChangeArrowheads="1"/>
            </p:cNvSpPr>
            <p:nvPr/>
          </p:nvSpPr>
          <p:spPr bwMode="auto">
            <a:xfrm>
              <a:off x="8387543" y="8677941"/>
              <a:ext cx="150363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9" name="Rectangle 581"/>
            <p:cNvSpPr>
              <a:spLocks noChangeArrowheads="1"/>
            </p:cNvSpPr>
            <p:nvPr/>
          </p:nvSpPr>
          <p:spPr bwMode="auto">
            <a:xfrm>
              <a:off x="8220472" y="8773410"/>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0" name="Rectangle 582"/>
            <p:cNvSpPr>
              <a:spLocks noChangeArrowheads="1"/>
            </p:cNvSpPr>
            <p:nvPr/>
          </p:nvSpPr>
          <p:spPr bwMode="auto">
            <a:xfrm>
              <a:off x="8220472" y="8845011"/>
              <a:ext cx="1670704"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1" name="Rectangle 583"/>
            <p:cNvSpPr>
              <a:spLocks noChangeArrowheads="1"/>
            </p:cNvSpPr>
            <p:nvPr/>
          </p:nvSpPr>
          <p:spPr bwMode="auto">
            <a:xfrm>
              <a:off x="8220472" y="8940480"/>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2" name="Rectangle 584"/>
            <p:cNvSpPr>
              <a:spLocks noChangeArrowheads="1"/>
            </p:cNvSpPr>
            <p:nvPr/>
          </p:nvSpPr>
          <p:spPr bwMode="auto">
            <a:xfrm>
              <a:off x="8220472" y="9035949"/>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3" name="Rectangle 585"/>
            <p:cNvSpPr>
              <a:spLocks noChangeArrowheads="1"/>
            </p:cNvSpPr>
            <p:nvPr/>
          </p:nvSpPr>
          <p:spPr bwMode="auto">
            <a:xfrm>
              <a:off x="8220472" y="9107550"/>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4" name="Rectangle 586"/>
            <p:cNvSpPr>
              <a:spLocks noChangeArrowheads="1"/>
            </p:cNvSpPr>
            <p:nvPr/>
          </p:nvSpPr>
          <p:spPr bwMode="auto">
            <a:xfrm>
              <a:off x="8220472" y="9203019"/>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5" name="Rectangle 587"/>
            <p:cNvSpPr>
              <a:spLocks noChangeArrowheads="1"/>
            </p:cNvSpPr>
            <p:nvPr/>
          </p:nvSpPr>
          <p:spPr bwMode="auto">
            <a:xfrm>
              <a:off x="8220472" y="9274621"/>
              <a:ext cx="1670704"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6" name="Rectangle 588"/>
            <p:cNvSpPr>
              <a:spLocks noChangeArrowheads="1"/>
            </p:cNvSpPr>
            <p:nvPr/>
          </p:nvSpPr>
          <p:spPr bwMode="auto">
            <a:xfrm>
              <a:off x="8220472" y="9370089"/>
              <a:ext cx="835352"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7" name="Rectangle 589"/>
            <p:cNvSpPr>
              <a:spLocks noChangeArrowheads="1"/>
            </p:cNvSpPr>
            <p:nvPr/>
          </p:nvSpPr>
          <p:spPr bwMode="auto">
            <a:xfrm>
              <a:off x="8387543" y="9465558"/>
              <a:ext cx="150363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8" name="Rectangle 590"/>
            <p:cNvSpPr>
              <a:spLocks noChangeArrowheads="1"/>
            </p:cNvSpPr>
            <p:nvPr/>
          </p:nvSpPr>
          <p:spPr bwMode="auto">
            <a:xfrm>
              <a:off x="8220472" y="9561027"/>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9" name="Rectangle 591"/>
            <p:cNvSpPr>
              <a:spLocks noChangeArrowheads="1"/>
            </p:cNvSpPr>
            <p:nvPr/>
          </p:nvSpPr>
          <p:spPr bwMode="auto">
            <a:xfrm>
              <a:off x="8220472" y="9632628"/>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0" name="Rectangle 592"/>
            <p:cNvSpPr>
              <a:spLocks noChangeArrowheads="1"/>
            </p:cNvSpPr>
            <p:nvPr/>
          </p:nvSpPr>
          <p:spPr bwMode="auto">
            <a:xfrm>
              <a:off x="8220472" y="9728097"/>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1" name="Rectangle 593"/>
            <p:cNvSpPr>
              <a:spLocks noChangeArrowheads="1"/>
            </p:cNvSpPr>
            <p:nvPr/>
          </p:nvSpPr>
          <p:spPr bwMode="auto">
            <a:xfrm>
              <a:off x="8220472" y="9799699"/>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2" name="Rectangle 594"/>
            <p:cNvSpPr>
              <a:spLocks noChangeArrowheads="1"/>
            </p:cNvSpPr>
            <p:nvPr/>
          </p:nvSpPr>
          <p:spPr bwMode="auto">
            <a:xfrm>
              <a:off x="8220472" y="9895168"/>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3" name="Rectangle 595"/>
            <p:cNvSpPr>
              <a:spLocks noChangeArrowheads="1"/>
            </p:cNvSpPr>
            <p:nvPr/>
          </p:nvSpPr>
          <p:spPr bwMode="auto">
            <a:xfrm>
              <a:off x="8220472" y="9990636"/>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4" name="Rectangle 596"/>
            <p:cNvSpPr>
              <a:spLocks noChangeArrowheads="1"/>
            </p:cNvSpPr>
            <p:nvPr/>
          </p:nvSpPr>
          <p:spPr bwMode="auto">
            <a:xfrm>
              <a:off x="8220472" y="10062238"/>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5" name="Rectangle 597"/>
            <p:cNvSpPr>
              <a:spLocks noChangeArrowheads="1"/>
            </p:cNvSpPr>
            <p:nvPr/>
          </p:nvSpPr>
          <p:spPr bwMode="auto">
            <a:xfrm>
              <a:off x="8220472" y="10157707"/>
              <a:ext cx="1384297"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6" name="Rectangle 598"/>
            <p:cNvSpPr>
              <a:spLocks noChangeArrowheads="1"/>
            </p:cNvSpPr>
            <p:nvPr/>
          </p:nvSpPr>
          <p:spPr bwMode="auto">
            <a:xfrm>
              <a:off x="8387543" y="10253175"/>
              <a:ext cx="1503633"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7" name="Rectangle 599"/>
            <p:cNvSpPr>
              <a:spLocks noChangeArrowheads="1"/>
            </p:cNvSpPr>
            <p:nvPr/>
          </p:nvSpPr>
          <p:spPr bwMode="auto">
            <a:xfrm>
              <a:off x="8220472" y="10324777"/>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8" name="Rectangle 600"/>
            <p:cNvSpPr>
              <a:spLocks noChangeArrowheads="1"/>
            </p:cNvSpPr>
            <p:nvPr/>
          </p:nvSpPr>
          <p:spPr bwMode="auto">
            <a:xfrm>
              <a:off x="8220472" y="10420246"/>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9" name="Rectangle 601"/>
            <p:cNvSpPr>
              <a:spLocks noChangeArrowheads="1"/>
            </p:cNvSpPr>
            <p:nvPr/>
          </p:nvSpPr>
          <p:spPr bwMode="auto">
            <a:xfrm>
              <a:off x="8220472" y="10491847"/>
              <a:ext cx="1670704" cy="71602"/>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0" name="Rectangle 602"/>
            <p:cNvSpPr>
              <a:spLocks noChangeArrowheads="1"/>
            </p:cNvSpPr>
            <p:nvPr/>
          </p:nvSpPr>
          <p:spPr bwMode="auto">
            <a:xfrm>
              <a:off x="8220472" y="10587316"/>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1" name="Rectangle 603"/>
            <p:cNvSpPr>
              <a:spLocks noChangeArrowheads="1"/>
            </p:cNvSpPr>
            <p:nvPr/>
          </p:nvSpPr>
          <p:spPr bwMode="auto">
            <a:xfrm>
              <a:off x="8220472" y="10682785"/>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2" name="Rectangle 604"/>
            <p:cNvSpPr>
              <a:spLocks noChangeArrowheads="1"/>
            </p:cNvSpPr>
            <p:nvPr/>
          </p:nvSpPr>
          <p:spPr bwMode="auto">
            <a:xfrm>
              <a:off x="8220472" y="10849855"/>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3" name="Rectangle 605"/>
            <p:cNvSpPr>
              <a:spLocks noChangeArrowheads="1"/>
            </p:cNvSpPr>
            <p:nvPr/>
          </p:nvSpPr>
          <p:spPr bwMode="auto">
            <a:xfrm>
              <a:off x="8220472" y="10754387"/>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4" name="Rectangle 606"/>
            <p:cNvSpPr>
              <a:spLocks noChangeArrowheads="1"/>
            </p:cNvSpPr>
            <p:nvPr/>
          </p:nvSpPr>
          <p:spPr bwMode="auto">
            <a:xfrm>
              <a:off x="8220472" y="10849855"/>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5" name="Rectangle 607"/>
            <p:cNvSpPr>
              <a:spLocks noChangeArrowheads="1"/>
            </p:cNvSpPr>
            <p:nvPr/>
          </p:nvSpPr>
          <p:spPr bwMode="auto">
            <a:xfrm>
              <a:off x="8220472" y="10921457"/>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6" name="Rectangle 609"/>
            <p:cNvSpPr>
              <a:spLocks noChangeArrowheads="1"/>
            </p:cNvSpPr>
            <p:nvPr/>
          </p:nvSpPr>
          <p:spPr bwMode="auto">
            <a:xfrm>
              <a:off x="8220472" y="11016926"/>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7" name="Rectangle 610"/>
            <p:cNvSpPr>
              <a:spLocks noChangeArrowheads="1"/>
            </p:cNvSpPr>
            <p:nvPr/>
          </p:nvSpPr>
          <p:spPr bwMode="auto">
            <a:xfrm>
              <a:off x="8220472" y="11112394"/>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8" name="Rectangle 611"/>
            <p:cNvSpPr>
              <a:spLocks noChangeArrowheads="1"/>
            </p:cNvSpPr>
            <p:nvPr/>
          </p:nvSpPr>
          <p:spPr bwMode="auto">
            <a:xfrm>
              <a:off x="8220472" y="11183996"/>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9" name="Rectangle 612"/>
            <p:cNvSpPr>
              <a:spLocks noChangeArrowheads="1"/>
            </p:cNvSpPr>
            <p:nvPr/>
          </p:nvSpPr>
          <p:spPr bwMode="auto">
            <a:xfrm>
              <a:off x="8220472" y="11279465"/>
              <a:ext cx="1670704" cy="47734"/>
            </a:xfrm>
            <a:prstGeom prst="rect">
              <a:avLst/>
            </a:prstGeom>
            <a:solidFill>
              <a:srgbClr val="CA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0" name="Freeform 613"/>
            <p:cNvSpPr>
              <a:spLocks/>
            </p:cNvSpPr>
            <p:nvPr/>
          </p:nvSpPr>
          <p:spPr bwMode="auto">
            <a:xfrm>
              <a:off x="3371453" y="9895168"/>
              <a:ext cx="2844175" cy="883086"/>
            </a:xfrm>
            <a:custGeom>
              <a:avLst/>
              <a:gdLst>
                <a:gd name="T0" fmla="*/ 354 w 715"/>
                <a:gd name="T1" fmla="*/ 0 h 222"/>
                <a:gd name="T2" fmla="*/ 0 w 715"/>
                <a:gd name="T3" fmla="*/ 222 h 222"/>
                <a:gd name="T4" fmla="*/ 715 w 715"/>
                <a:gd name="T5" fmla="*/ 222 h 222"/>
                <a:gd name="T6" fmla="*/ 354 w 715"/>
                <a:gd name="T7" fmla="*/ 0 h 222"/>
              </a:gdLst>
              <a:ahLst/>
              <a:cxnLst>
                <a:cxn ang="0">
                  <a:pos x="T0" y="T1"/>
                </a:cxn>
                <a:cxn ang="0">
                  <a:pos x="T2" y="T3"/>
                </a:cxn>
                <a:cxn ang="0">
                  <a:pos x="T4" y="T5"/>
                </a:cxn>
                <a:cxn ang="0">
                  <a:pos x="T6" y="T7"/>
                </a:cxn>
              </a:cxnLst>
              <a:rect l="0" t="0" r="r" b="b"/>
              <a:pathLst>
                <a:path w="715" h="222">
                  <a:moveTo>
                    <a:pt x="354" y="0"/>
                  </a:moveTo>
                  <a:lnTo>
                    <a:pt x="0" y="222"/>
                  </a:lnTo>
                  <a:lnTo>
                    <a:pt x="715" y="222"/>
                  </a:lnTo>
                  <a:lnTo>
                    <a:pt x="354" y="0"/>
                  </a:lnTo>
                  <a:close/>
                </a:path>
              </a:pathLst>
            </a:custGeom>
            <a:solidFill>
              <a:srgbClr val="F5CC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1" name="Rectangle 614"/>
            <p:cNvSpPr>
              <a:spLocks noChangeArrowheads="1"/>
            </p:cNvSpPr>
            <p:nvPr/>
          </p:nvSpPr>
          <p:spPr bwMode="auto">
            <a:xfrm>
              <a:off x="3371453" y="10778254"/>
              <a:ext cx="2844175" cy="1646836"/>
            </a:xfrm>
            <a:prstGeom prst="rect">
              <a:avLst/>
            </a:prstGeom>
            <a:solidFill>
              <a:srgbClr val="E2B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2" name="Rectangle 615"/>
            <p:cNvSpPr>
              <a:spLocks noChangeArrowheads="1"/>
            </p:cNvSpPr>
            <p:nvPr/>
          </p:nvSpPr>
          <p:spPr bwMode="auto">
            <a:xfrm>
              <a:off x="3753328" y="10014504"/>
              <a:ext cx="2056558" cy="18855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3" name="Rectangle 616"/>
            <p:cNvSpPr>
              <a:spLocks noChangeArrowheads="1"/>
            </p:cNvSpPr>
            <p:nvPr/>
          </p:nvSpPr>
          <p:spPr bwMode="auto">
            <a:xfrm>
              <a:off x="4278406" y="10229308"/>
              <a:ext cx="1002422"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4" name="Rectangle 617"/>
            <p:cNvSpPr>
              <a:spLocks noChangeArrowheads="1"/>
            </p:cNvSpPr>
            <p:nvPr/>
          </p:nvSpPr>
          <p:spPr bwMode="auto">
            <a:xfrm>
              <a:off x="5137625" y="11183996"/>
              <a:ext cx="47734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5" name="Rectangle 618"/>
            <p:cNvSpPr>
              <a:spLocks noChangeArrowheads="1"/>
            </p:cNvSpPr>
            <p:nvPr/>
          </p:nvSpPr>
          <p:spPr bwMode="auto">
            <a:xfrm>
              <a:off x="5137625" y="11255598"/>
              <a:ext cx="477344" cy="71602"/>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6" name="Rectangle 619"/>
            <p:cNvSpPr>
              <a:spLocks noChangeArrowheads="1"/>
            </p:cNvSpPr>
            <p:nvPr/>
          </p:nvSpPr>
          <p:spPr bwMode="auto">
            <a:xfrm>
              <a:off x="5137625" y="11351066"/>
              <a:ext cx="47734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7" name="Rectangle 620"/>
            <p:cNvSpPr>
              <a:spLocks noChangeArrowheads="1"/>
            </p:cNvSpPr>
            <p:nvPr/>
          </p:nvSpPr>
          <p:spPr bwMode="auto">
            <a:xfrm>
              <a:off x="3944266" y="10444113"/>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8" name="Rectangle 621"/>
            <p:cNvSpPr>
              <a:spLocks noChangeArrowheads="1"/>
            </p:cNvSpPr>
            <p:nvPr/>
          </p:nvSpPr>
          <p:spPr bwMode="auto">
            <a:xfrm>
              <a:off x="3944266" y="10515715"/>
              <a:ext cx="1670704" cy="71602"/>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9" name="Rectangle 622"/>
            <p:cNvSpPr>
              <a:spLocks noChangeArrowheads="1"/>
            </p:cNvSpPr>
            <p:nvPr/>
          </p:nvSpPr>
          <p:spPr bwMode="auto">
            <a:xfrm>
              <a:off x="3944266" y="10611183"/>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0" name="Rectangle 623"/>
            <p:cNvSpPr>
              <a:spLocks noChangeArrowheads="1"/>
            </p:cNvSpPr>
            <p:nvPr/>
          </p:nvSpPr>
          <p:spPr bwMode="auto">
            <a:xfrm>
              <a:off x="3944266" y="10706652"/>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1" name="Rectangle 624"/>
            <p:cNvSpPr>
              <a:spLocks noChangeArrowheads="1"/>
            </p:cNvSpPr>
            <p:nvPr/>
          </p:nvSpPr>
          <p:spPr bwMode="auto">
            <a:xfrm>
              <a:off x="3944266" y="10802121"/>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2" name="Rectangle 625"/>
            <p:cNvSpPr>
              <a:spLocks noChangeArrowheads="1"/>
            </p:cNvSpPr>
            <p:nvPr/>
          </p:nvSpPr>
          <p:spPr bwMode="auto">
            <a:xfrm>
              <a:off x="3944266" y="10873722"/>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3" name="Rectangle 626"/>
            <p:cNvSpPr>
              <a:spLocks noChangeArrowheads="1"/>
            </p:cNvSpPr>
            <p:nvPr/>
          </p:nvSpPr>
          <p:spPr bwMode="auto">
            <a:xfrm>
              <a:off x="3944266" y="10969191"/>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4" name="Rectangle 627"/>
            <p:cNvSpPr>
              <a:spLocks noChangeArrowheads="1"/>
            </p:cNvSpPr>
            <p:nvPr/>
          </p:nvSpPr>
          <p:spPr bwMode="auto">
            <a:xfrm>
              <a:off x="3944266" y="11064660"/>
              <a:ext cx="1670704"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5" name="Rectangle 628"/>
            <p:cNvSpPr>
              <a:spLocks noChangeArrowheads="1"/>
            </p:cNvSpPr>
            <p:nvPr/>
          </p:nvSpPr>
          <p:spPr bwMode="auto">
            <a:xfrm>
              <a:off x="3944266" y="11160129"/>
              <a:ext cx="835352" cy="47734"/>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6" name="Freeform 629"/>
            <p:cNvSpPr>
              <a:spLocks/>
            </p:cNvSpPr>
            <p:nvPr/>
          </p:nvSpPr>
          <p:spPr bwMode="auto">
            <a:xfrm>
              <a:off x="3371453" y="10778254"/>
              <a:ext cx="1074024" cy="1646836"/>
            </a:xfrm>
            <a:custGeom>
              <a:avLst/>
              <a:gdLst>
                <a:gd name="T0" fmla="*/ 270 w 270"/>
                <a:gd name="T1" fmla="*/ 204 h 414"/>
                <a:gd name="T2" fmla="*/ 0 w 270"/>
                <a:gd name="T3" fmla="*/ 0 h 414"/>
                <a:gd name="T4" fmla="*/ 0 w 270"/>
                <a:gd name="T5" fmla="*/ 414 h 414"/>
                <a:gd name="T6" fmla="*/ 270 w 270"/>
                <a:gd name="T7" fmla="*/ 204 h 414"/>
                <a:gd name="T8" fmla="*/ 0 w 270"/>
                <a:gd name="T9" fmla="*/ 0 h 414"/>
                <a:gd name="T10" fmla="*/ 0 w 270"/>
                <a:gd name="T11" fmla="*/ 414 h 414"/>
                <a:gd name="T12" fmla="*/ 270 w 270"/>
                <a:gd name="T13" fmla="*/ 204 h 414"/>
              </a:gdLst>
              <a:ahLst/>
              <a:cxnLst>
                <a:cxn ang="0">
                  <a:pos x="T0" y="T1"/>
                </a:cxn>
                <a:cxn ang="0">
                  <a:pos x="T2" y="T3"/>
                </a:cxn>
                <a:cxn ang="0">
                  <a:pos x="T4" y="T5"/>
                </a:cxn>
                <a:cxn ang="0">
                  <a:pos x="T6" y="T7"/>
                </a:cxn>
                <a:cxn ang="0">
                  <a:pos x="T8" y="T9"/>
                </a:cxn>
                <a:cxn ang="0">
                  <a:pos x="T10" y="T11"/>
                </a:cxn>
                <a:cxn ang="0">
                  <a:pos x="T12" y="T13"/>
                </a:cxn>
              </a:cxnLst>
              <a:rect l="0" t="0" r="r" b="b"/>
              <a:pathLst>
                <a:path w="270" h="414">
                  <a:moveTo>
                    <a:pt x="270" y="204"/>
                  </a:moveTo>
                  <a:lnTo>
                    <a:pt x="0" y="0"/>
                  </a:lnTo>
                  <a:lnTo>
                    <a:pt x="0" y="414"/>
                  </a:lnTo>
                  <a:lnTo>
                    <a:pt x="270" y="204"/>
                  </a:lnTo>
                  <a:lnTo>
                    <a:pt x="0" y="0"/>
                  </a:lnTo>
                  <a:lnTo>
                    <a:pt x="0" y="414"/>
                  </a:lnTo>
                  <a:lnTo>
                    <a:pt x="270" y="204"/>
                  </a:lnTo>
                  <a:close/>
                </a:path>
              </a:pathLst>
            </a:custGeom>
            <a:solidFill>
              <a:srgbClr val="F5C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7" name="Freeform 630"/>
            <p:cNvSpPr>
              <a:spLocks/>
            </p:cNvSpPr>
            <p:nvPr/>
          </p:nvSpPr>
          <p:spPr bwMode="auto">
            <a:xfrm>
              <a:off x="5137625" y="10778254"/>
              <a:ext cx="1054136" cy="1646836"/>
            </a:xfrm>
            <a:custGeom>
              <a:avLst/>
              <a:gdLst>
                <a:gd name="T0" fmla="*/ 0 w 265"/>
                <a:gd name="T1" fmla="*/ 204 h 414"/>
                <a:gd name="T2" fmla="*/ 265 w 265"/>
                <a:gd name="T3" fmla="*/ 0 h 414"/>
                <a:gd name="T4" fmla="*/ 265 w 265"/>
                <a:gd name="T5" fmla="*/ 414 h 414"/>
                <a:gd name="T6" fmla="*/ 0 w 265"/>
                <a:gd name="T7" fmla="*/ 204 h 414"/>
                <a:gd name="T8" fmla="*/ 265 w 265"/>
                <a:gd name="T9" fmla="*/ 0 h 414"/>
                <a:gd name="T10" fmla="*/ 265 w 265"/>
                <a:gd name="T11" fmla="*/ 414 h 414"/>
                <a:gd name="T12" fmla="*/ 0 w 265"/>
                <a:gd name="T13" fmla="*/ 204 h 414"/>
              </a:gdLst>
              <a:ahLst/>
              <a:cxnLst>
                <a:cxn ang="0">
                  <a:pos x="T0" y="T1"/>
                </a:cxn>
                <a:cxn ang="0">
                  <a:pos x="T2" y="T3"/>
                </a:cxn>
                <a:cxn ang="0">
                  <a:pos x="T4" y="T5"/>
                </a:cxn>
                <a:cxn ang="0">
                  <a:pos x="T6" y="T7"/>
                </a:cxn>
                <a:cxn ang="0">
                  <a:pos x="T8" y="T9"/>
                </a:cxn>
                <a:cxn ang="0">
                  <a:pos x="T10" y="T11"/>
                </a:cxn>
                <a:cxn ang="0">
                  <a:pos x="T12" y="T13"/>
                </a:cxn>
              </a:cxnLst>
              <a:rect l="0" t="0" r="r" b="b"/>
              <a:pathLst>
                <a:path w="265" h="414">
                  <a:moveTo>
                    <a:pt x="0" y="204"/>
                  </a:moveTo>
                  <a:lnTo>
                    <a:pt x="265" y="0"/>
                  </a:lnTo>
                  <a:lnTo>
                    <a:pt x="265" y="414"/>
                  </a:lnTo>
                  <a:lnTo>
                    <a:pt x="0" y="204"/>
                  </a:lnTo>
                  <a:lnTo>
                    <a:pt x="265" y="0"/>
                  </a:lnTo>
                  <a:lnTo>
                    <a:pt x="265" y="414"/>
                  </a:lnTo>
                  <a:lnTo>
                    <a:pt x="0" y="204"/>
                  </a:lnTo>
                  <a:close/>
                </a:path>
              </a:pathLst>
            </a:custGeom>
            <a:solidFill>
              <a:srgbClr val="F5CC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8" name="Rectangle 631"/>
            <p:cNvSpPr>
              <a:spLocks noChangeArrowheads="1"/>
            </p:cNvSpPr>
            <p:nvPr/>
          </p:nvSpPr>
          <p:spPr bwMode="auto">
            <a:xfrm>
              <a:off x="3371453" y="10778254"/>
              <a:ext cx="3979" cy="1646836"/>
            </a:xfrm>
            <a:prstGeom prst="rect">
              <a:avLst/>
            </a:prstGeom>
            <a:solidFill>
              <a:srgbClr val="E9BE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9" name="Freeform 632"/>
            <p:cNvSpPr>
              <a:spLocks/>
            </p:cNvSpPr>
            <p:nvPr/>
          </p:nvSpPr>
          <p:spPr bwMode="auto">
            <a:xfrm>
              <a:off x="3371453" y="11589738"/>
              <a:ext cx="2820308" cy="835352"/>
            </a:xfrm>
            <a:custGeom>
              <a:avLst/>
              <a:gdLst>
                <a:gd name="T0" fmla="*/ 444 w 709"/>
                <a:gd name="T1" fmla="*/ 0 h 210"/>
                <a:gd name="T2" fmla="*/ 264 w 709"/>
                <a:gd name="T3" fmla="*/ 0 h 210"/>
                <a:gd name="T4" fmla="*/ 270 w 709"/>
                <a:gd name="T5" fmla="*/ 0 h 210"/>
                <a:gd name="T6" fmla="*/ 0 w 709"/>
                <a:gd name="T7" fmla="*/ 210 h 210"/>
                <a:gd name="T8" fmla="*/ 709 w 709"/>
                <a:gd name="T9" fmla="*/ 210 h 210"/>
                <a:gd name="T10" fmla="*/ 444 w 709"/>
                <a:gd name="T11" fmla="*/ 0 h 210"/>
                <a:gd name="T12" fmla="*/ 444 w 709"/>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709" h="210">
                  <a:moveTo>
                    <a:pt x="444" y="0"/>
                  </a:moveTo>
                  <a:lnTo>
                    <a:pt x="264" y="0"/>
                  </a:lnTo>
                  <a:lnTo>
                    <a:pt x="270" y="0"/>
                  </a:lnTo>
                  <a:lnTo>
                    <a:pt x="0" y="210"/>
                  </a:lnTo>
                  <a:lnTo>
                    <a:pt x="709" y="210"/>
                  </a:lnTo>
                  <a:lnTo>
                    <a:pt x="444" y="0"/>
                  </a:lnTo>
                  <a:lnTo>
                    <a:pt x="444" y="0"/>
                  </a:lnTo>
                  <a:close/>
                </a:path>
              </a:pathLst>
            </a:custGeom>
            <a:solidFill>
              <a:srgbClr val="E9B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0" name="Rectangle 633"/>
            <p:cNvSpPr>
              <a:spLocks noChangeArrowheads="1"/>
            </p:cNvSpPr>
            <p:nvPr/>
          </p:nvSpPr>
          <p:spPr bwMode="auto">
            <a:xfrm>
              <a:off x="6191761" y="10778254"/>
              <a:ext cx="23867" cy="1646836"/>
            </a:xfrm>
            <a:prstGeom prst="rect">
              <a:avLst/>
            </a:prstGeom>
            <a:solidFill>
              <a:srgbClr val="E9BE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1" name="Rectangle 634"/>
            <p:cNvSpPr>
              <a:spLocks noChangeArrowheads="1"/>
            </p:cNvSpPr>
            <p:nvPr/>
          </p:nvSpPr>
          <p:spPr bwMode="auto">
            <a:xfrm>
              <a:off x="3371453" y="10778254"/>
              <a:ext cx="3979" cy="3979"/>
            </a:xfrm>
            <a:prstGeom prst="rect">
              <a:avLst/>
            </a:prstGeom>
            <a:solidFill>
              <a:srgbClr val="F5CC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2" name="Rectangle 635"/>
            <p:cNvSpPr>
              <a:spLocks noChangeArrowheads="1"/>
            </p:cNvSpPr>
            <p:nvPr/>
          </p:nvSpPr>
          <p:spPr bwMode="auto">
            <a:xfrm>
              <a:off x="6191761" y="10778254"/>
              <a:ext cx="3979" cy="3979"/>
            </a:xfrm>
            <a:prstGeom prst="rect">
              <a:avLst/>
            </a:prstGeom>
            <a:solidFill>
              <a:srgbClr val="F5CC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3" name="Freeform 636"/>
            <p:cNvSpPr>
              <a:spLocks/>
            </p:cNvSpPr>
            <p:nvPr/>
          </p:nvSpPr>
          <p:spPr bwMode="auto">
            <a:xfrm>
              <a:off x="11156137" y="5432002"/>
              <a:ext cx="3174337" cy="1097891"/>
            </a:xfrm>
            <a:custGeom>
              <a:avLst/>
              <a:gdLst>
                <a:gd name="T0" fmla="*/ 2 w 133"/>
                <a:gd name="T1" fmla="*/ 0 h 46"/>
                <a:gd name="T2" fmla="*/ 90 w 133"/>
                <a:gd name="T3" fmla="*/ 12 h 46"/>
                <a:gd name="T4" fmla="*/ 108 w 133"/>
                <a:gd name="T5" fmla="*/ 20 h 46"/>
                <a:gd name="T6" fmla="*/ 131 w 133"/>
                <a:gd name="T7" fmla="*/ 40 h 46"/>
                <a:gd name="T8" fmla="*/ 129 w 133"/>
                <a:gd name="T9" fmla="*/ 44 h 46"/>
                <a:gd name="T10" fmla="*/ 124 w 133"/>
                <a:gd name="T11" fmla="*/ 43 h 46"/>
                <a:gd name="T12" fmla="*/ 105 w 133"/>
                <a:gd name="T13" fmla="*/ 24 h 46"/>
                <a:gd name="T14" fmla="*/ 86 w 133"/>
                <a:gd name="T15" fmla="*/ 18 h 46"/>
                <a:gd name="T16" fmla="*/ 0 w 133"/>
                <a:gd name="T17" fmla="*/ 11 h 46"/>
                <a:gd name="T18" fmla="*/ 2 w 133"/>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46">
                  <a:moveTo>
                    <a:pt x="2" y="0"/>
                  </a:moveTo>
                  <a:cubicBezTo>
                    <a:pt x="90" y="12"/>
                    <a:pt x="90" y="12"/>
                    <a:pt x="90" y="12"/>
                  </a:cubicBezTo>
                  <a:cubicBezTo>
                    <a:pt x="90" y="12"/>
                    <a:pt x="101" y="13"/>
                    <a:pt x="108" y="20"/>
                  </a:cubicBezTo>
                  <a:cubicBezTo>
                    <a:pt x="131" y="40"/>
                    <a:pt x="131" y="40"/>
                    <a:pt x="131" y="40"/>
                  </a:cubicBezTo>
                  <a:cubicBezTo>
                    <a:pt x="131" y="40"/>
                    <a:pt x="133" y="41"/>
                    <a:pt x="129" y="44"/>
                  </a:cubicBezTo>
                  <a:cubicBezTo>
                    <a:pt x="126" y="46"/>
                    <a:pt x="124" y="43"/>
                    <a:pt x="124" y="43"/>
                  </a:cubicBezTo>
                  <a:cubicBezTo>
                    <a:pt x="105" y="24"/>
                    <a:pt x="105" y="24"/>
                    <a:pt x="105" y="24"/>
                  </a:cubicBezTo>
                  <a:cubicBezTo>
                    <a:pt x="105" y="24"/>
                    <a:pt x="99" y="19"/>
                    <a:pt x="86" y="18"/>
                  </a:cubicBezTo>
                  <a:cubicBezTo>
                    <a:pt x="0" y="11"/>
                    <a:pt x="0" y="11"/>
                    <a:pt x="0" y="11"/>
                  </a:cubicBezTo>
                  <a:cubicBezTo>
                    <a:pt x="2" y="0"/>
                    <a:pt x="2" y="0"/>
                    <a:pt x="2" y="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4" name="Freeform 637"/>
            <p:cNvSpPr>
              <a:spLocks/>
            </p:cNvSpPr>
            <p:nvPr/>
          </p:nvSpPr>
          <p:spPr bwMode="auto">
            <a:xfrm>
              <a:off x="11132270" y="5384268"/>
              <a:ext cx="3150470" cy="1193360"/>
            </a:xfrm>
            <a:custGeom>
              <a:avLst/>
              <a:gdLst>
                <a:gd name="T0" fmla="*/ 130 w 132"/>
                <a:gd name="T1" fmla="*/ 0 h 50"/>
                <a:gd name="T2" fmla="*/ 43 w 132"/>
                <a:gd name="T3" fmla="*/ 15 h 50"/>
                <a:gd name="T4" fmla="*/ 24 w 132"/>
                <a:gd name="T5" fmla="*/ 23 h 50"/>
                <a:gd name="T6" fmla="*/ 2 w 132"/>
                <a:gd name="T7" fmla="*/ 44 h 50"/>
                <a:gd name="T8" fmla="*/ 4 w 132"/>
                <a:gd name="T9" fmla="*/ 48 h 50"/>
                <a:gd name="T10" fmla="*/ 9 w 132"/>
                <a:gd name="T11" fmla="*/ 47 h 50"/>
                <a:gd name="T12" fmla="*/ 28 w 132"/>
                <a:gd name="T13" fmla="*/ 27 h 50"/>
                <a:gd name="T14" fmla="*/ 46 w 132"/>
                <a:gd name="T15" fmla="*/ 21 h 50"/>
                <a:gd name="T16" fmla="*/ 132 w 132"/>
                <a:gd name="T17" fmla="*/ 11 h 50"/>
                <a:gd name="T18" fmla="*/ 130 w 1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50">
                  <a:moveTo>
                    <a:pt x="130" y="0"/>
                  </a:moveTo>
                  <a:cubicBezTo>
                    <a:pt x="43" y="15"/>
                    <a:pt x="43" y="15"/>
                    <a:pt x="43" y="15"/>
                  </a:cubicBezTo>
                  <a:cubicBezTo>
                    <a:pt x="43" y="15"/>
                    <a:pt x="31" y="16"/>
                    <a:pt x="24" y="23"/>
                  </a:cubicBezTo>
                  <a:cubicBezTo>
                    <a:pt x="2" y="44"/>
                    <a:pt x="2" y="44"/>
                    <a:pt x="2" y="44"/>
                  </a:cubicBezTo>
                  <a:cubicBezTo>
                    <a:pt x="2" y="44"/>
                    <a:pt x="0" y="45"/>
                    <a:pt x="4" y="48"/>
                  </a:cubicBezTo>
                  <a:cubicBezTo>
                    <a:pt x="7" y="50"/>
                    <a:pt x="9" y="47"/>
                    <a:pt x="9" y="47"/>
                  </a:cubicBezTo>
                  <a:cubicBezTo>
                    <a:pt x="28" y="27"/>
                    <a:pt x="28" y="27"/>
                    <a:pt x="28" y="27"/>
                  </a:cubicBezTo>
                  <a:cubicBezTo>
                    <a:pt x="28" y="27"/>
                    <a:pt x="34" y="22"/>
                    <a:pt x="46" y="21"/>
                  </a:cubicBezTo>
                  <a:cubicBezTo>
                    <a:pt x="132" y="11"/>
                    <a:pt x="132" y="11"/>
                    <a:pt x="132" y="11"/>
                  </a:cubicBezTo>
                  <a:cubicBezTo>
                    <a:pt x="130" y="0"/>
                    <a:pt x="130" y="0"/>
                    <a:pt x="130" y="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5" name="Freeform 638"/>
            <p:cNvSpPr>
              <a:spLocks noEditPoints="1"/>
            </p:cNvSpPr>
            <p:nvPr/>
          </p:nvSpPr>
          <p:spPr bwMode="auto">
            <a:xfrm>
              <a:off x="11012934" y="5193331"/>
              <a:ext cx="3341407" cy="1455899"/>
            </a:xfrm>
            <a:custGeom>
              <a:avLst/>
              <a:gdLst>
                <a:gd name="T0" fmla="*/ 78 w 140"/>
                <a:gd name="T1" fmla="*/ 10 h 61"/>
                <a:gd name="T2" fmla="*/ 70 w 140"/>
                <a:gd name="T3" fmla="*/ 12 h 61"/>
                <a:gd name="T4" fmla="*/ 62 w 140"/>
                <a:gd name="T5" fmla="*/ 11 h 61"/>
                <a:gd name="T6" fmla="*/ 0 w 140"/>
                <a:gd name="T7" fmla="*/ 10 h 61"/>
                <a:gd name="T8" fmla="*/ 0 w 140"/>
                <a:gd name="T9" fmla="*/ 20 h 61"/>
                <a:gd name="T10" fmla="*/ 4 w 140"/>
                <a:gd name="T11" fmla="*/ 23 h 61"/>
                <a:gd name="T12" fmla="*/ 8 w 140"/>
                <a:gd name="T13" fmla="*/ 40 h 61"/>
                <a:gd name="T14" fmla="*/ 20 w 140"/>
                <a:gd name="T15" fmla="*/ 53 h 61"/>
                <a:gd name="T16" fmla="*/ 61 w 140"/>
                <a:gd name="T17" fmla="*/ 36 h 61"/>
                <a:gd name="T18" fmla="*/ 62 w 140"/>
                <a:gd name="T19" fmla="*/ 33 h 61"/>
                <a:gd name="T20" fmla="*/ 67 w 140"/>
                <a:gd name="T21" fmla="*/ 21 h 61"/>
                <a:gd name="T22" fmla="*/ 70 w 140"/>
                <a:gd name="T23" fmla="*/ 20 h 61"/>
                <a:gd name="T24" fmla="*/ 72 w 140"/>
                <a:gd name="T25" fmla="*/ 21 h 61"/>
                <a:gd name="T26" fmla="*/ 79 w 140"/>
                <a:gd name="T27" fmla="*/ 35 h 61"/>
                <a:gd name="T28" fmla="*/ 121 w 140"/>
                <a:gd name="T29" fmla="*/ 51 h 61"/>
                <a:gd name="T30" fmla="*/ 132 w 140"/>
                <a:gd name="T31" fmla="*/ 38 h 61"/>
                <a:gd name="T32" fmla="*/ 136 w 140"/>
                <a:gd name="T33" fmla="*/ 21 h 61"/>
                <a:gd name="T34" fmla="*/ 140 w 140"/>
                <a:gd name="T35" fmla="*/ 18 h 61"/>
                <a:gd name="T36" fmla="*/ 140 w 140"/>
                <a:gd name="T37" fmla="*/ 8 h 61"/>
                <a:gd name="T38" fmla="*/ 78 w 140"/>
                <a:gd name="T39" fmla="*/ 10 h 61"/>
                <a:gd name="T40" fmla="*/ 60 w 140"/>
                <a:gd name="T41" fmla="*/ 25 h 61"/>
                <a:gd name="T42" fmla="*/ 35 w 140"/>
                <a:gd name="T43" fmla="*/ 51 h 61"/>
                <a:gd name="T44" fmla="*/ 13 w 140"/>
                <a:gd name="T45" fmla="*/ 41 h 61"/>
                <a:gd name="T46" fmla="*/ 15 w 140"/>
                <a:gd name="T47" fmla="*/ 13 h 61"/>
                <a:gd name="T48" fmla="*/ 60 w 140"/>
                <a:gd name="T49" fmla="*/ 25 h 61"/>
                <a:gd name="T50" fmla="*/ 128 w 140"/>
                <a:gd name="T51" fmla="*/ 39 h 61"/>
                <a:gd name="T52" fmla="*/ 106 w 140"/>
                <a:gd name="T53" fmla="*/ 50 h 61"/>
                <a:gd name="T54" fmla="*/ 80 w 140"/>
                <a:gd name="T55" fmla="*/ 24 h 61"/>
                <a:gd name="T56" fmla="*/ 123 w 140"/>
                <a:gd name="T57" fmla="*/ 11 h 61"/>
                <a:gd name="T58" fmla="*/ 124 w 140"/>
                <a:gd name="T59" fmla="*/ 11 h 61"/>
                <a:gd name="T60" fmla="*/ 128 w 140"/>
                <a:gd name="T61"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 h="61">
                  <a:moveTo>
                    <a:pt x="78" y="10"/>
                  </a:moveTo>
                  <a:cubicBezTo>
                    <a:pt x="76" y="11"/>
                    <a:pt x="72" y="12"/>
                    <a:pt x="70" y="12"/>
                  </a:cubicBezTo>
                  <a:cubicBezTo>
                    <a:pt x="68" y="12"/>
                    <a:pt x="64" y="11"/>
                    <a:pt x="62" y="11"/>
                  </a:cubicBezTo>
                  <a:cubicBezTo>
                    <a:pt x="62" y="11"/>
                    <a:pt x="33" y="1"/>
                    <a:pt x="0" y="10"/>
                  </a:cubicBezTo>
                  <a:cubicBezTo>
                    <a:pt x="0" y="20"/>
                    <a:pt x="0" y="20"/>
                    <a:pt x="0" y="20"/>
                  </a:cubicBezTo>
                  <a:cubicBezTo>
                    <a:pt x="0" y="20"/>
                    <a:pt x="3" y="19"/>
                    <a:pt x="4" y="23"/>
                  </a:cubicBezTo>
                  <a:cubicBezTo>
                    <a:pt x="8" y="40"/>
                    <a:pt x="8" y="40"/>
                    <a:pt x="8" y="40"/>
                  </a:cubicBezTo>
                  <a:cubicBezTo>
                    <a:pt x="8" y="40"/>
                    <a:pt x="11" y="51"/>
                    <a:pt x="20" y="53"/>
                  </a:cubicBezTo>
                  <a:cubicBezTo>
                    <a:pt x="20" y="53"/>
                    <a:pt x="52" y="61"/>
                    <a:pt x="61" y="36"/>
                  </a:cubicBezTo>
                  <a:cubicBezTo>
                    <a:pt x="61" y="35"/>
                    <a:pt x="62" y="34"/>
                    <a:pt x="62" y="33"/>
                  </a:cubicBezTo>
                  <a:cubicBezTo>
                    <a:pt x="67" y="21"/>
                    <a:pt x="67" y="21"/>
                    <a:pt x="67" y="21"/>
                  </a:cubicBezTo>
                  <a:cubicBezTo>
                    <a:pt x="67" y="21"/>
                    <a:pt x="68" y="20"/>
                    <a:pt x="70" y="20"/>
                  </a:cubicBezTo>
                  <a:cubicBezTo>
                    <a:pt x="72" y="20"/>
                    <a:pt x="72" y="21"/>
                    <a:pt x="72" y="21"/>
                  </a:cubicBezTo>
                  <a:cubicBezTo>
                    <a:pt x="79" y="35"/>
                    <a:pt x="79" y="35"/>
                    <a:pt x="79" y="35"/>
                  </a:cubicBezTo>
                  <a:cubicBezTo>
                    <a:pt x="88" y="61"/>
                    <a:pt x="121" y="51"/>
                    <a:pt x="121" y="51"/>
                  </a:cubicBezTo>
                  <a:cubicBezTo>
                    <a:pt x="130" y="49"/>
                    <a:pt x="132" y="38"/>
                    <a:pt x="132" y="38"/>
                  </a:cubicBezTo>
                  <a:cubicBezTo>
                    <a:pt x="136" y="21"/>
                    <a:pt x="136" y="21"/>
                    <a:pt x="136" y="21"/>
                  </a:cubicBezTo>
                  <a:cubicBezTo>
                    <a:pt x="137" y="17"/>
                    <a:pt x="140" y="18"/>
                    <a:pt x="140" y="18"/>
                  </a:cubicBezTo>
                  <a:cubicBezTo>
                    <a:pt x="140" y="8"/>
                    <a:pt x="140" y="8"/>
                    <a:pt x="140" y="8"/>
                  </a:cubicBezTo>
                  <a:cubicBezTo>
                    <a:pt x="106" y="0"/>
                    <a:pt x="78" y="10"/>
                    <a:pt x="78" y="10"/>
                  </a:cubicBezTo>
                  <a:moveTo>
                    <a:pt x="60" y="25"/>
                  </a:moveTo>
                  <a:cubicBezTo>
                    <a:pt x="60" y="25"/>
                    <a:pt x="57" y="50"/>
                    <a:pt x="35" y="51"/>
                  </a:cubicBezTo>
                  <a:cubicBezTo>
                    <a:pt x="35" y="51"/>
                    <a:pt x="16" y="53"/>
                    <a:pt x="13" y="41"/>
                  </a:cubicBezTo>
                  <a:cubicBezTo>
                    <a:pt x="13" y="41"/>
                    <a:pt x="5" y="16"/>
                    <a:pt x="15" y="13"/>
                  </a:cubicBezTo>
                  <a:cubicBezTo>
                    <a:pt x="20" y="11"/>
                    <a:pt x="62" y="6"/>
                    <a:pt x="60" y="25"/>
                  </a:cubicBezTo>
                  <a:moveTo>
                    <a:pt x="128" y="39"/>
                  </a:moveTo>
                  <a:cubicBezTo>
                    <a:pt x="124" y="51"/>
                    <a:pt x="106" y="50"/>
                    <a:pt x="106" y="50"/>
                  </a:cubicBezTo>
                  <a:cubicBezTo>
                    <a:pt x="84" y="50"/>
                    <a:pt x="80" y="24"/>
                    <a:pt x="80" y="24"/>
                  </a:cubicBezTo>
                  <a:cubicBezTo>
                    <a:pt x="77" y="3"/>
                    <a:pt x="119" y="10"/>
                    <a:pt x="123" y="11"/>
                  </a:cubicBezTo>
                  <a:cubicBezTo>
                    <a:pt x="124" y="11"/>
                    <a:pt x="124" y="11"/>
                    <a:pt x="124" y="11"/>
                  </a:cubicBezTo>
                  <a:cubicBezTo>
                    <a:pt x="135" y="14"/>
                    <a:pt x="128" y="39"/>
                    <a:pt x="128"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6" name="Freeform 643"/>
            <p:cNvSpPr>
              <a:spLocks noEditPoints="1"/>
            </p:cNvSpPr>
            <p:nvPr/>
          </p:nvSpPr>
          <p:spPr bwMode="auto">
            <a:xfrm>
              <a:off x="11251606" y="5455870"/>
              <a:ext cx="1193360" cy="954688"/>
            </a:xfrm>
            <a:custGeom>
              <a:avLst/>
              <a:gdLst>
                <a:gd name="T0" fmla="*/ 21 w 50"/>
                <a:gd name="T1" fmla="*/ 40 h 40"/>
                <a:gd name="T2" fmla="*/ 21 w 50"/>
                <a:gd name="T3" fmla="*/ 40 h 40"/>
                <a:gd name="T4" fmla="*/ 21 w 50"/>
                <a:gd name="T5" fmla="*/ 40 h 40"/>
                <a:gd name="T6" fmla="*/ 21 w 50"/>
                <a:gd name="T7" fmla="*/ 40 h 40"/>
                <a:gd name="T8" fmla="*/ 25 w 50"/>
                <a:gd name="T9" fmla="*/ 40 h 40"/>
                <a:gd name="T10" fmla="*/ 21 w 50"/>
                <a:gd name="T11" fmla="*/ 40 h 40"/>
                <a:gd name="T12" fmla="*/ 25 w 50"/>
                <a:gd name="T13" fmla="*/ 40 h 40"/>
                <a:gd name="T14" fmla="*/ 3 w 50"/>
                <a:gd name="T15" fmla="*/ 30 h 40"/>
                <a:gd name="T16" fmla="*/ 3 w 50"/>
                <a:gd name="T17" fmla="*/ 30 h 40"/>
                <a:gd name="T18" fmla="*/ 3 w 50"/>
                <a:gd name="T19" fmla="*/ 30 h 40"/>
                <a:gd name="T20" fmla="*/ 3 w 50"/>
                <a:gd name="T21" fmla="*/ 30 h 40"/>
                <a:gd name="T22" fmla="*/ 3 w 50"/>
                <a:gd name="T23" fmla="*/ 30 h 40"/>
                <a:gd name="T24" fmla="*/ 3 w 50"/>
                <a:gd name="T25" fmla="*/ 30 h 40"/>
                <a:gd name="T26" fmla="*/ 3 w 50"/>
                <a:gd name="T27" fmla="*/ 30 h 40"/>
                <a:gd name="T28" fmla="*/ 3 w 50"/>
                <a:gd name="T29" fmla="*/ 30 h 40"/>
                <a:gd name="T30" fmla="*/ 3 w 50"/>
                <a:gd name="T31" fmla="*/ 30 h 40"/>
                <a:gd name="T32" fmla="*/ 50 w 50"/>
                <a:gd name="T33" fmla="*/ 13 h 40"/>
                <a:gd name="T34" fmla="*/ 50 w 50"/>
                <a:gd name="T35" fmla="*/ 14 h 40"/>
                <a:gd name="T36" fmla="*/ 50 w 50"/>
                <a:gd name="T37" fmla="*/ 13 h 40"/>
                <a:gd name="T38" fmla="*/ 50 w 50"/>
                <a:gd name="T39" fmla="*/ 13 h 40"/>
                <a:gd name="T40" fmla="*/ 50 w 50"/>
                <a:gd name="T41" fmla="*/ 13 h 40"/>
                <a:gd name="T42" fmla="*/ 50 w 50"/>
                <a:gd name="T43" fmla="*/ 13 h 40"/>
                <a:gd name="T44" fmla="*/ 50 w 50"/>
                <a:gd name="T45" fmla="*/ 13 h 40"/>
                <a:gd name="T46" fmla="*/ 50 w 50"/>
                <a:gd name="T47" fmla="*/ 13 h 40"/>
                <a:gd name="T48" fmla="*/ 50 w 50"/>
                <a:gd name="T49" fmla="*/ 13 h 40"/>
                <a:gd name="T50" fmla="*/ 5 w 50"/>
                <a:gd name="T51" fmla="*/ 2 h 40"/>
                <a:gd name="T52" fmla="*/ 5 w 50"/>
                <a:gd name="T53" fmla="*/ 2 h 40"/>
                <a:gd name="T54" fmla="*/ 0 w 50"/>
                <a:gd name="T55" fmla="*/ 13 h 40"/>
                <a:gd name="T56" fmla="*/ 0 w 50"/>
                <a:gd name="T57" fmla="*/ 10 h 40"/>
                <a:gd name="T58" fmla="*/ 5 w 50"/>
                <a:gd name="T59" fmla="*/ 2 h 40"/>
                <a:gd name="T60" fmla="*/ 5 w 50"/>
                <a:gd name="T61" fmla="*/ 2 h 40"/>
                <a:gd name="T62" fmla="*/ 6 w 50"/>
                <a:gd name="T63" fmla="*/ 2 h 40"/>
                <a:gd name="T64" fmla="*/ 6 w 50"/>
                <a:gd name="T65" fmla="*/ 2 h 40"/>
                <a:gd name="T66" fmla="*/ 6 w 50"/>
                <a:gd name="T67" fmla="*/ 2 h 40"/>
                <a:gd name="T68" fmla="*/ 24 w 50"/>
                <a:gd name="T69" fmla="*/ 0 h 40"/>
                <a:gd name="T70" fmla="*/ 6 w 50"/>
                <a:gd name="T71" fmla="*/ 2 h 40"/>
                <a:gd name="T72" fmla="*/ 10 w 50"/>
                <a:gd name="T73" fmla="*/ 1 h 40"/>
                <a:gd name="T74" fmla="*/ 24 w 50"/>
                <a:gd name="T75" fmla="*/ 0 h 40"/>
                <a:gd name="T76" fmla="*/ 24 w 50"/>
                <a:gd name="T77" fmla="*/ 0 h 40"/>
                <a:gd name="T78" fmla="*/ 24 w 50"/>
                <a:gd name="T79" fmla="*/ 0 h 40"/>
                <a:gd name="T80" fmla="*/ 24 w 50"/>
                <a:gd name="T81" fmla="*/ 0 h 40"/>
                <a:gd name="T82" fmla="*/ 24 w 50"/>
                <a:gd name="T8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0">
                  <a:moveTo>
                    <a:pt x="21" y="40"/>
                  </a:moveTo>
                  <a:cubicBezTo>
                    <a:pt x="21" y="40"/>
                    <a:pt x="21" y="40"/>
                    <a:pt x="21" y="40"/>
                  </a:cubicBezTo>
                  <a:cubicBezTo>
                    <a:pt x="21" y="40"/>
                    <a:pt x="21" y="40"/>
                    <a:pt x="21" y="40"/>
                  </a:cubicBezTo>
                  <a:cubicBezTo>
                    <a:pt x="21" y="40"/>
                    <a:pt x="21" y="40"/>
                    <a:pt x="21" y="40"/>
                  </a:cubicBezTo>
                  <a:moveTo>
                    <a:pt x="25" y="40"/>
                  </a:moveTo>
                  <a:cubicBezTo>
                    <a:pt x="25" y="40"/>
                    <a:pt x="23" y="40"/>
                    <a:pt x="21" y="40"/>
                  </a:cubicBezTo>
                  <a:cubicBezTo>
                    <a:pt x="23" y="40"/>
                    <a:pt x="25" y="40"/>
                    <a:pt x="25" y="40"/>
                  </a:cubicBezTo>
                  <a:moveTo>
                    <a:pt x="3" y="30"/>
                  </a:moveTo>
                  <a:cubicBezTo>
                    <a:pt x="3" y="30"/>
                    <a:pt x="3" y="30"/>
                    <a:pt x="3" y="30"/>
                  </a:cubicBezTo>
                  <a:cubicBezTo>
                    <a:pt x="3" y="30"/>
                    <a:pt x="3" y="30"/>
                    <a:pt x="3" y="30"/>
                  </a:cubicBezTo>
                  <a:moveTo>
                    <a:pt x="3" y="30"/>
                  </a:moveTo>
                  <a:cubicBezTo>
                    <a:pt x="3" y="30"/>
                    <a:pt x="3" y="30"/>
                    <a:pt x="3" y="30"/>
                  </a:cubicBezTo>
                  <a:cubicBezTo>
                    <a:pt x="3" y="30"/>
                    <a:pt x="3" y="30"/>
                    <a:pt x="3" y="30"/>
                  </a:cubicBezTo>
                  <a:moveTo>
                    <a:pt x="3" y="30"/>
                  </a:moveTo>
                  <a:cubicBezTo>
                    <a:pt x="3" y="30"/>
                    <a:pt x="3" y="30"/>
                    <a:pt x="3" y="30"/>
                  </a:cubicBezTo>
                  <a:cubicBezTo>
                    <a:pt x="3" y="30"/>
                    <a:pt x="3" y="30"/>
                    <a:pt x="3" y="30"/>
                  </a:cubicBezTo>
                  <a:moveTo>
                    <a:pt x="50" y="13"/>
                  </a:moveTo>
                  <a:cubicBezTo>
                    <a:pt x="50" y="13"/>
                    <a:pt x="50" y="14"/>
                    <a:pt x="50" y="14"/>
                  </a:cubicBezTo>
                  <a:cubicBezTo>
                    <a:pt x="50" y="14"/>
                    <a:pt x="50" y="13"/>
                    <a:pt x="50" y="13"/>
                  </a:cubicBezTo>
                  <a:moveTo>
                    <a:pt x="50" y="13"/>
                  </a:moveTo>
                  <a:cubicBezTo>
                    <a:pt x="50" y="13"/>
                    <a:pt x="50" y="13"/>
                    <a:pt x="50" y="13"/>
                  </a:cubicBezTo>
                  <a:cubicBezTo>
                    <a:pt x="50" y="13"/>
                    <a:pt x="50" y="13"/>
                    <a:pt x="50" y="13"/>
                  </a:cubicBezTo>
                  <a:moveTo>
                    <a:pt x="50" y="13"/>
                  </a:moveTo>
                  <a:cubicBezTo>
                    <a:pt x="50" y="13"/>
                    <a:pt x="50" y="13"/>
                    <a:pt x="50" y="13"/>
                  </a:cubicBezTo>
                  <a:cubicBezTo>
                    <a:pt x="50" y="13"/>
                    <a:pt x="50" y="13"/>
                    <a:pt x="50" y="13"/>
                  </a:cubicBezTo>
                  <a:moveTo>
                    <a:pt x="5" y="2"/>
                  </a:moveTo>
                  <a:cubicBezTo>
                    <a:pt x="5" y="2"/>
                    <a:pt x="5" y="2"/>
                    <a:pt x="5" y="2"/>
                  </a:cubicBezTo>
                  <a:cubicBezTo>
                    <a:pt x="1" y="3"/>
                    <a:pt x="0" y="8"/>
                    <a:pt x="0" y="13"/>
                  </a:cubicBezTo>
                  <a:cubicBezTo>
                    <a:pt x="0" y="12"/>
                    <a:pt x="0" y="11"/>
                    <a:pt x="0" y="10"/>
                  </a:cubicBezTo>
                  <a:cubicBezTo>
                    <a:pt x="1" y="6"/>
                    <a:pt x="2" y="3"/>
                    <a:pt x="5" y="2"/>
                  </a:cubicBezTo>
                  <a:cubicBezTo>
                    <a:pt x="5" y="2"/>
                    <a:pt x="5" y="2"/>
                    <a:pt x="5" y="2"/>
                  </a:cubicBezTo>
                  <a:moveTo>
                    <a:pt x="6" y="2"/>
                  </a:moveTo>
                  <a:cubicBezTo>
                    <a:pt x="6" y="2"/>
                    <a:pt x="6" y="2"/>
                    <a:pt x="6" y="2"/>
                  </a:cubicBezTo>
                  <a:cubicBezTo>
                    <a:pt x="6" y="2"/>
                    <a:pt x="6" y="2"/>
                    <a:pt x="6" y="2"/>
                  </a:cubicBezTo>
                  <a:moveTo>
                    <a:pt x="24" y="0"/>
                  </a:moveTo>
                  <a:cubicBezTo>
                    <a:pt x="16" y="0"/>
                    <a:pt x="8" y="1"/>
                    <a:pt x="6" y="2"/>
                  </a:cubicBezTo>
                  <a:cubicBezTo>
                    <a:pt x="7" y="1"/>
                    <a:pt x="8" y="1"/>
                    <a:pt x="10" y="1"/>
                  </a:cubicBezTo>
                  <a:cubicBezTo>
                    <a:pt x="14" y="0"/>
                    <a:pt x="19" y="0"/>
                    <a:pt x="24" y="0"/>
                  </a:cubicBezTo>
                  <a:moveTo>
                    <a:pt x="24" y="0"/>
                  </a:moveTo>
                  <a:cubicBezTo>
                    <a:pt x="24" y="0"/>
                    <a:pt x="24" y="0"/>
                    <a:pt x="24" y="0"/>
                  </a:cubicBezTo>
                  <a:cubicBezTo>
                    <a:pt x="24" y="0"/>
                    <a:pt x="24" y="0"/>
                    <a:pt x="24" y="0"/>
                  </a:cubicBezTo>
                  <a:cubicBezTo>
                    <a:pt x="24" y="0"/>
                    <a:pt x="24" y="0"/>
                    <a:pt x="24" y="0"/>
                  </a:cubicBezTo>
                </a:path>
              </a:pathLst>
            </a:custGeom>
            <a:solidFill>
              <a:srgbClr val="9A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7" name="Freeform 648"/>
            <p:cNvSpPr>
              <a:spLocks noEditPoints="1"/>
            </p:cNvSpPr>
            <p:nvPr/>
          </p:nvSpPr>
          <p:spPr bwMode="auto">
            <a:xfrm>
              <a:off x="12874575" y="5408135"/>
              <a:ext cx="1241094" cy="978555"/>
            </a:xfrm>
            <a:custGeom>
              <a:avLst/>
              <a:gdLst>
                <a:gd name="T0" fmla="*/ 30 w 52"/>
                <a:gd name="T1" fmla="*/ 41 h 41"/>
                <a:gd name="T2" fmla="*/ 30 w 52"/>
                <a:gd name="T3" fmla="*/ 41 h 41"/>
                <a:gd name="T4" fmla="*/ 30 w 52"/>
                <a:gd name="T5" fmla="*/ 41 h 41"/>
                <a:gd name="T6" fmla="*/ 30 w 52"/>
                <a:gd name="T7" fmla="*/ 41 h 41"/>
                <a:gd name="T8" fmla="*/ 28 w 52"/>
                <a:gd name="T9" fmla="*/ 41 h 41"/>
                <a:gd name="T10" fmla="*/ 28 w 52"/>
                <a:gd name="T11" fmla="*/ 41 h 41"/>
                <a:gd name="T12" fmla="*/ 28 w 52"/>
                <a:gd name="T13" fmla="*/ 41 h 41"/>
                <a:gd name="T14" fmla="*/ 28 w 52"/>
                <a:gd name="T15" fmla="*/ 41 h 41"/>
                <a:gd name="T16" fmla="*/ 50 w 52"/>
                <a:gd name="T17" fmla="*/ 31 h 41"/>
                <a:gd name="T18" fmla="*/ 49 w 52"/>
                <a:gd name="T19" fmla="*/ 32 h 41"/>
                <a:gd name="T20" fmla="*/ 45 w 52"/>
                <a:gd name="T21" fmla="*/ 37 h 41"/>
                <a:gd name="T22" fmla="*/ 30 w 52"/>
                <a:gd name="T23" fmla="*/ 41 h 41"/>
                <a:gd name="T24" fmla="*/ 50 w 52"/>
                <a:gd name="T25" fmla="*/ 31 h 41"/>
                <a:gd name="T26" fmla="*/ 50 w 52"/>
                <a:gd name="T27" fmla="*/ 30 h 41"/>
                <a:gd name="T28" fmla="*/ 50 w 52"/>
                <a:gd name="T29" fmla="*/ 30 h 41"/>
                <a:gd name="T30" fmla="*/ 50 w 52"/>
                <a:gd name="T31" fmla="*/ 30 h 41"/>
                <a:gd name="T32" fmla="*/ 50 w 52"/>
                <a:gd name="T33" fmla="*/ 30 h 41"/>
                <a:gd name="T34" fmla="*/ 50 w 52"/>
                <a:gd name="T35" fmla="*/ 30 h 41"/>
                <a:gd name="T36" fmla="*/ 50 w 52"/>
                <a:gd name="T37" fmla="*/ 30 h 41"/>
                <a:gd name="T38" fmla="*/ 45 w 52"/>
                <a:gd name="T39" fmla="*/ 2 h 41"/>
                <a:gd name="T40" fmla="*/ 45 w 52"/>
                <a:gd name="T41" fmla="*/ 2 h 41"/>
                <a:gd name="T42" fmla="*/ 46 w 52"/>
                <a:gd name="T43" fmla="*/ 2 h 41"/>
                <a:gd name="T44" fmla="*/ 52 w 52"/>
                <a:gd name="T45" fmla="*/ 11 h 41"/>
                <a:gd name="T46" fmla="*/ 52 w 52"/>
                <a:gd name="T47" fmla="*/ 15 h 41"/>
                <a:gd name="T48" fmla="*/ 46 w 52"/>
                <a:gd name="T49" fmla="*/ 2 h 41"/>
                <a:gd name="T50" fmla="*/ 45 w 52"/>
                <a:gd name="T51" fmla="*/ 2 h 41"/>
                <a:gd name="T52" fmla="*/ 45 w 52"/>
                <a:gd name="T53" fmla="*/ 2 h 41"/>
                <a:gd name="T54" fmla="*/ 45 w 52"/>
                <a:gd name="T55" fmla="*/ 2 h 41"/>
                <a:gd name="T56" fmla="*/ 45 w 52"/>
                <a:gd name="T57" fmla="*/ 2 h 41"/>
                <a:gd name="T58" fmla="*/ 45 w 52"/>
                <a:gd name="T59" fmla="*/ 2 h 41"/>
                <a:gd name="T60" fmla="*/ 25 w 52"/>
                <a:gd name="T61" fmla="*/ 0 h 41"/>
                <a:gd name="T62" fmla="*/ 2 w 52"/>
                <a:gd name="T63" fmla="*/ 15 h 41"/>
                <a:gd name="T64" fmla="*/ 3 w 52"/>
                <a:gd name="T65" fmla="*/ 8 h 41"/>
                <a:gd name="T66" fmla="*/ 25 w 52"/>
                <a:gd name="T67" fmla="*/ 0 h 41"/>
                <a:gd name="T68" fmla="*/ 25 w 52"/>
                <a:gd name="T69" fmla="*/ 0 h 41"/>
                <a:gd name="T70" fmla="*/ 25 w 52"/>
                <a:gd name="T71" fmla="*/ 0 h 41"/>
                <a:gd name="T72" fmla="*/ 25 w 52"/>
                <a:gd name="T73" fmla="*/ 0 h 41"/>
                <a:gd name="T74" fmla="*/ 25 w 52"/>
                <a:gd name="T7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1">
                  <a:moveTo>
                    <a:pt x="30" y="41"/>
                  </a:moveTo>
                  <a:cubicBezTo>
                    <a:pt x="30" y="41"/>
                    <a:pt x="30" y="41"/>
                    <a:pt x="30" y="41"/>
                  </a:cubicBezTo>
                  <a:cubicBezTo>
                    <a:pt x="30" y="41"/>
                    <a:pt x="30" y="41"/>
                    <a:pt x="30" y="41"/>
                  </a:cubicBezTo>
                  <a:cubicBezTo>
                    <a:pt x="30" y="41"/>
                    <a:pt x="30" y="41"/>
                    <a:pt x="30" y="41"/>
                  </a:cubicBezTo>
                  <a:moveTo>
                    <a:pt x="28" y="41"/>
                  </a:moveTo>
                  <a:cubicBezTo>
                    <a:pt x="28" y="41"/>
                    <a:pt x="28" y="41"/>
                    <a:pt x="28" y="41"/>
                  </a:cubicBezTo>
                  <a:cubicBezTo>
                    <a:pt x="28" y="41"/>
                    <a:pt x="28" y="41"/>
                    <a:pt x="28" y="41"/>
                  </a:cubicBezTo>
                  <a:cubicBezTo>
                    <a:pt x="28" y="41"/>
                    <a:pt x="28" y="41"/>
                    <a:pt x="28" y="41"/>
                  </a:cubicBezTo>
                  <a:moveTo>
                    <a:pt x="50" y="31"/>
                  </a:moveTo>
                  <a:cubicBezTo>
                    <a:pt x="49" y="31"/>
                    <a:pt x="49" y="32"/>
                    <a:pt x="49" y="32"/>
                  </a:cubicBezTo>
                  <a:cubicBezTo>
                    <a:pt x="48" y="34"/>
                    <a:pt x="47" y="36"/>
                    <a:pt x="45" y="37"/>
                  </a:cubicBezTo>
                  <a:cubicBezTo>
                    <a:pt x="40" y="40"/>
                    <a:pt x="34" y="41"/>
                    <a:pt x="30" y="41"/>
                  </a:cubicBezTo>
                  <a:cubicBezTo>
                    <a:pt x="35" y="41"/>
                    <a:pt x="47" y="40"/>
                    <a:pt x="50" y="31"/>
                  </a:cubicBezTo>
                  <a:moveTo>
                    <a:pt x="50" y="30"/>
                  </a:moveTo>
                  <a:cubicBezTo>
                    <a:pt x="50" y="30"/>
                    <a:pt x="50" y="30"/>
                    <a:pt x="50" y="30"/>
                  </a:cubicBezTo>
                  <a:cubicBezTo>
                    <a:pt x="50" y="30"/>
                    <a:pt x="50" y="30"/>
                    <a:pt x="50" y="30"/>
                  </a:cubicBezTo>
                  <a:moveTo>
                    <a:pt x="50" y="30"/>
                  </a:moveTo>
                  <a:cubicBezTo>
                    <a:pt x="50" y="30"/>
                    <a:pt x="50" y="30"/>
                    <a:pt x="50" y="30"/>
                  </a:cubicBezTo>
                  <a:cubicBezTo>
                    <a:pt x="50" y="30"/>
                    <a:pt x="50" y="30"/>
                    <a:pt x="50" y="30"/>
                  </a:cubicBezTo>
                  <a:moveTo>
                    <a:pt x="45" y="2"/>
                  </a:moveTo>
                  <a:cubicBezTo>
                    <a:pt x="45" y="2"/>
                    <a:pt x="45" y="2"/>
                    <a:pt x="45" y="2"/>
                  </a:cubicBezTo>
                  <a:cubicBezTo>
                    <a:pt x="46" y="2"/>
                    <a:pt x="46" y="2"/>
                    <a:pt x="46" y="2"/>
                  </a:cubicBezTo>
                  <a:cubicBezTo>
                    <a:pt x="50" y="3"/>
                    <a:pt x="51" y="7"/>
                    <a:pt x="52" y="11"/>
                  </a:cubicBezTo>
                  <a:cubicBezTo>
                    <a:pt x="52" y="12"/>
                    <a:pt x="52" y="13"/>
                    <a:pt x="52" y="15"/>
                  </a:cubicBezTo>
                  <a:cubicBezTo>
                    <a:pt x="52" y="9"/>
                    <a:pt x="51" y="4"/>
                    <a:pt x="46" y="2"/>
                  </a:cubicBezTo>
                  <a:cubicBezTo>
                    <a:pt x="46" y="2"/>
                    <a:pt x="46" y="2"/>
                    <a:pt x="45" y="2"/>
                  </a:cubicBezTo>
                  <a:cubicBezTo>
                    <a:pt x="45" y="2"/>
                    <a:pt x="45" y="2"/>
                    <a:pt x="45" y="2"/>
                  </a:cubicBezTo>
                  <a:moveTo>
                    <a:pt x="45" y="2"/>
                  </a:moveTo>
                  <a:cubicBezTo>
                    <a:pt x="45" y="2"/>
                    <a:pt x="45" y="2"/>
                    <a:pt x="45" y="2"/>
                  </a:cubicBezTo>
                  <a:cubicBezTo>
                    <a:pt x="45" y="2"/>
                    <a:pt x="45" y="2"/>
                    <a:pt x="45" y="2"/>
                  </a:cubicBezTo>
                  <a:moveTo>
                    <a:pt x="25" y="0"/>
                  </a:moveTo>
                  <a:cubicBezTo>
                    <a:pt x="13" y="0"/>
                    <a:pt x="0" y="3"/>
                    <a:pt x="2" y="15"/>
                  </a:cubicBezTo>
                  <a:cubicBezTo>
                    <a:pt x="2" y="12"/>
                    <a:pt x="2" y="10"/>
                    <a:pt x="3" y="8"/>
                  </a:cubicBezTo>
                  <a:cubicBezTo>
                    <a:pt x="6" y="2"/>
                    <a:pt x="16" y="0"/>
                    <a:pt x="25" y="0"/>
                  </a:cubicBezTo>
                  <a:moveTo>
                    <a:pt x="25" y="0"/>
                  </a:moveTo>
                  <a:cubicBezTo>
                    <a:pt x="25" y="0"/>
                    <a:pt x="25" y="0"/>
                    <a:pt x="25" y="0"/>
                  </a:cubicBezTo>
                  <a:cubicBezTo>
                    <a:pt x="25" y="0"/>
                    <a:pt x="25" y="0"/>
                    <a:pt x="25" y="0"/>
                  </a:cubicBezTo>
                  <a:cubicBezTo>
                    <a:pt x="25" y="0"/>
                    <a:pt x="25" y="0"/>
                    <a:pt x="25" y="0"/>
                  </a:cubicBezTo>
                </a:path>
              </a:pathLst>
            </a:custGeom>
            <a:solidFill>
              <a:srgbClr val="9A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8" name="Freeform 649"/>
            <p:cNvSpPr>
              <a:spLocks/>
            </p:cNvSpPr>
            <p:nvPr/>
          </p:nvSpPr>
          <p:spPr bwMode="auto">
            <a:xfrm>
              <a:off x="10440121" y="10372511"/>
              <a:ext cx="2386719" cy="2052579"/>
            </a:xfrm>
            <a:custGeom>
              <a:avLst/>
              <a:gdLst>
                <a:gd name="T0" fmla="*/ 100 w 100"/>
                <a:gd name="T1" fmla="*/ 0 h 86"/>
                <a:gd name="T2" fmla="*/ 0 w 100"/>
                <a:gd name="T3" fmla="*/ 0 h 86"/>
                <a:gd name="T4" fmla="*/ 0 w 100"/>
                <a:gd name="T5" fmla="*/ 81 h 86"/>
                <a:gd name="T6" fmla="*/ 2 w 100"/>
                <a:gd name="T7" fmla="*/ 84 h 86"/>
                <a:gd name="T8" fmla="*/ 5 w 100"/>
                <a:gd name="T9" fmla="*/ 86 h 86"/>
                <a:gd name="T10" fmla="*/ 95 w 100"/>
                <a:gd name="T11" fmla="*/ 86 h 86"/>
                <a:gd name="T12" fmla="*/ 98 w 100"/>
                <a:gd name="T13" fmla="*/ 84 h 86"/>
                <a:gd name="T14" fmla="*/ 100 w 100"/>
                <a:gd name="T15" fmla="*/ 81 h 86"/>
                <a:gd name="T16" fmla="*/ 100 w 100"/>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6">
                  <a:moveTo>
                    <a:pt x="100" y="0"/>
                  </a:moveTo>
                  <a:cubicBezTo>
                    <a:pt x="0" y="0"/>
                    <a:pt x="0" y="0"/>
                    <a:pt x="0" y="0"/>
                  </a:cubicBezTo>
                  <a:cubicBezTo>
                    <a:pt x="0" y="81"/>
                    <a:pt x="0" y="81"/>
                    <a:pt x="0" y="81"/>
                  </a:cubicBezTo>
                  <a:cubicBezTo>
                    <a:pt x="0" y="82"/>
                    <a:pt x="1" y="84"/>
                    <a:pt x="2" y="84"/>
                  </a:cubicBezTo>
                  <a:cubicBezTo>
                    <a:pt x="3" y="85"/>
                    <a:pt x="4" y="86"/>
                    <a:pt x="5" y="86"/>
                  </a:cubicBezTo>
                  <a:cubicBezTo>
                    <a:pt x="95" y="86"/>
                    <a:pt x="95" y="86"/>
                    <a:pt x="95" y="86"/>
                  </a:cubicBezTo>
                  <a:cubicBezTo>
                    <a:pt x="96" y="86"/>
                    <a:pt x="97" y="85"/>
                    <a:pt x="98" y="84"/>
                  </a:cubicBezTo>
                  <a:cubicBezTo>
                    <a:pt x="99" y="84"/>
                    <a:pt x="100" y="82"/>
                    <a:pt x="100" y="81"/>
                  </a:cubicBezTo>
                  <a:lnTo>
                    <a:pt x="100" y="0"/>
                  </a:lnTo>
                  <a:close/>
                </a:path>
              </a:pathLst>
            </a:custGeom>
            <a:solidFill>
              <a:srgbClr val="1C26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9" name="Freeform 650"/>
            <p:cNvSpPr>
              <a:spLocks/>
            </p:cNvSpPr>
            <p:nvPr/>
          </p:nvSpPr>
          <p:spPr bwMode="auto">
            <a:xfrm>
              <a:off x="10511723" y="10372511"/>
              <a:ext cx="2243516" cy="1957110"/>
            </a:xfrm>
            <a:custGeom>
              <a:avLst/>
              <a:gdLst>
                <a:gd name="T0" fmla="*/ 94 w 94"/>
                <a:gd name="T1" fmla="*/ 0 h 82"/>
                <a:gd name="T2" fmla="*/ 0 w 94"/>
                <a:gd name="T3" fmla="*/ 0 h 82"/>
                <a:gd name="T4" fmla="*/ 0 w 94"/>
                <a:gd name="T5" fmla="*/ 78 h 82"/>
                <a:gd name="T6" fmla="*/ 2 w 94"/>
                <a:gd name="T7" fmla="*/ 81 h 82"/>
                <a:gd name="T8" fmla="*/ 5 w 94"/>
                <a:gd name="T9" fmla="*/ 82 h 82"/>
                <a:gd name="T10" fmla="*/ 89 w 94"/>
                <a:gd name="T11" fmla="*/ 82 h 82"/>
                <a:gd name="T12" fmla="*/ 93 w 94"/>
                <a:gd name="T13" fmla="*/ 81 h 82"/>
                <a:gd name="T14" fmla="*/ 94 w 94"/>
                <a:gd name="T15" fmla="*/ 78 h 82"/>
                <a:gd name="T16" fmla="*/ 94 w 94"/>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82">
                  <a:moveTo>
                    <a:pt x="94" y="0"/>
                  </a:moveTo>
                  <a:cubicBezTo>
                    <a:pt x="0" y="0"/>
                    <a:pt x="0" y="0"/>
                    <a:pt x="0" y="0"/>
                  </a:cubicBezTo>
                  <a:cubicBezTo>
                    <a:pt x="0" y="78"/>
                    <a:pt x="0" y="78"/>
                    <a:pt x="0" y="78"/>
                  </a:cubicBezTo>
                  <a:cubicBezTo>
                    <a:pt x="0" y="79"/>
                    <a:pt x="1" y="80"/>
                    <a:pt x="2" y="81"/>
                  </a:cubicBezTo>
                  <a:cubicBezTo>
                    <a:pt x="2" y="82"/>
                    <a:pt x="3" y="82"/>
                    <a:pt x="5" y="82"/>
                  </a:cubicBezTo>
                  <a:cubicBezTo>
                    <a:pt x="89" y="82"/>
                    <a:pt x="89" y="82"/>
                    <a:pt x="89" y="82"/>
                  </a:cubicBezTo>
                  <a:cubicBezTo>
                    <a:pt x="91" y="82"/>
                    <a:pt x="92" y="82"/>
                    <a:pt x="93" y="81"/>
                  </a:cubicBezTo>
                  <a:cubicBezTo>
                    <a:pt x="93" y="80"/>
                    <a:pt x="94" y="79"/>
                    <a:pt x="94" y="78"/>
                  </a:cubicBezTo>
                  <a:lnTo>
                    <a:pt x="94" y="0"/>
                  </a:lnTo>
                  <a:close/>
                </a:path>
              </a:pathLst>
            </a:custGeom>
            <a:solidFill>
              <a:srgbClr val="2B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0" name="Freeform 651"/>
            <p:cNvSpPr>
              <a:spLocks/>
            </p:cNvSpPr>
            <p:nvPr/>
          </p:nvSpPr>
          <p:spPr bwMode="auto">
            <a:xfrm>
              <a:off x="10440121" y="9322355"/>
              <a:ext cx="2386719" cy="1050156"/>
            </a:xfrm>
            <a:custGeom>
              <a:avLst/>
              <a:gdLst>
                <a:gd name="T0" fmla="*/ 100 w 100"/>
                <a:gd name="T1" fmla="*/ 5 h 44"/>
                <a:gd name="T2" fmla="*/ 98 w 100"/>
                <a:gd name="T3" fmla="*/ 1 h 44"/>
                <a:gd name="T4" fmla="*/ 95 w 100"/>
                <a:gd name="T5" fmla="*/ 0 h 44"/>
                <a:gd name="T6" fmla="*/ 5 w 100"/>
                <a:gd name="T7" fmla="*/ 0 h 44"/>
                <a:gd name="T8" fmla="*/ 2 w 100"/>
                <a:gd name="T9" fmla="*/ 1 h 44"/>
                <a:gd name="T10" fmla="*/ 0 w 100"/>
                <a:gd name="T11" fmla="*/ 5 h 44"/>
                <a:gd name="T12" fmla="*/ 0 w 100"/>
                <a:gd name="T13" fmla="*/ 44 h 44"/>
                <a:gd name="T14" fmla="*/ 100 w 100"/>
                <a:gd name="T15" fmla="*/ 44 h 44"/>
                <a:gd name="T16" fmla="*/ 100 w 100"/>
                <a:gd name="T17"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44">
                  <a:moveTo>
                    <a:pt x="100" y="5"/>
                  </a:moveTo>
                  <a:cubicBezTo>
                    <a:pt x="100" y="3"/>
                    <a:pt x="99" y="2"/>
                    <a:pt x="98" y="1"/>
                  </a:cubicBezTo>
                  <a:cubicBezTo>
                    <a:pt x="97" y="0"/>
                    <a:pt x="96" y="0"/>
                    <a:pt x="95" y="0"/>
                  </a:cubicBezTo>
                  <a:cubicBezTo>
                    <a:pt x="5" y="0"/>
                    <a:pt x="5" y="0"/>
                    <a:pt x="5" y="0"/>
                  </a:cubicBezTo>
                  <a:cubicBezTo>
                    <a:pt x="4" y="0"/>
                    <a:pt x="3" y="0"/>
                    <a:pt x="2" y="1"/>
                  </a:cubicBezTo>
                  <a:cubicBezTo>
                    <a:pt x="1" y="2"/>
                    <a:pt x="0" y="3"/>
                    <a:pt x="0" y="5"/>
                  </a:cubicBezTo>
                  <a:cubicBezTo>
                    <a:pt x="0" y="44"/>
                    <a:pt x="0" y="44"/>
                    <a:pt x="0" y="44"/>
                  </a:cubicBezTo>
                  <a:cubicBezTo>
                    <a:pt x="100" y="44"/>
                    <a:pt x="100" y="44"/>
                    <a:pt x="100" y="44"/>
                  </a:cubicBezTo>
                  <a:lnTo>
                    <a:pt x="10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1" name="Freeform 652"/>
            <p:cNvSpPr>
              <a:spLocks/>
            </p:cNvSpPr>
            <p:nvPr/>
          </p:nvSpPr>
          <p:spPr bwMode="auto">
            <a:xfrm>
              <a:off x="10654926" y="9513292"/>
              <a:ext cx="1980977" cy="668281"/>
            </a:xfrm>
            <a:custGeom>
              <a:avLst/>
              <a:gdLst>
                <a:gd name="T0" fmla="*/ 2 w 83"/>
                <a:gd name="T1" fmla="*/ 28 h 28"/>
                <a:gd name="T2" fmla="*/ 0 w 83"/>
                <a:gd name="T3" fmla="*/ 27 h 28"/>
                <a:gd name="T4" fmla="*/ 0 w 83"/>
                <a:gd name="T5" fmla="*/ 26 h 28"/>
                <a:gd name="T6" fmla="*/ 0 w 83"/>
                <a:gd name="T7" fmla="*/ 3 h 28"/>
                <a:gd name="T8" fmla="*/ 0 w 83"/>
                <a:gd name="T9" fmla="*/ 1 h 28"/>
                <a:gd name="T10" fmla="*/ 2 w 83"/>
                <a:gd name="T11" fmla="*/ 0 h 28"/>
                <a:gd name="T12" fmla="*/ 80 w 83"/>
                <a:gd name="T13" fmla="*/ 0 h 28"/>
                <a:gd name="T14" fmla="*/ 82 w 83"/>
                <a:gd name="T15" fmla="*/ 1 h 28"/>
                <a:gd name="T16" fmla="*/ 83 w 83"/>
                <a:gd name="T17" fmla="*/ 3 h 28"/>
                <a:gd name="T18" fmla="*/ 83 w 83"/>
                <a:gd name="T19" fmla="*/ 26 h 28"/>
                <a:gd name="T20" fmla="*/ 82 w 83"/>
                <a:gd name="T21" fmla="*/ 27 h 28"/>
                <a:gd name="T22" fmla="*/ 80 w 83"/>
                <a:gd name="T23" fmla="*/ 28 h 28"/>
                <a:gd name="T24" fmla="*/ 2 w 83"/>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28">
                  <a:moveTo>
                    <a:pt x="2" y="28"/>
                  </a:moveTo>
                  <a:cubicBezTo>
                    <a:pt x="2" y="28"/>
                    <a:pt x="1" y="28"/>
                    <a:pt x="0" y="27"/>
                  </a:cubicBezTo>
                  <a:cubicBezTo>
                    <a:pt x="0" y="27"/>
                    <a:pt x="0" y="26"/>
                    <a:pt x="0" y="26"/>
                  </a:cubicBezTo>
                  <a:cubicBezTo>
                    <a:pt x="0" y="3"/>
                    <a:pt x="0" y="3"/>
                    <a:pt x="0" y="3"/>
                  </a:cubicBezTo>
                  <a:cubicBezTo>
                    <a:pt x="0" y="2"/>
                    <a:pt x="0" y="1"/>
                    <a:pt x="0" y="1"/>
                  </a:cubicBezTo>
                  <a:cubicBezTo>
                    <a:pt x="1" y="0"/>
                    <a:pt x="2" y="0"/>
                    <a:pt x="2" y="0"/>
                  </a:cubicBezTo>
                  <a:cubicBezTo>
                    <a:pt x="80" y="0"/>
                    <a:pt x="80" y="0"/>
                    <a:pt x="80" y="0"/>
                  </a:cubicBezTo>
                  <a:cubicBezTo>
                    <a:pt x="81" y="0"/>
                    <a:pt x="82" y="0"/>
                    <a:pt x="82" y="1"/>
                  </a:cubicBezTo>
                  <a:cubicBezTo>
                    <a:pt x="83" y="1"/>
                    <a:pt x="83" y="2"/>
                    <a:pt x="83" y="3"/>
                  </a:cubicBezTo>
                  <a:cubicBezTo>
                    <a:pt x="83" y="26"/>
                    <a:pt x="83" y="26"/>
                    <a:pt x="83" y="26"/>
                  </a:cubicBezTo>
                  <a:cubicBezTo>
                    <a:pt x="83" y="26"/>
                    <a:pt x="83" y="27"/>
                    <a:pt x="82" y="27"/>
                  </a:cubicBezTo>
                  <a:cubicBezTo>
                    <a:pt x="82" y="28"/>
                    <a:pt x="81" y="28"/>
                    <a:pt x="80" y="28"/>
                  </a:cubicBezTo>
                  <a:lnTo>
                    <a:pt x="2" y="28"/>
                  </a:lnTo>
                  <a:close/>
                </a:path>
              </a:pathLst>
            </a:custGeom>
            <a:solidFill>
              <a:srgbClr val="D6E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2" name="Freeform 653"/>
            <p:cNvSpPr>
              <a:spLocks/>
            </p:cNvSpPr>
            <p:nvPr/>
          </p:nvSpPr>
          <p:spPr bwMode="auto">
            <a:xfrm>
              <a:off x="10702661" y="9561027"/>
              <a:ext cx="1885508" cy="572813"/>
            </a:xfrm>
            <a:custGeom>
              <a:avLst/>
              <a:gdLst>
                <a:gd name="T0" fmla="*/ 0 w 79"/>
                <a:gd name="T1" fmla="*/ 0 h 24"/>
                <a:gd name="T2" fmla="*/ 0 w 79"/>
                <a:gd name="T3" fmla="*/ 0 h 24"/>
                <a:gd name="T4" fmla="*/ 0 w 79"/>
                <a:gd name="T5" fmla="*/ 1 h 24"/>
                <a:gd name="T6" fmla="*/ 0 w 79"/>
                <a:gd name="T7" fmla="*/ 24 h 24"/>
                <a:gd name="T8" fmla="*/ 0 w 79"/>
                <a:gd name="T9" fmla="*/ 24 h 24"/>
                <a:gd name="T10" fmla="*/ 0 w 79"/>
                <a:gd name="T11" fmla="*/ 24 h 24"/>
                <a:gd name="T12" fmla="*/ 78 w 79"/>
                <a:gd name="T13" fmla="*/ 24 h 24"/>
                <a:gd name="T14" fmla="*/ 79 w 79"/>
                <a:gd name="T15" fmla="*/ 24 h 24"/>
                <a:gd name="T16" fmla="*/ 79 w 79"/>
                <a:gd name="T17" fmla="*/ 24 h 24"/>
                <a:gd name="T18" fmla="*/ 79 w 79"/>
                <a:gd name="T19" fmla="*/ 1 h 24"/>
                <a:gd name="T20" fmla="*/ 79 w 79"/>
                <a:gd name="T21" fmla="*/ 0 h 24"/>
                <a:gd name="T22" fmla="*/ 78 w 79"/>
                <a:gd name="T23" fmla="*/ 0 h 24"/>
                <a:gd name="T24" fmla="*/ 0 w 79"/>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24">
                  <a:moveTo>
                    <a:pt x="0" y="0"/>
                  </a:moveTo>
                  <a:cubicBezTo>
                    <a:pt x="0" y="0"/>
                    <a:pt x="0" y="0"/>
                    <a:pt x="0" y="0"/>
                  </a:cubicBezTo>
                  <a:cubicBezTo>
                    <a:pt x="0" y="0"/>
                    <a:pt x="0" y="0"/>
                    <a:pt x="0" y="1"/>
                  </a:cubicBezTo>
                  <a:cubicBezTo>
                    <a:pt x="0" y="24"/>
                    <a:pt x="0" y="24"/>
                    <a:pt x="0" y="24"/>
                  </a:cubicBezTo>
                  <a:cubicBezTo>
                    <a:pt x="0" y="24"/>
                    <a:pt x="0" y="24"/>
                    <a:pt x="0" y="24"/>
                  </a:cubicBezTo>
                  <a:cubicBezTo>
                    <a:pt x="0" y="24"/>
                    <a:pt x="0" y="24"/>
                    <a:pt x="0" y="24"/>
                  </a:cubicBezTo>
                  <a:cubicBezTo>
                    <a:pt x="78" y="24"/>
                    <a:pt x="78" y="24"/>
                    <a:pt x="78" y="24"/>
                  </a:cubicBezTo>
                  <a:cubicBezTo>
                    <a:pt x="79" y="24"/>
                    <a:pt x="79" y="24"/>
                    <a:pt x="79" y="24"/>
                  </a:cubicBezTo>
                  <a:cubicBezTo>
                    <a:pt x="79" y="24"/>
                    <a:pt x="79" y="24"/>
                    <a:pt x="79" y="24"/>
                  </a:cubicBezTo>
                  <a:cubicBezTo>
                    <a:pt x="79" y="1"/>
                    <a:pt x="79" y="1"/>
                    <a:pt x="79" y="1"/>
                  </a:cubicBezTo>
                  <a:cubicBezTo>
                    <a:pt x="79" y="0"/>
                    <a:pt x="79" y="0"/>
                    <a:pt x="79" y="0"/>
                  </a:cubicBezTo>
                  <a:cubicBezTo>
                    <a:pt x="79" y="0"/>
                    <a:pt x="79" y="0"/>
                    <a:pt x="78" y="0"/>
                  </a:cubicBezTo>
                  <a:lnTo>
                    <a:pt x="0" y="0"/>
                  </a:lnTo>
                  <a:close/>
                </a:path>
              </a:pathLst>
            </a:custGeom>
            <a:solidFill>
              <a:srgbClr val="2247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3" name="Rectangle 654"/>
            <p:cNvSpPr>
              <a:spLocks noChangeArrowheads="1"/>
            </p:cNvSpPr>
            <p:nvPr/>
          </p:nvSpPr>
          <p:spPr bwMode="auto">
            <a:xfrm>
              <a:off x="10440121" y="10420246"/>
              <a:ext cx="2386719" cy="119336"/>
            </a:xfrm>
            <a:prstGeom prst="rect">
              <a:avLst/>
            </a:prstGeom>
            <a:solidFill>
              <a:srgbClr val="1C26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4" name="Rectangle 655"/>
            <p:cNvSpPr>
              <a:spLocks noChangeArrowheads="1"/>
            </p:cNvSpPr>
            <p:nvPr/>
          </p:nvSpPr>
          <p:spPr bwMode="auto">
            <a:xfrm>
              <a:off x="10726528" y="10658918"/>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5" name="Rectangle 656"/>
            <p:cNvSpPr>
              <a:spLocks noChangeArrowheads="1"/>
            </p:cNvSpPr>
            <p:nvPr/>
          </p:nvSpPr>
          <p:spPr bwMode="auto">
            <a:xfrm>
              <a:off x="11251606" y="10658918"/>
              <a:ext cx="262539"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6" name="Rectangle 657"/>
            <p:cNvSpPr>
              <a:spLocks noChangeArrowheads="1"/>
            </p:cNvSpPr>
            <p:nvPr/>
          </p:nvSpPr>
          <p:spPr bwMode="auto">
            <a:xfrm>
              <a:off x="11752817" y="10658918"/>
              <a:ext cx="286406" cy="238672"/>
            </a:xfrm>
            <a:prstGeom prst="rect">
              <a:avLst/>
            </a:prstGeom>
            <a:solidFill>
              <a:srgbClr val="0BA7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7" name="Rectangle 658"/>
            <p:cNvSpPr>
              <a:spLocks noChangeArrowheads="1"/>
            </p:cNvSpPr>
            <p:nvPr/>
          </p:nvSpPr>
          <p:spPr bwMode="auto">
            <a:xfrm>
              <a:off x="12254028" y="10658918"/>
              <a:ext cx="286406" cy="238672"/>
            </a:xfrm>
            <a:prstGeom prst="rect">
              <a:avLst/>
            </a:prstGeom>
            <a:solidFill>
              <a:srgbClr val="ED6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8" name="Rectangle 659"/>
            <p:cNvSpPr>
              <a:spLocks noChangeArrowheads="1"/>
            </p:cNvSpPr>
            <p:nvPr/>
          </p:nvSpPr>
          <p:spPr bwMode="auto">
            <a:xfrm>
              <a:off x="10726528" y="11064660"/>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9" name="Rectangle 660"/>
            <p:cNvSpPr>
              <a:spLocks noChangeArrowheads="1"/>
            </p:cNvSpPr>
            <p:nvPr/>
          </p:nvSpPr>
          <p:spPr bwMode="auto">
            <a:xfrm>
              <a:off x="11251606" y="11064660"/>
              <a:ext cx="262539"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0" name="Rectangle 661"/>
            <p:cNvSpPr>
              <a:spLocks noChangeArrowheads="1"/>
            </p:cNvSpPr>
            <p:nvPr/>
          </p:nvSpPr>
          <p:spPr bwMode="auto">
            <a:xfrm>
              <a:off x="11752817" y="11064660"/>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1" name="Rectangle 662"/>
            <p:cNvSpPr>
              <a:spLocks noChangeArrowheads="1"/>
            </p:cNvSpPr>
            <p:nvPr/>
          </p:nvSpPr>
          <p:spPr bwMode="auto">
            <a:xfrm>
              <a:off x="12254028" y="11064660"/>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2" name="Rectangle 663"/>
            <p:cNvSpPr>
              <a:spLocks noChangeArrowheads="1"/>
            </p:cNvSpPr>
            <p:nvPr/>
          </p:nvSpPr>
          <p:spPr bwMode="auto">
            <a:xfrm>
              <a:off x="10726528" y="11470402"/>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3" name="Rectangle 664"/>
            <p:cNvSpPr>
              <a:spLocks noChangeArrowheads="1"/>
            </p:cNvSpPr>
            <p:nvPr/>
          </p:nvSpPr>
          <p:spPr bwMode="auto">
            <a:xfrm>
              <a:off x="11251606" y="11470402"/>
              <a:ext cx="262539"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4" name="Rectangle 665"/>
            <p:cNvSpPr>
              <a:spLocks noChangeArrowheads="1"/>
            </p:cNvSpPr>
            <p:nvPr/>
          </p:nvSpPr>
          <p:spPr bwMode="auto">
            <a:xfrm>
              <a:off x="11752817" y="11470402"/>
              <a:ext cx="286406" cy="2386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5" name="Rectangle 666"/>
            <p:cNvSpPr>
              <a:spLocks noChangeArrowheads="1"/>
            </p:cNvSpPr>
            <p:nvPr/>
          </p:nvSpPr>
          <p:spPr bwMode="auto">
            <a:xfrm>
              <a:off x="10726528" y="11876145"/>
              <a:ext cx="286406" cy="2148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6" name="Rectangle 667"/>
            <p:cNvSpPr>
              <a:spLocks noChangeArrowheads="1"/>
            </p:cNvSpPr>
            <p:nvPr/>
          </p:nvSpPr>
          <p:spPr bwMode="auto">
            <a:xfrm>
              <a:off x="11251606" y="11876145"/>
              <a:ext cx="262539" cy="2148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7" name="Rectangle 668"/>
            <p:cNvSpPr>
              <a:spLocks noChangeArrowheads="1"/>
            </p:cNvSpPr>
            <p:nvPr/>
          </p:nvSpPr>
          <p:spPr bwMode="auto">
            <a:xfrm>
              <a:off x="11752817" y="11876145"/>
              <a:ext cx="286406" cy="2148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8" name="Rectangle 669"/>
            <p:cNvSpPr>
              <a:spLocks noChangeArrowheads="1"/>
            </p:cNvSpPr>
            <p:nvPr/>
          </p:nvSpPr>
          <p:spPr bwMode="auto">
            <a:xfrm>
              <a:off x="12254028" y="11470402"/>
              <a:ext cx="286406" cy="620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grpSp>
      <p:grpSp>
        <p:nvGrpSpPr>
          <p:cNvPr id="369" name="กลุ่ม 368"/>
          <p:cNvGrpSpPr/>
          <p:nvPr/>
        </p:nvGrpSpPr>
        <p:grpSpPr>
          <a:xfrm>
            <a:off x="2195807" y="3998902"/>
            <a:ext cx="1278563" cy="1224717"/>
            <a:chOff x="198437" y="9440773"/>
            <a:chExt cx="3401067" cy="3257832"/>
          </a:xfrm>
        </p:grpSpPr>
        <p:grpSp>
          <p:nvGrpSpPr>
            <p:cNvPr id="370" name="กลุ่ม 369"/>
            <p:cNvGrpSpPr/>
            <p:nvPr/>
          </p:nvGrpSpPr>
          <p:grpSpPr>
            <a:xfrm>
              <a:off x="198437" y="11232206"/>
              <a:ext cx="3293181" cy="765507"/>
              <a:chOff x="1309004" y="5980441"/>
              <a:chExt cx="3293181" cy="765507"/>
            </a:xfrm>
          </p:grpSpPr>
          <p:sp>
            <p:nvSpPr>
              <p:cNvPr id="374" name="Round Same Side Corner Rectangle 59"/>
              <p:cNvSpPr/>
              <p:nvPr/>
            </p:nvSpPr>
            <p:spPr>
              <a:xfrm rot="5400000">
                <a:off x="2583433" y="4777337"/>
                <a:ext cx="753065" cy="3184158"/>
              </a:xfrm>
              <a:prstGeom prst="round2SameRect">
                <a:avLst>
                  <a:gd name="adj1" fmla="val 5000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82486" tIns="41243" rIns="82486" bIns="41243" rtlCol="0" anchor="ctr"/>
              <a:lstStyle/>
              <a:p>
                <a:pPr algn="r"/>
                <a:endParaRPr lang="bg-BG" sz="677" dirty="0">
                  <a:latin typeface="Lato Light"/>
                </a:endParaRPr>
              </a:p>
            </p:txBody>
          </p:sp>
          <p:sp>
            <p:nvSpPr>
              <p:cNvPr id="375" name="TextBox 374"/>
              <p:cNvSpPr txBox="1"/>
              <p:nvPr/>
            </p:nvSpPr>
            <p:spPr>
              <a:xfrm>
                <a:off x="1309004" y="5980441"/>
                <a:ext cx="3293181" cy="537789"/>
              </a:xfrm>
              <a:prstGeom prst="rect">
                <a:avLst/>
              </a:prstGeom>
              <a:noFill/>
            </p:spPr>
            <p:txBody>
              <a:bodyPr wrap="square" lIns="0" tIns="0" rIns="0" bIns="0" rtlCol="0">
                <a:spAutoFit/>
              </a:bodyPr>
              <a:lstStyle/>
              <a:p>
                <a:pPr algn="ctr">
                  <a:lnSpc>
                    <a:spcPct val="150000"/>
                  </a:lnSpc>
                </a:pPr>
                <a:r>
                  <a:rPr lang="en-US" sz="1000" b="1" dirty="0">
                    <a:solidFill>
                      <a:schemeClr val="bg1"/>
                    </a:solidFill>
                    <a:latin typeface="Lato Regular"/>
                    <a:cs typeface="Lato Regular"/>
                  </a:rPr>
                  <a:t>Build Management</a:t>
                </a:r>
              </a:p>
            </p:txBody>
          </p:sp>
        </p:grpSp>
        <p:sp>
          <p:nvSpPr>
            <p:cNvPr id="371" name="Rectangle 139"/>
            <p:cNvSpPr/>
            <p:nvPr/>
          </p:nvSpPr>
          <p:spPr>
            <a:xfrm>
              <a:off x="1097745" y="9440773"/>
              <a:ext cx="1479473" cy="147985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72" name="TextBox 371"/>
            <p:cNvSpPr txBox="1"/>
            <p:nvPr/>
          </p:nvSpPr>
          <p:spPr>
            <a:xfrm>
              <a:off x="215017" y="12107772"/>
              <a:ext cx="3384487" cy="590833"/>
            </a:xfrm>
            <a:prstGeom prst="rect">
              <a:avLst/>
            </a:prstGeom>
            <a:noFill/>
          </p:spPr>
          <p:txBody>
            <a:bodyPr wrap="square" lIns="82486" tIns="41243" rIns="82486" bIns="41243" rtlCol="0">
              <a:spAutoFit/>
            </a:bodyPr>
            <a:lstStyle/>
            <a:p>
              <a:pPr algn="ctr"/>
              <a:r>
                <a:rPr lang="en-US" sz="902" dirty="0">
                  <a:solidFill>
                    <a:schemeClr val="bg1">
                      <a:lumMod val="65000"/>
                    </a:schemeClr>
                  </a:solidFill>
                  <a:latin typeface="Lato" pitchFamily="34" charset="0"/>
                  <a:ea typeface="Lato" pitchFamily="34" charset="0"/>
                  <a:cs typeface="Lato" pitchFamily="34" charset="0"/>
                </a:rPr>
                <a:t>TFS – Git Lab - Gradle</a:t>
              </a:r>
            </a:p>
          </p:txBody>
        </p:sp>
        <p:sp>
          <p:nvSpPr>
            <p:cNvPr id="373" name="Freeform 123"/>
            <p:cNvSpPr>
              <a:spLocks noChangeArrowheads="1"/>
            </p:cNvSpPr>
            <p:nvPr/>
          </p:nvSpPr>
          <p:spPr bwMode="auto">
            <a:xfrm>
              <a:off x="1431592" y="9677400"/>
              <a:ext cx="900445" cy="921546"/>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lIns="12891" tIns="6445" rIns="12891" bIns="6445" anchor="ctr"/>
            <a:lstStyle/>
            <a:p>
              <a:pPr>
                <a:defRPr/>
              </a:pPr>
              <a:endParaRPr lang="en-US" sz="677" dirty="0"/>
            </a:p>
          </p:txBody>
        </p:sp>
      </p:grpSp>
      <p:sp>
        <p:nvSpPr>
          <p:cNvPr id="376" name="Freeform 4"/>
          <p:cNvSpPr>
            <a:spLocks noChangeArrowheads="1"/>
          </p:cNvSpPr>
          <p:nvPr/>
        </p:nvSpPr>
        <p:spPr bwMode="auto">
          <a:xfrm rot="10800000">
            <a:off x="3813896" y="4858453"/>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rgbClr val="2683C6"/>
          </a:solidFill>
          <a:ln>
            <a:noFill/>
          </a:ln>
          <a:effectLst/>
        </p:spPr>
        <p:txBody>
          <a:bodyPr wrap="none" lIns="12891" tIns="6445" rIns="12891" bIns="6445" anchor="ctr"/>
          <a:lstStyle/>
          <a:p>
            <a:pPr>
              <a:defRPr/>
            </a:pPr>
            <a:endParaRPr lang="en-US" sz="677" dirty="0"/>
          </a:p>
        </p:txBody>
      </p:sp>
      <p:grpSp>
        <p:nvGrpSpPr>
          <p:cNvPr id="377" name="กลุ่ม 376"/>
          <p:cNvGrpSpPr/>
          <p:nvPr/>
        </p:nvGrpSpPr>
        <p:grpSpPr>
          <a:xfrm>
            <a:off x="2195807" y="2283167"/>
            <a:ext cx="1278563" cy="1363537"/>
            <a:chOff x="198437" y="4876800"/>
            <a:chExt cx="3401067" cy="3627103"/>
          </a:xfrm>
        </p:grpSpPr>
        <p:grpSp>
          <p:nvGrpSpPr>
            <p:cNvPr id="378" name="กลุ่ม 377"/>
            <p:cNvGrpSpPr/>
            <p:nvPr/>
          </p:nvGrpSpPr>
          <p:grpSpPr>
            <a:xfrm>
              <a:off x="198437" y="6668233"/>
              <a:ext cx="3293181" cy="765507"/>
              <a:chOff x="1309004" y="5980441"/>
              <a:chExt cx="3293181" cy="765507"/>
            </a:xfrm>
          </p:grpSpPr>
          <p:sp>
            <p:nvSpPr>
              <p:cNvPr id="382" name="Round Same Side Corner Rectangle 59"/>
              <p:cNvSpPr/>
              <p:nvPr/>
            </p:nvSpPr>
            <p:spPr>
              <a:xfrm rot="5400000">
                <a:off x="2583433" y="4777337"/>
                <a:ext cx="753065" cy="3184158"/>
              </a:xfrm>
              <a:prstGeom prst="round2SameRect">
                <a:avLst>
                  <a:gd name="adj1" fmla="val 5000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82486" tIns="41243" rIns="82486" bIns="41243" rtlCol="0" anchor="ctr"/>
              <a:lstStyle/>
              <a:p>
                <a:pPr algn="r"/>
                <a:endParaRPr lang="bg-BG" sz="677" dirty="0">
                  <a:latin typeface="Lato Light"/>
                </a:endParaRPr>
              </a:p>
            </p:txBody>
          </p:sp>
          <p:sp>
            <p:nvSpPr>
              <p:cNvPr id="383" name="TextBox 382"/>
              <p:cNvSpPr txBox="1"/>
              <p:nvPr/>
            </p:nvSpPr>
            <p:spPr>
              <a:xfrm>
                <a:off x="1309004" y="5980441"/>
                <a:ext cx="3293181" cy="537789"/>
              </a:xfrm>
              <a:prstGeom prst="rect">
                <a:avLst/>
              </a:prstGeom>
              <a:noFill/>
            </p:spPr>
            <p:txBody>
              <a:bodyPr wrap="square" lIns="0" tIns="0" rIns="0" bIns="0" rtlCol="0">
                <a:spAutoFit/>
              </a:bodyPr>
              <a:lstStyle/>
              <a:p>
                <a:pPr algn="ctr">
                  <a:lnSpc>
                    <a:spcPct val="150000"/>
                  </a:lnSpc>
                </a:pPr>
                <a:r>
                  <a:rPr lang="en-US" sz="1000" b="1" dirty="0">
                    <a:solidFill>
                      <a:schemeClr val="bg1"/>
                    </a:solidFill>
                    <a:latin typeface="Lato Regular"/>
                    <a:cs typeface="Lato Regular"/>
                  </a:rPr>
                  <a:t>Plan Development</a:t>
                </a:r>
              </a:p>
            </p:txBody>
          </p:sp>
        </p:grpSp>
        <p:sp>
          <p:nvSpPr>
            <p:cNvPr id="379" name="Rectangle 139"/>
            <p:cNvSpPr/>
            <p:nvPr/>
          </p:nvSpPr>
          <p:spPr>
            <a:xfrm>
              <a:off x="1097745" y="4876800"/>
              <a:ext cx="1479473" cy="14798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dirty="0"/>
            </a:p>
          </p:txBody>
        </p:sp>
        <p:sp>
          <p:nvSpPr>
            <p:cNvPr id="380" name="TextBox 379"/>
            <p:cNvSpPr txBox="1"/>
            <p:nvPr/>
          </p:nvSpPr>
          <p:spPr>
            <a:xfrm>
              <a:off x="215017" y="7543799"/>
              <a:ext cx="3384487" cy="960104"/>
            </a:xfrm>
            <a:prstGeom prst="rect">
              <a:avLst/>
            </a:prstGeom>
            <a:noFill/>
          </p:spPr>
          <p:txBody>
            <a:bodyPr wrap="square" lIns="82486" tIns="41243" rIns="82486" bIns="41243" rtlCol="0">
              <a:spAutoFit/>
            </a:bodyPr>
            <a:lstStyle/>
            <a:p>
              <a:pPr algn="ctr"/>
              <a:r>
                <a:rPr lang="en-US" sz="902" dirty="0" err="1">
                  <a:solidFill>
                    <a:schemeClr val="bg1">
                      <a:lumMod val="65000"/>
                    </a:schemeClr>
                  </a:solidFill>
                  <a:latin typeface="Lato" pitchFamily="34" charset="0"/>
                  <a:ea typeface="Lato" pitchFamily="34" charset="0"/>
                  <a:cs typeface="Lato" pitchFamily="34" charset="0"/>
                </a:rPr>
                <a:t>Ms</a:t>
              </a:r>
              <a:r>
                <a:rPr lang="en-US" sz="902" dirty="0">
                  <a:solidFill>
                    <a:schemeClr val="bg1">
                      <a:lumMod val="65000"/>
                    </a:schemeClr>
                  </a:solidFill>
                  <a:latin typeface="Lato" pitchFamily="34" charset="0"/>
                  <a:ea typeface="Lato" pitchFamily="34" charset="0"/>
                  <a:cs typeface="Lato" pitchFamily="34" charset="0"/>
                </a:rPr>
                <a:t> Project</a:t>
              </a:r>
              <a:r>
                <a:rPr lang="fa-IR" sz="902" dirty="0">
                  <a:solidFill>
                    <a:schemeClr val="bg1">
                      <a:lumMod val="65000"/>
                    </a:schemeClr>
                  </a:solidFill>
                  <a:latin typeface="Lato" pitchFamily="34" charset="0"/>
                  <a:ea typeface="Lato" pitchFamily="34" charset="0"/>
                  <a:cs typeface="Lato" pitchFamily="34" charset="0"/>
                </a:rPr>
                <a:t> </a:t>
              </a:r>
              <a:r>
                <a:rPr lang="en-US" sz="902" dirty="0">
                  <a:solidFill>
                    <a:schemeClr val="bg1">
                      <a:lumMod val="65000"/>
                    </a:schemeClr>
                  </a:solidFill>
                  <a:latin typeface="Lato" pitchFamily="34" charset="0"/>
                  <a:ea typeface="Lato" pitchFamily="34" charset="0"/>
                  <a:cs typeface="Lato" pitchFamily="34" charset="0"/>
                </a:rPr>
                <a:t>– </a:t>
              </a:r>
              <a:r>
                <a:rPr lang="en-US" sz="902" dirty="0" err="1">
                  <a:solidFill>
                    <a:schemeClr val="bg1">
                      <a:lumMod val="65000"/>
                    </a:schemeClr>
                  </a:solidFill>
                  <a:latin typeface="Lato" pitchFamily="34" charset="0"/>
                  <a:ea typeface="Lato" pitchFamily="34" charset="0"/>
                  <a:cs typeface="Lato" pitchFamily="34" charset="0"/>
                </a:rPr>
                <a:t>Bizagi</a:t>
              </a:r>
              <a:r>
                <a:rPr lang="en-US" sz="902" dirty="0">
                  <a:solidFill>
                    <a:schemeClr val="bg1">
                      <a:lumMod val="65000"/>
                    </a:schemeClr>
                  </a:solidFill>
                  <a:latin typeface="Lato" pitchFamily="34" charset="0"/>
                  <a:ea typeface="Lato" pitchFamily="34" charset="0"/>
                  <a:cs typeface="Lato" pitchFamily="34" charset="0"/>
                </a:rPr>
                <a:t> – Visual Paradigm</a:t>
              </a:r>
            </a:p>
          </p:txBody>
        </p:sp>
        <p:sp>
          <p:nvSpPr>
            <p:cNvPr id="381" name="Freeform 119"/>
            <p:cNvSpPr>
              <a:spLocks noChangeArrowheads="1"/>
            </p:cNvSpPr>
            <p:nvPr/>
          </p:nvSpPr>
          <p:spPr bwMode="auto">
            <a:xfrm>
              <a:off x="1340140" y="5134675"/>
              <a:ext cx="991897" cy="886374"/>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p:spPr>
          <p:txBody>
            <a:bodyPr wrap="none" lIns="12891" tIns="6445" rIns="12891" bIns="6445" anchor="ctr"/>
            <a:lstStyle/>
            <a:p>
              <a:pPr>
                <a:defRPr/>
              </a:pPr>
              <a:endParaRPr lang="en-US" sz="677" dirty="0"/>
            </a:p>
          </p:txBody>
        </p:sp>
      </p:grpSp>
      <p:sp>
        <p:nvSpPr>
          <p:cNvPr id="384" name="Freeform 4"/>
          <p:cNvSpPr>
            <a:spLocks noChangeArrowheads="1"/>
          </p:cNvSpPr>
          <p:nvPr/>
        </p:nvSpPr>
        <p:spPr bwMode="auto">
          <a:xfrm>
            <a:off x="3689747" y="2762272"/>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6"/>
          </a:solidFill>
          <a:ln>
            <a:noFill/>
          </a:ln>
          <a:effectLst/>
        </p:spPr>
        <p:txBody>
          <a:bodyPr wrap="none" lIns="12891" tIns="6445" rIns="12891" bIns="6445" anchor="ctr"/>
          <a:lstStyle/>
          <a:p>
            <a:pPr>
              <a:defRPr/>
            </a:pPr>
            <a:endParaRPr lang="en-US" sz="677" dirty="0"/>
          </a:p>
        </p:txBody>
      </p:sp>
      <p:grpSp>
        <p:nvGrpSpPr>
          <p:cNvPr id="385" name="กลุ่ม 384"/>
          <p:cNvGrpSpPr/>
          <p:nvPr/>
        </p:nvGrpSpPr>
        <p:grpSpPr>
          <a:xfrm>
            <a:off x="4497978" y="2254521"/>
            <a:ext cx="1278563" cy="1224717"/>
            <a:chOff x="6322370" y="4800600"/>
            <a:chExt cx="3401067" cy="3257832"/>
          </a:xfrm>
        </p:grpSpPr>
        <p:grpSp>
          <p:nvGrpSpPr>
            <p:cNvPr id="386" name="กลุ่ม 385"/>
            <p:cNvGrpSpPr/>
            <p:nvPr/>
          </p:nvGrpSpPr>
          <p:grpSpPr>
            <a:xfrm>
              <a:off x="6322370" y="6592033"/>
              <a:ext cx="3293181" cy="765507"/>
              <a:chOff x="1309004" y="5980441"/>
              <a:chExt cx="3293181" cy="765507"/>
            </a:xfrm>
          </p:grpSpPr>
          <p:sp>
            <p:nvSpPr>
              <p:cNvPr id="390" name="Round Same Side Corner Rectangle 59"/>
              <p:cNvSpPr/>
              <p:nvPr/>
            </p:nvSpPr>
            <p:spPr>
              <a:xfrm rot="5400000">
                <a:off x="2583433" y="4777337"/>
                <a:ext cx="753065" cy="31841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486" tIns="41243" rIns="82486" bIns="41243" rtlCol="0" anchor="ctr"/>
              <a:lstStyle/>
              <a:p>
                <a:pPr algn="r"/>
                <a:endParaRPr lang="bg-BG" sz="677" dirty="0">
                  <a:latin typeface="Lato Light"/>
                </a:endParaRPr>
              </a:p>
            </p:txBody>
          </p:sp>
          <p:sp>
            <p:nvSpPr>
              <p:cNvPr id="391" name="TextBox 390"/>
              <p:cNvSpPr txBox="1"/>
              <p:nvPr/>
            </p:nvSpPr>
            <p:spPr>
              <a:xfrm>
                <a:off x="1309004" y="5980441"/>
                <a:ext cx="3293181" cy="537789"/>
              </a:xfrm>
              <a:prstGeom prst="rect">
                <a:avLst/>
              </a:prstGeom>
              <a:noFill/>
            </p:spPr>
            <p:txBody>
              <a:bodyPr wrap="square" lIns="0" tIns="0" rIns="0" bIns="0" rtlCol="0">
                <a:spAutoFit/>
              </a:bodyPr>
              <a:lstStyle/>
              <a:p>
                <a:pPr algn="ctr">
                  <a:lnSpc>
                    <a:spcPct val="150000"/>
                  </a:lnSpc>
                </a:pPr>
                <a:r>
                  <a:rPr lang="en-US" sz="1000" b="1" dirty="0">
                    <a:solidFill>
                      <a:schemeClr val="bg1"/>
                    </a:solidFill>
                    <a:latin typeface="Lato Regular"/>
                    <a:cs typeface="Lato Regular"/>
                  </a:rPr>
                  <a:t>Task Management</a:t>
                </a:r>
              </a:p>
            </p:txBody>
          </p:sp>
        </p:grpSp>
        <p:sp>
          <p:nvSpPr>
            <p:cNvPr id="387" name="Rectangle 139"/>
            <p:cNvSpPr/>
            <p:nvPr/>
          </p:nvSpPr>
          <p:spPr>
            <a:xfrm>
              <a:off x="7221678" y="4800600"/>
              <a:ext cx="1479473" cy="14798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88" name="TextBox 387"/>
            <p:cNvSpPr txBox="1"/>
            <p:nvPr/>
          </p:nvSpPr>
          <p:spPr>
            <a:xfrm>
              <a:off x="6338950" y="7467599"/>
              <a:ext cx="3384487" cy="590833"/>
            </a:xfrm>
            <a:prstGeom prst="rect">
              <a:avLst/>
            </a:prstGeom>
            <a:noFill/>
          </p:spPr>
          <p:txBody>
            <a:bodyPr wrap="square" lIns="82486" tIns="41243" rIns="82486" bIns="41243" rtlCol="0">
              <a:spAutoFit/>
            </a:bodyPr>
            <a:lstStyle/>
            <a:p>
              <a:pPr algn="ctr"/>
              <a:r>
                <a:rPr lang="en-US" sz="902" dirty="0">
                  <a:solidFill>
                    <a:schemeClr val="bg1">
                      <a:lumMod val="65000"/>
                    </a:schemeClr>
                  </a:solidFill>
                  <a:latin typeface="Lato" pitchFamily="34" charset="0"/>
                  <a:ea typeface="Lato" pitchFamily="34" charset="0"/>
                  <a:cs typeface="Lato" pitchFamily="34" charset="0"/>
                </a:rPr>
                <a:t>JIRA – Trello </a:t>
              </a:r>
            </a:p>
          </p:txBody>
        </p:sp>
        <p:sp>
          <p:nvSpPr>
            <p:cNvPr id="389" name="Freeform 149"/>
            <p:cNvSpPr>
              <a:spLocks noChangeArrowheads="1"/>
            </p:cNvSpPr>
            <p:nvPr/>
          </p:nvSpPr>
          <p:spPr bwMode="auto">
            <a:xfrm>
              <a:off x="7589837" y="5085432"/>
              <a:ext cx="724573" cy="984860"/>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p:spPr>
          <p:txBody>
            <a:bodyPr wrap="none" lIns="12891" tIns="6445" rIns="12891" bIns="6445" anchor="ctr"/>
            <a:lstStyle/>
            <a:p>
              <a:pPr>
                <a:defRPr/>
              </a:pPr>
              <a:endParaRPr lang="en-US" sz="677" dirty="0"/>
            </a:p>
          </p:txBody>
        </p:sp>
      </p:grpSp>
      <p:sp>
        <p:nvSpPr>
          <p:cNvPr id="392" name="Freeform 4"/>
          <p:cNvSpPr>
            <a:spLocks noChangeArrowheads="1"/>
          </p:cNvSpPr>
          <p:nvPr/>
        </p:nvSpPr>
        <p:spPr bwMode="auto">
          <a:xfrm rot="6129979">
            <a:off x="5489021" y="3820110"/>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3"/>
          </a:solidFill>
          <a:ln>
            <a:noFill/>
          </a:ln>
          <a:effectLst/>
        </p:spPr>
        <p:txBody>
          <a:bodyPr wrap="none" lIns="12891" tIns="6445" rIns="12891" bIns="6445" anchor="ctr"/>
          <a:lstStyle/>
          <a:p>
            <a:pPr>
              <a:defRPr/>
            </a:pPr>
            <a:endParaRPr lang="en-US" sz="677" dirty="0"/>
          </a:p>
        </p:txBody>
      </p:sp>
      <p:grpSp>
        <p:nvGrpSpPr>
          <p:cNvPr id="393" name="กลุ่ม 392"/>
          <p:cNvGrpSpPr/>
          <p:nvPr/>
        </p:nvGrpSpPr>
        <p:grpSpPr>
          <a:xfrm>
            <a:off x="4516123" y="4013338"/>
            <a:ext cx="1278563" cy="1224717"/>
            <a:chOff x="6370637" y="9479173"/>
            <a:chExt cx="3401067" cy="3257832"/>
          </a:xfrm>
        </p:grpSpPr>
        <p:grpSp>
          <p:nvGrpSpPr>
            <p:cNvPr id="394" name="กลุ่ม 393"/>
            <p:cNvGrpSpPr/>
            <p:nvPr/>
          </p:nvGrpSpPr>
          <p:grpSpPr>
            <a:xfrm>
              <a:off x="6370637" y="11270606"/>
              <a:ext cx="3293181" cy="765507"/>
              <a:chOff x="1309004" y="5980441"/>
              <a:chExt cx="3293181" cy="765507"/>
            </a:xfrm>
          </p:grpSpPr>
          <p:sp>
            <p:nvSpPr>
              <p:cNvPr id="398" name="Round Same Side Corner Rectangle 59"/>
              <p:cNvSpPr/>
              <p:nvPr/>
            </p:nvSpPr>
            <p:spPr>
              <a:xfrm rot="5400000">
                <a:off x="2583433" y="4777337"/>
                <a:ext cx="753065" cy="3184158"/>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486" tIns="41243" rIns="82486" bIns="41243" rtlCol="0" anchor="ctr"/>
              <a:lstStyle/>
              <a:p>
                <a:pPr algn="r"/>
                <a:endParaRPr lang="bg-BG" sz="677" dirty="0">
                  <a:latin typeface="Lato Light"/>
                </a:endParaRPr>
              </a:p>
            </p:txBody>
          </p:sp>
          <p:sp>
            <p:nvSpPr>
              <p:cNvPr id="399" name="TextBox 398"/>
              <p:cNvSpPr txBox="1"/>
              <p:nvPr/>
            </p:nvSpPr>
            <p:spPr>
              <a:xfrm>
                <a:off x="1309004" y="5980441"/>
                <a:ext cx="3293181" cy="537789"/>
              </a:xfrm>
              <a:prstGeom prst="rect">
                <a:avLst/>
              </a:prstGeom>
              <a:noFill/>
            </p:spPr>
            <p:txBody>
              <a:bodyPr wrap="square" lIns="0" tIns="0" rIns="0" bIns="0" rtlCol="0">
                <a:spAutoFit/>
              </a:bodyPr>
              <a:lstStyle/>
              <a:p>
                <a:pPr algn="ctr">
                  <a:lnSpc>
                    <a:spcPct val="150000"/>
                  </a:lnSpc>
                </a:pPr>
                <a:r>
                  <a:rPr lang="en-US" sz="1000" b="1" dirty="0">
                    <a:solidFill>
                      <a:schemeClr val="bg1"/>
                    </a:solidFill>
                    <a:latin typeface="Lato Regular"/>
                    <a:cs typeface="Lato Regular"/>
                  </a:rPr>
                  <a:t>Version Control</a:t>
                </a:r>
              </a:p>
            </p:txBody>
          </p:sp>
        </p:grpSp>
        <p:sp>
          <p:nvSpPr>
            <p:cNvPr id="395" name="Rectangle 139"/>
            <p:cNvSpPr/>
            <p:nvPr/>
          </p:nvSpPr>
          <p:spPr>
            <a:xfrm>
              <a:off x="7269945" y="9479173"/>
              <a:ext cx="1479473" cy="14798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96" name="TextBox 395"/>
            <p:cNvSpPr txBox="1"/>
            <p:nvPr/>
          </p:nvSpPr>
          <p:spPr>
            <a:xfrm>
              <a:off x="6387217" y="12146172"/>
              <a:ext cx="3384487" cy="590833"/>
            </a:xfrm>
            <a:prstGeom prst="rect">
              <a:avLst/>
            </a:prstGeom>
            <a:noFill/>
          </p:spPr>
          <p:txBody>
            <a:bodyPr wrap="square" lIns="82486" tIns="41243" rIns="82486" bIns="41243" rtlCol="0">
              <a:spAutoFit/>
            </a:bodyPr>
            <a:lstStyle/>
            <a:p>
              <a:pPr algn="ctr"/>
              <a:r>
                <a:rPr lang="en-US" sz="902" dirty="0">
                  <a:solidFill>
                    <a:schemeClr val="bg1">
                      <a:lumMod val="65000"/>
                    </a:schemeClr>
                  </a:solidFill>
                  <a:latin typeface="Lato" pitchFamily="34" charset="0"/>
                  <a:ea typeface="Lato" pitchFamily="34" charset="0"/>
                  <a:cs typeface="Lato" pitchFamily="34" charset="0"/>
                </a:rPr>
                <a:t>Git – Sub Version </a:t>
              </a:r>
            </a:p>
          </p:txBody>
        </p:sp>
        <p:sp>
          <p:nvSpPr>
            <p:cNvPr id="397" name="Freeform 96"/>
            <p:cNvSpPr>
              <a:spLocks noChangeArrowheads="1"/>
            </p:cNvSpPr>
            <p:nvPr/>
          </p:nvSpPr>
          <p:spPr bwMode="auto">
            <a:xfrm>
              <a:off x="7513731" y="9836512"/>
              <a:ext cx="991900" cy="865269"/>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bg1"/>
            </a:solidFill>
            <a:ln>
              <a:noFill/>
            </a:ln>
            <a:effectLst/>
          </p:spPr>
          <p:txBody>
            <a:bodyPr wrap="none" lIns="12891" tIns="6445" rIns="12891" bIns="6445" anchor="ctr"/>
            <a:lstStyle/>
            <a:p>
              <a:pPr>
                <a:defRPr/>
              </a:pPr>
              <a:endParaRPr lang="en-US" sz="677" dirty="0"/>
            </a:p>
          </p:txBody>
        </p:sp>
      </p:grpSp>
    </p:spTree>
    <p:extLst>
      <p:ext uri="{BB962C8B-B14F-4D97-AF65-F5344CB8AC3E}">
        <p14:creationId xmlns:p14="http://schemas.microsoft.com/office/powerpoint/2010/main" val="38145802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1+#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69"/>
                                        </p:tgtEl>
                                        <p:attrNameLst>
                                          <p:attrName>style.visibility</p:attrName>
                                        </p:attrNameLst>
                                      </p:cBhvr>
                                      <p:to>
                                        <p:strVal val="visible"/>
                                      </p:to>
                                    </p:set>
                                    <p:anim calcmode="lin" valueType="num">
                                      <p:cBhvr>
                                        <p:cTn id="12" dur="500" fill="hold"/>
                                        <p:tgtEl>
                                          <p:spTgt spid="369"/>
                                        </p:tgtEl>
                                        <p:attrNameLst>
                                          <p:attrName>ppt_w</p:attrName>
                                        </p:attrNameLst>
                                      </p:cBhvr>
                                      <p:tavLst>
                                        <p:tav tm="0">
                                          <p:val>
                                            <p:fltVal val="0"/>
                                          </p:val>
                                        </p:tav>
                                        <p:tav tm="100000">
                                          <p:val>
                                            <p:strVal val="#ppt_w"/>
                                          </p:val>
                                        </p:tav>
                                      </p:tavLst>
                                    </p:anim>
                                    <p:anim calcmode="lin" valueType="num">
                                      <p:cBhvr>
                                        <p:cTn id="13" dur="500" fill="hold"/>
                                        <p:tgtEl>
                                          <p:spTgt spid="369"/>
                                        </p:tgtEl>
                                        <p:attrNameLst>
                                          <p:attrName>ppt_h</p:attrName>
                                        </p:attrNameLst>
                                      </p:cBhvr>
                                      <p:tavLst>
                                        <p:tav tm="0">
                                          <p:val>
                                            <p:fltVal val="0"/>
                                          </p:val>
                                        </p:tav>
                                        <p:tav tm="100000">
                                          <p:val>
                                            <p:strVal val="#ppt_h"/>
                                          </p:val>
                                        </p:tav>
                                      </p:tavLst>
                                    </p:anim>
                                    <p:animEffect transition="in" filter="fade">
                                      <p:cBhvr>
                                        <p:cTn id="14" dur="500"/>
                                        <p:tgtEl>
                                          <p:spTgt spid="369"/>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76"/>
                                        </p:tgtEl>
                                        <p:attrNameLst>
                                          <p:attrName>style.visibility</p:attrName>
                                        </p:attrNameLst>
                                      </p:cBhvr>
                                      <p:to>
                                        <p:strVal val="visible"/>
                                      </p:to>
                                    </p:set>
                                    <p:anim calcmode="lin" valueType="num">
                                      <p:cBhvr>
                                        <p:cTn id="18" dur="500" fill="hold"/>
                                        <p:tgtEl>
                                          <p:spTgt spid="376"/>
                                        </p:tgtEl>
                                        <p:attrNameLst>
                                          <p:attrName>ppt_w</p:attrName>
                                        </p:attrNameLst>
                                      </p:cBhvr>
                                      <p:tavLst>
                                        <p:tav tm="0">
                                          <p:val>
                                            <p:fltVal val="0"/>
                                          </p:val>
                                        </p:tav>
                                        <p:tav tm="100000">
                                          <p:val>
                                            <p:strVal val="#ppt_w"/>
                                          </p:val>
                                        </p:tav>
                                      </p:tavLst>
                                    </p:anim>
                                    <p:anim calcmode="lin" valueType="num">
                                      <p:cBhvr>
                                        <p:cTn id="19" dur="500" fill="hold"/>
                                        <p:tgtEl>
                                          <p:spTgt spid="376"/>
                                        </p:tgtEl>
                                        <p:attrNameLst>
                                          <p:attrName>ppt_h</p:attrName>
                                        </p:attrNameLst>
                                      </p:cBhvr>
                                      <p:tavLst>
                                        <p:tav tm="0">
                                          <p:val>
                                            <p:fltVal val="0"/>
                                          </p:val>
                                        </p:tav>
                                        <p:tav tm="100000">
                                          <p:val>
                                            <p:strVal val="#ppt_h"/>
                                          </p:val>
                                        </p:tav>
                                      </p:tavLst>
                                    </p:anim>
                                    <p:animEffect transition="in" filter="fade">
                                      <p:cBhvr>
                                        <p:cTn id="20" dur="500"/>
                                        <p:tgtEl>
                                          <p:spTgt spid="37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77"/>
                                        </p:tgtEl>
                                        <p:attrNameLst>
                                          <p:attrName>style.visibility</p:attrName>
                                        </p:attrNameLst>
                                      </p:cBhvr>
                                      <p:to>
                                        <p:strVal val="visible"/>
                                      </p:to>
                                    </p:set>
                                    <p:anim calcmode="lin" valueType="num">
                                      <p:cBhvr>
                                        <p:cTn id="24" dur="500" fill="hold"/>
                                        <p:tgtEl>
                                          <p:spTgt spid="377"/>
                                        </p:tgtEl>
                                        <p:attrNameLst>
                                          <p:attrName>ppt_w</p:attrName>
                                        </p:attrNameLst>
                                      </p:cBhvr>
                                      <p:tavLst>
                                        <p:tav tm="0">
                                          <p:val>
                                            <p:fltVal val="0"/>
                                          </p:val>
                                        </p:tav>
                                        <p:tav tm="100000">
                                          <p:val>
                                            <p:strVal val="#ppt_w"/>
                                          </p:val>
                                        </p:tav>
                                      </p:tavLst>
                                    </p:anim>
                                    <p:anim calcmode="lin" valueType="num">
                                      <p:cBhvr>
                                        <p:cTn id="25" dur="500" fill="hold"/>
                                        <p:tgtEl>
                                          <p:spTgt spid="377"/>
                                        </p:tgtEl>
                                        <p:attrNameLst>
                                          <p:attrName>ppt_h</p:attrName>
                                        </p:attrNameLst>
                                      </p:cBhvr>
                                      <p:tavLst>
                                        <p:tav tm="0">
                                          <p:val>
                                            <p:fltVal val="0"/>
                                          </p:val>
                                        </p:tav>
                                        <p:tav tm="100000">
                                          <p:val>
                                            <p:strVal val="#ppt_h"/>
                                          </p:val>
                                        </p:tav>
                                      </p:tavLst>
                                    </p:anim>
                                    <p:animEffect transition="in" filter="fade">
                                      <p:cBhvr>
                                        <p:cTn id="26" dur="500"/>
                                        <p:tgtEl>
                                          <p:spTgt spid="377"/>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384"/>
                                        </p:tgtEl>
                                        <p:attrNameLst>
                                          <p:attrName>style.visibility</p:attrName>
                                        </p:attrNameLst>
                                      </p:cBhvr>
                                      <p:to>
                                        <p:strVal val="visible"/>
                                      </p:to>
                                    </p:set>
                                    <p:anim calcmode="lin" valueType="num">
                                      <p:cBhvr>
                                        <p:cTn id="30" dur="500" fill="hold"/>
                                        <p:tgtEl>
                                          <p:spTgt spid="384"/>
                                        </p:tgtEl>
                                        <p:attrNameLst>
                                          <p:attrName>ppt_w</p:attrName>
                                        </p:attrNameLst>
                                      </p:cBhvr>
                                      <p:tavLst>
                                        <p:tav tm="0">
                                          <p:val>
                                            <p:fltVal val="0"/>
                                          </p:val>
                                        </p:tav>
                                        <p:tav tm="100000">
                                          <p:val>
                                            <p:strVal val="#ppt_w"/>
                                          </p:val>
                                        </p:tav>
                                      </p:tavLst>
                                    </p:anim>
                                    <p:anim calcmode="lin" valueType="num">
                                      <p:cBhvr>
                                        <p:cTn id="31" dur="500" fill="hold"/>
                                        <p:tgtEl>
                                          <p:spTgt spid="384"/>
                                        </p:tgtEl>
                                        <p:attrNameLst>
                                          <p:attrName>ppt_h</p:attrName>
                                        </p:attrNameLst>
                                      </p:cBhvr>
                                      <p:tavLst>
                                        <p:tav tm="0">
                                          <p:val>
                                            <p:fltVal val="0"/>
                                          </p:val>
                                        </p:tav>
                                        <p:tav tm="100000">
                                          <p:val>
                                            <p:strVal val="#ppt_h"/>
                                          </p:val>
                                        </p:tav>
                                      </p:tavLst>
                                    </p:anim>
                                    <p:animEffect transition="in" filter="fade">
                                      <p:cBhvr>
                                        <p:cTn id="32" dur="500"/>
                                        <p:tgtEl>
                                          <p:spTgt spid="384"/>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385"/>
                                        </p:tgtEl>
                                        <p:attrNameLst>
                                          <p:attrName>style.visibility</p:attrName>
                                        </p:attrNameLst>
                                      </p:cBhvr>
                                      <p:to>
                                        <p:strVal val="visible"/>
                                      </p:to>
                                    </p:set>
                                    <p:anim calcmode="lin" valueType="num">
                                      <p:cBhvr>
                                        <p:cTn id="36" dur="500" fill="hold"/>
                                        <p:tgtEl>
                                          <p:spTgt spid="385"/>
                                        </p:tgtEl>
                                        <p:attrNameLst>
                                          <p:attrName>ppt_w</p:attrName>
                                        </p:attrNameLst>
                                      </p:cBhvr>
                                      <p:tavLst>
                                        <p:tav tm="0">
                                          <p:val>
                                            <p:fltVal val="0"/>
                                          </p:val>
                                        </p:tav>
                                        <p:tav tm="100000">
                                          <p:val>
                                            <p:strVal val="#ppt_w"/>
                                          </p:val>
                                        </p:tav>
                                      </p:tavLst>
                                    </p:anim>
                                    <p:anim calcmode="lin" valueType="num">
                                      <p:cBhvr>
                                        <p:cTn id="37" dur="500" fill="hold"/>
                                        <p:tgtEl>
                                          <p:spTgt spid="385"/>
                                        </p:tgtEl>
                                        <p:attrNameLst>
                                          <p:attrName>ppt_h</p:attrName>
                                        </p:attrNameLst>
                                      </p:cBhvr>
                                      <p:tavLst>
                                        <p:tav tm="0">
                                          <p:val>
                                            <p:fltVal val="0"/>
                                          </p:val>
                                        </p:tav>
                                        <p:tav tm="100000">
                                          <p:val>
                                            <p:strVal val="#ppt_h"/>
                                          </p:val>
                                        </p:tav>
                                      </p:tavLst>
                                    </p:anim>
                                    <p:animEffect transition="in" filter="fade">
                                      <p:cBhvr>
                                        <p:cTn id="38" dur="500"/>
                                        <p:tgtEl>
                                          <p:spTgt spid="385"/>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392"/>
                                        </p:tgtEl>
                                        <p:attrNameLst>
                                          <p:attrName>style.visibility</p:attrName>
                                        </p:attrNameLst>
                                      </p:cBhvr>
                                      <p:to>
                                        <p:strVal val="visible"/>
                                      </p:to>
                                    </p:set>
                                    <p:anim calcmode="lin" valueType="num">
                                      <p:cBhvr>
                                        <p:cTn id="42" dur="500" fill="hold"/>
                                        <p:tgtEl>
                                          <p:spTgt spid="392"/>
                                        </p:tgtEl>
                                        <p:attrNameLst>
                                          <p:attrName>ppt_w</p:attrName>
                                        </p:attrNameLst>
                                      </p:cBhvr>
                                      <p:tavLst>
                                        <p:tav tm="0">
                                          <p:val>
                                            <p:fltVal val="0"/>
                                          </p:val>
                                        </p:tav>
                                        <p:tav tm="100000">
                                          <p:val>
                                            <p:strVal val="#ppt_w"/>
                                          </p:val>
                                        </p:tav>
                                      </p:tavLst>
                                    </p:anim>
                                    <p:anim calcmode="lin" valueType="num">
                                      <p:cBhvr>
                                        <p:cTn id="43" dur="500" fill="hold"/>
                                        <p:tgtEl>
                                          <p:spTgt spid="392"/>
                                        </p:tgtEl>
                                        <p:attrNameLst>
                                          <p:attrName>ppt_h</p:attrName>
                                        </p:attrNameLst>
                                      </p:cBhvr>
                                      <p:tavLst>
                                        <p:tav tm="0">
                                          <p:val>
                                            <p:fltVal val="0"/>
                                          </p:val>
                                        </p:tav>
                                        <p:tav tm="100000">
                                          <p:val>
                                            <p:strVal val="#ppt_h"/>
                                          </p:val>
                                        </p:tav>
                                      </p:tavLst>
                                    </p:anim>
                                    <p:animEffect transition="in" filter="fade">
                                      <p:cBhvr>
                                        <p:cTn id="44" dur="500"/>
                                        <p:tgtEl>
                                          <p:spTgt spid="392"/>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393"/>
                                        </p:tgtEl>
                                        <p:attrNameLst>
                                          <p:attrName>style.visibility</p:attrName>
                                        </p:attrNameLst>
                                      </p:cBhvr>
                                      <p:to>
                                        <p:strVal val="visible"/>
                                      </p:to>
                                    </p:set>
                                    <p:anim calcmode="lin" valueType="num">
                                      <p:cBhvr>
                                        <p:cTn id="48" dur="500" fill="hold"/>
                                        <p:tgtEl>
                                          <p:spTgt spid="393"/>
                                        </p:tgtEl>
                                        <p:attrNameLst>
                                          <p:attrName>ppt_w</p:attrName>
                                        </p:attrNameLst>
                                      </p:cBhvr>
                                      <p:tavLst>
                                        <p:tav tm="0">
                                          <p:val>
                                            <p:fltVal val="0"/>
                                          </p:val>
                                        </p:tav>
                                        <p:tav tm="100000">
                                          <p:val>
                                            <p:strVal val="#ppt_w"/>
                                          </p:val>
                                        </p:tav>
                                      </p:tavLst>
                                    </p:anim>
                                    <p:anim calcmode="lin" valueType="num">
                                      <p:cBhvr>
                                        <p:cTn id="49" dur="500" fill="hold"/>
                                        <p:tgtEl>
                                          <p:spTgt spid="393"/>
                                        </p:tgtEl>
                                        <p:attrNameLst>
                                          <p:attrName>ppt_h</p:attrName>
                                        </p:attrNameLst>
                                      </p:cBhvr>
                                      <p:tavLst>
                                        <p:tav tm="0">
                                          <p:val>
                                            <p:fltVal val="0"/>
                                          </p:val>
                                        </p:tav>
                                        <p:tav tm="100000">
                                          <p:val>
                                            <p:strVal val="#ppt_h"/>
                                          </p:val>
                                        </p:tav>
                                      </p:tavLst>
                                    </p:anim>
                                    <p:animEffect transition="in" filter="fade">
                                      <p:cBhvr>
                                        <p:cTn id="5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84" grpId="0" animBg="1"/>
      <p:bldP spid="3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66"/>
          <p:cNvGrpSpPr/>
          <p:nvPr/>
        </p:nvGrpSpPr>
        <p:grpSpPr>
          <a:xfrm>
            <a:off x="3903549" y="1032453"/>
            <a:ext cx="4405211" cy="774394"/>
            <a:chOff x="6309177" y="483017"/>
            <a:chExt cx="11718164" cy="2059941"/>
          </a:xfrm>
        </p:grpSpPr>
        <p:sp>
          <p:nvSpPr>
            <p:cNvPr id="127" name="TextBox 126"/>
            <p:cNvSpPr txBox="1"/>
            <p:nvPr/>
          </p:nvSpPr>
          <p:spPr>
            <a:xfrm>
              <a:off x="6309177" y="483017"/>
              <a:ext cx="11718164" cy="1074763"/>
            </a:xfrm>
            <a:prstGeom prst="rect">
              <a:avLst/>
            </a:prstGeom>
            <a:noFill/>
          </p:spPr>
          <p:txBody>
            <a:bodyPr wrap="none" lIns="34368" tIns="17184" rIns="34368" bIns="17184" rtlCol="0">
              <a:spAutoFit/>
            </a:bodyPr>
            <a:lstStyle/>
            <a:p>
              <a:pPr algn="ctr"/>
              <a:r>
                <a:rPr lang="en-US" sz="2400" dirty="0"/>
                <a:t>They are </a:t>
              </a:r>
              <a:r>
                <a:rPr lang="en-US" sz="2400" dirty="0">
                  <a:solidFill>
                    <a:srgbClr val="FF0000"/>
                  </a:solidFill>
                </a:rPr>
                <a:t>NOT</a:t>
              </a:r>
              <a:r>
                <a:rPr lang="en-US" sz="2400" dirty="0"/>
                <a:t> Project Management</a:t>
              </a:r>
              <a:endParaRPr lang="id-ID" sz="2255" b="1" dirty="0">
                <a:solidFill>
                  <a:schemeClr val="tx2"/>
                </a:solidFill>
                <a:latin typeface="Lato" pitchFamily="34" charset="0"/>
                <a:ea typeface="Lato" pitchFamily="34" charset="0"/>
                <a:cs typeface="Lato" pitchFamily="34" charset="0"/>
              </a:endParaRPr>
            </a:p>
          </p:txBody>
        </p:sp>
        <p:sp>
          <p:nvSpPr>
            <p:cNvPr id="128" name="Subtitle 2"/>
            <p:cNvSpPr txBox="1">
              <a:spLocks/>
            </p:cNvSpPr>
            <p:nvPr/>
          </p:nvSpPr>
          <p:spPr>
            <a:xfrm>
              <a:off x="9320422" y="1854120"/>
              <a:ext cx="5893010" cy="688838"/>
            </a:xfrm>
            <a:prstGeom prst="rect">
              <a:avLst/>
            </a:prstGeom>
          </p:spPr>
          <p:txBody>
            <a:bodyPr vert="horz" wrap="none" lIns="81761" tIns="40881" rIns="81761" bIns="40881"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053" dirty="0">
                  <a:latin typeface="Lato Light"/>
                  <a:cs typeface="Lato Light"/>
                </a:rPr>
                <a:t>Some mistakes about this position</a:t>
              </a:r>
              <a:endParaRPr lang="en-US" sz="1053" dirty="0">
                <a:solidFill>
                  <a:schemeClr val="accent1"/>
                </a:solidFill>
                <a:latin typeface="Lato Light"/>
                <a:cs typeface="Lato Light"/>
              </a:endParaRPr>
            </a:p>
          </p:txBody>
        </p:sp>
      </p:grpSp>
      <p:grpSp>
        <p:nvGrpSpPr>
          <p:cNvPr id="129" name="Group 1"/>
          <p:cNvGrpSpPr/>
          <p:nvPr/>
        </p:nvGrpSpPr>
        <p:grpSpPr>
          <a:xfrm>
            <a:off x="5437145" y="1447785"/>
            <a:ext cx="1375002" cy="90588"/>
            <a:chOff x="10866255" y="8448874"/>
            <a:chExt cx="2738812" cy="73150"/>
          </a:xfrm>
        </p:grpSpPr>
        <p:sp>
          <p:nvSpPr>
            <p:cNvPr id="130" name="Rectangle 11"/>
            <p:cNvSpPr/>
            <p:nvPr/>
          </p:nvSpPr>
          <p:spPr>
            <a:xfrm flipV="1">
              <a:off x="10866255" y="8448874"/>
              <a:ext cx="407521" cy="73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sp>
          <p:nvSpPr>
            <p:cNvPr id="131" name="Rectangle 12"/>
            <p:cNvSpPr/>
            <p:nvPr/>
          </p:nvSpPr>
          <p:spPr>
            <a:xfrm flipV="1">
              <a:off x="11330497" y="8448874"/>
              <a:ext cx="407521" cy="731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sp>
          <p:nvSpPr>
            <p:cNvPr id="132" name="Rectangle 13"/>
            <p:cNvSpPr/>
            <p:nvPr/>
          </p:nvSpPr>
          <p:spPr>
            <a:xfrm flipV="1">
              <a:off x="11809200" y="8448874"/>
              <a:ext cx="407521" cy="73150"/>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sp>
          <p:nvSpPr>
            <p:cNvPr id="133" name="Rectangle 14"/>
            <p:cNvSpPr/>
            <p:nvPr/>
          </p:nvSpPr>
          <p:spPr>
            <a:xfrm flipV="1">
              <a:off x="12273541" y="8448874"/>
              <a:ext cx="407521" cy="7315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sp>
          <p:nvSpPr>
            <p:cNvPr id="134" name="Rectangle 15"/>
            <p:cNvSpPr/>
            <p:nvPr/>
          </p:nvSpPr>
          <p:spPr>
            <a:xfrm flipV="1">
              <a:off x="12737783" y="8448874"/>
              <a:ext cx="407521" cy="7315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sp>
          <p:nvSpPr>
            <p:cNvPr id="135" name="Rectangle 16"/>
            <p:cNvSpPr/>
            <p:nvPr/>
          </p:nvSpPr>
          <p:spPr>
            <a:xfrm flipV="1">
              <a:off x="13197546" y="8448874"/>
              <a:ext cx="407521" cy="7315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651" tIns="45825" rIns="91651" bIns="45825" rtlCol="0" anchor="ctr"/>
            <a:lstStyle/>
            <a:p>
              <a:pPr algn="ctr"/>
              <a:endParaRPr lang="en-US" sz="677" dirty="0"/>
            </a:p>
          </p:txBody>
        </p:sp>
      </p:grpSp>
      <p:sp>
        <p:nvSpPr>
          <p:cNvPr id="2" name="รูปเจ็ดเหลี่ยม 1"/>
          <p:cNvSpPr/>
          <p:nvPr/>
        </p:nvSpPr>
        <p:spPr>
          <a:xfrm>
            <a:off x="2027396" y="2280682"/>
            <a:ext cx="4154542" cy="3726447"/>
          </a:xfrm>
          <a:custGeom>
            <a:avLst/>
            <a:gdLst>
              <a:gd name="connsiteX0" fmla="*/ -34 w 12908606"/>
              <a:gd name="connsiteY0" fmla="*/ 7972343 h 12396611"/>
              <a:gd name="connsiteX1" fmla="*/ 1278348 w 12908606"/>
              <a:gd name="connsiteY1" fmla="*/ 2455311 h 12396611"/>
              <a:gd name="connsiteX2" fmla="*/ 6454303 w 12908606"/>
              <a:gd name="connsiteY2" fmla="*/ 0 h 12396611"/>
              <a:gd name="connsiteX3" fmla="*/ 11630258 w 12908606"/>
              <a:gd name="connsiteY3" fmla="*/ 2455311 h 12396611"/>
              <a:gd name="connsiteX4" fmla="*/ 12908640 w 12908606"/>
              <a:gd name="connsiteY4" fmla="*/ 7972343 h 12396611"/>
              <a:gd name="connsiteX5" fmla="*/ 9326722 w 12908606"/>
              <a:gd name="connsiteY5" fmla="*/ 12396676 h 12396611"/>
              <a:gd name="connsiteX6" fmla="*/ 3581884 w 12908606"/>
              <a:gd name="connsiteY6" fmla="*/ 12396676 h 12396611"/>
              <a:gd name="connsiteX7" fmla="*/ -34 w 12908606"/>
              <a:gd name="connsiteY7" fmla="*/ 7972343 h 12396611"/>
              <a:gd name="connsiteX0" fmla="*/ 0 w 12908674"/>
              <a:gd name="connsiteY0" fmla="*/ 7972343 h 12396676"/>
              <a:gd name="connsiteX1" fmla="*/ 1278382 w 12908674"/>
              <a:gd name="connsiteY1" fmla="*/ 2455311 h 12396676"/>
              <a:gd name="connsiteX2" fmla="*/ 6454337 w 12908674"/>
              <a:gd name="connsiteY2" fmla="*/ 0 h 12396676"/>
              <a:gd name="connsiteX3" fmla="*/ 11630292 w 12908674"/>
              <a:gd name="connsiteY3" fmla="*/ 2455311 h 12396676"/>
              <a:gd name="connsiteX4" fmla="*/ 12908674 w 12908674"/>
              <a:gd name="connsiteY4" fmla="*/ 7972343 h 12396676"/>
              <a:gd name="connsiteX5" fmla="*/ 9326756 w 12908674"/>
              <a:gd name="connsiteY5" fmla="*/ 12396676 h 12396676"/>
              <a:gd name="connsiteX6" fmla="*/ 2908150 w 12908674"/>
              <a:gd name="connsiteY6" fmla="*/ 11530403 h 12396676"/>
              <a:gd name="connsiteX7" fmla="*/ 0 w 12908674"/>
              <a:gd name="connsiteY7" fmla="*/ 7972343 h 12396676"/>
              <a:gd name="connsiteX0" fmla="*/ 0 w 12908674"/>
              <a:gd name="connsiteY0" fmla="*/ 7972343 h 11578529"/>
              <a:gd name="connsiteX1" fmla="*/ 1278382 w 12908674"/>
              <a:gd name="connsiteY1" fmla="*/ 2455311 h 11578529"/>
              <a:gd name="connsiteX2" fmla="*/ 6454337 w 12908674"/>
              <a:gd name="connsiteY2" fmla="*/ 0 h 11578529"/>
              <a:gd name="connsiteX3" fmla="*/ 11630292 w 12908674"/>
              <a:gd name="connsiteY3" fmla="*/ 2455311 h 11578529"/>
              <a:gd name="connsiteX4" fmla="*/ 12908674 w 12908674"/>
              <a:gd name="connsiteY4" fmla="*/ 7972343 h 11578529"/>
              <a:gd name="connsiteX5" fmla="*/ 9952398 w 12908674"/>
              <a:gd name="connsiteY5" fmla="*/ 11578529 h 11578529"/>
              <a:gd name="connsiteX6" fmla="*/ 2908150 w 12908674"/>
              <a:gd name="connsiteY6" fmla="*/ 11530403 h 11578529"/>
              <a:gd name="connsiteX7" fmla="*/ 0 w 12908674"/>
              <a:gd name="connsiteY7" fmla="*/ 7972343 h 1157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8674" h="11578529">
                <a:moveTo>
                  <a:pt x="0" y="7972343"/>
                </a:moveTo>
                <a:lnTo>
                  <a:pt x="1278382" y="2455311"/>
                </a:lnTo>
                <a:lnTo>
                  <a:pt x="6454337" y="0"/>
                </a:lnTo>
                <a:lnTo>
                  <a:pt x="11630292" y="2455311"/>
                </a:lnTo>
                <a:lnTo>
                  <a:pt x="12908674" y="7972343"/>
                </a:lnTo>
                <a:lnTo>
                  <a:pt x="9952398" y="11578529"/>
                </a:lnTo>
                <a:lnTo>
                  <a:pt x="2908150" y="11530403"/>
                </a:lnTo>
                <a:lnTo>
                  <a:pt x="0" y="7972343"/>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677" dirty="0"/>
          </a:p>
        </p:txBody>
      </p:sp>
      <p:grpSp>
        <p:nvGrpSpPr>
          <p:cNvPr id="85" name="กลุ่ม 84"/>
          <p:cNvGrpSpPr/>
          <p:nvPr/>
        </p:nvGrpSpPr>
        <p:grpSpPr>
          <a:xfrm>
            <a:off x="2129550" y="2398575"/>
            <a:ext cx="4052389" cy="3604995"/>
            <a:chOff x="637700" y="4202661"/>
            <a:chExt cx="10779637" cy="9589537"/>
          </a:xfrm>
        </p:grpSpPr>
        <p:sp>
          <p:nvSpPr>
            <p:cNvPr id="86" name="Freeform 1120"/>
            <p:cNvSpPr>
              <a:spLocks/>
            </p:cNvSpPr>
            <p:nvPr/>
          </p:nvSpPr>
          <p:spPr bwMode="auto">
            <a:xfrm>
              <a:off x="1900837" y="7888961"/>
              <a:ext cx="4412391" cy="5903237"/>
            </a:xfrm>
            <a:custGeom>
              <a:avLst/>
              <a:gdLst>
                <a:gd name="T0" fmla="*/ 1 w 171"/>
                <a:gd name="T1" fmla="*/ 211 h 229"/>
                <a:gd name="T2" fmla="*/ 6 w 171"/>
                <a:gd name="T3" fmla="*/ 229 h 229"/>
                <a:gd name="T4" fmla="*/ 63 w 171"/>
                <a:gd name="T5" fmla="*/ 229 h 229"/>
                <a:gd name="T6" fmla="*/ 61 w 171"/>
                <a:gd name="T7" fmla="*/ 222 h 229"/>
                <a:gd name="T8" fmla="*/ 55 w 171"/>
                <a:gd name="T9" fmla="*/ 199 h 229"/>
                <a:gd name="T10" fmla="*/ 54 w 171"/>
                <a:gd name="T11" fmla="*/ 190 h 229"/>
                <a:gd name="T12" fmla="*/ 57 w 171"/>
                <a:gd name="T13" fmla="*/ 184 h 229"/>
                <a:gd name="T14" fmla="*/ 78 w 171"/>
                <a:gd name="T15" fmla="*/ 128 h 229"/>
                <a:gd name="T16" fmla="*/ 82 w 171"/>
                <a:gd name="T17" fmla="*/ 170 h 229"/>
                <a:gd name="T18" fmla="*/ 81 w 171"/>
                <a:gd name="T19" fmla="*/ 181 h 229"/>
                <a:gd name="T20" fmla="*/ 81 w 171"/>
                <a:gd name="T21" fmla="*/ 185 h 229"/>
                <a:gd name="T22" fmla="*/ 76 w 171"/>
                <a:gd name="T23" fmla="*/ 196 h 229"/>
                <a:gd name="T24" fmla="*/ 75 w 171"/>
                <a:gd name="T25" fmla="*/ 200 h 229"/>
                <a:gd name="T26" fmla="*/ 70 w 171"/>
                <a:gd name="T27" fmla="*/ 211 h 229"/>
                <a:gd name="T28" fmla="*/ 73 w 171"/>
                <a:gd name="T29" fmla="*/ 222 h 229"/>
                <a:gd name="T30" fmla="*/ 72 w 171"/>
                <a:gd name="T31" fmla="*/ 229 h 229"/>
                <a:gd name="T32" fmla="*/ 171 w 171"/>
                <a:gd name="T33" fmla="*/ 229 h 229"/>
                <a:gd name="T34" fmla="*/ 147 w 171"/>
                <a:gd name="T35" fmla="*/ 28 h 229"/>
                <a:gd name="T36" fmla="*/ 145 w 171"/>
                <a:gd name="T37" fmla="*/ 28 h 229"/>
                <a:gd name="T38" fmla="*/ 135 w 171"/>
                <a:gd name="T39" fmla="*/ 23 h 229"/>
                <a:gd name="T40" fmla="*/ 121 w 171"/>
                <a:gd name="T41" fmla="*/ 0 h 229"/>
                <a:gd name="T42" fmla="*/ 44 w 171"/>
                <a:gd name="T43" fmla="*/ 27 h 229"/>
                <a:gd name="T44" fmla="*/ 27 w 171"/>
                <a:gd name="T45" fmla="*/ 95 h 229"/>
                <a:gd name="T46" fmla="*/ 16 w 171"/>
                <a:gd name="T47" fmla="*/ 137 h 229"/>
                <a:gd name="T48" fmla="*/ 11 w 171"/>
                <a:gd name="T49" fmla="*/ 146 h 229"/>
                <a:gd name="T50" fmla="*/ 11 w 171"/>
                <a:gd name="T51" fmla="*/ 155 h 229"/>
                <a:gd name="T52" fmla="*/ 12 w 171"/>
                <a:gd name="T53" fmla="*/ 166 h 229"/>
                <a:gd name="T54" fmla="*/ 4 w 171"/>
                <a:gd name="T55" fmla="*/ 178 h 229"/>
                <a:gd name="T56" fmla="*/ 6 w 171"/>
                <a:gd name="T57" fmla="*/ 189 h 229"/>
                <a:gd name="T58" fmla="*/ 1 w 171"/>
                <a:gd name="T59" fmla="*/ 21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229">
                  <a:moveTo>
                    <a:pt x="1" y="211"/>
                  </a:moveTo>
                  <a:cubicBezTo>
                    <a:pt x="1" y="213"/>
                    <a:pt x="3" y="220"/>
                    <a:pt x="6" y="229"/>
                  </a:cubicBezTo>
                  <a:cubicBezTo>
                    <a:pt x="63" y="229"/>
                    <a:pt x="63" y="229"/>
                    <a:pt x="63" y="229"/>
                  </a:cubicBezTo>
                  <a:cubicBezTo>
                    <a:pt x="62" y="227"/>
                    <a:pt x="61" y="224"/>
                    <a:pt x="61" y="222"/>
                  </a:cubicBezTo>
                  <a:cubicBezTo>
                    <a:pt x="59" y="209"/>
                    <a:pt x="55" y="202"/>
                    <a:pt x="55" y="199"/>
                  </a:cubicBezTo>
                  <a:cubicBezTo>
                    <a:pt x="54" y="195"/>
                    <a:pt x="56" y="192"/>
                    <a:pt x="54" y="190"/>
                  </a:cubicBezTo>
                  <a:cubicBezTo>
                    <a:pt x="52" y="189"/>
                    <a:pt x="58" y="188"/>
                    <a:pt x="57" y="184"/>
                  </a:cubicBezTo>
                  <a:cubicBezTo>
                    <a:pt x="55" y="180"/>
                    <a:pt x="71" y="141"/>
                    <a:pt x="78" y="128"/>
                  </a:cubicBezTo>
                  <a:cubicBezTo>
                    <a:pt x="78" y="128"/>
                    <a:pt x="82" y="163"/>
                    <a:pt x="82" y="170"/>
                  </a:cubicBezTo>
                  <a:cubicBezTo>
                    <a:pt x="82" y="178"/>
                    <a:pt x="82" y="179"/>
                    <a:pt x="81" y="181"/>
                  </a:cubicBezTo>
                  <a:cubicBezTo>
                    <a:pt x="80" y="182"/>
                    <a:pt x="81" y="185"/>
                    <a:pt x="81" y="185"/>
                  </a:cubicBezTo>
                  <a:cubicBezTo>
                    <a:pt x="81" y="185"/>
                    <a:pt x="76" y="193"/>
                    <a:pt x="76" y="196"/>
                  </a:cubicBezTo>
                  <a:cubicBezTo>
                    <a:pt x="75" y="199"/>
                    <a:pt x="76" y="198"/>
                    <a:pt x="75" y="200"/>
                  </a:cubicBezTo>
                  <a:cubicBezTo>
                    <a:pt x="74" y="203"/>
                    <a:pt x="69" y="206"/>
                    <a:pt x="70" y="211"/>
                  </a:cubicBezTo>
                  <a:cubicBezTo>
                    <a:pt x="71" y="216"/>
                    <a:pt x="72" y="216"/>
                    <a:pt x="73" y="222"/>
                  </a:cubicBezTo>
                  <a:cubicBezTo>
                    <a:pt x="73" y="224"/>
                    <a:pt x="72" y="226"/>
                    <a:pt x="72" y="229"/>
                  </a:cubicBezTo>
                  <a:cubicBezTo>
                    <a:pt x="171" y="229"/>
                    <a:pt x="171" y="229"/>
                    <a:pt x="171" y="229"/>
                  </a:cubicBezTo>
                  <a:cubicBezTo>
                    <a:pt x="147" y="28"/>
                    <a:pt x="147" y="28"/>
                    <a:pt x="147" y="28"/>
                  </a:cubicBezTo>
                  <a:cubicBezTo>
                    <a:pt x="146" y="28"/>
                    <a:pt x="145" y="28"/>
                    <a:pt x="145" y="28"/>
                  </a:cubicBezTo>
                  <a:cubicBezTo>
                    <a:pt x="145" y="28"/>
                    <a:pt x="136" y="24"/>
                    <a:pt x="135" y="23"/>
                  </a:cubicBezTo>
                  <a:cubicBezTo>
                    <a:pt x="133" y="21"/>
                    <a:pt x="121" y="3"/>
                    <a:pt x="121" y="0"/>
                  </a:cubicBezTo>
                  <a:cubicBezTo>
                    <a:pt x="121" y="0"/>
                    <a:pt x="46" y="24"/>
                    <a:pt x="44" y="27"/>
                  </a:cubicBezTo>
                  <a:cubicBezTo>
                    <a:pt x="42" y="31"/>
                    <a:pt x="32" y="73"/>
                    <a:pt x="27" y="95"/>
                  </a:cubicBezTo>
                  <a:cubicBezTo>
                    <a:pt x="22" y="118"/>
                    <a:pt x="19" y="130"/>
                    <a:pt x="16" y="137"/>
                  </a:cubicBezTo>
                  <a:cubicBezTo>
                    <a:pt x="13" y="144"/>
                    <a:pt x="7" y="141"/>
                    <a:pt x="11" y="146"/>
                  </a:cubicBezTo>
                  <a:cubicBezTo>
                    <a:pt x="15" y="151"/>
                    <a:pt x="12" y="153"/>
                    <a:pt x="11" y="155"/>
                  </a:cubicBezTo>
                  <a:cubicBezTo>
                    <a:pt x="10" y="157"/>
                    <a:pt x="13" y="165"/>
                    <a:pt x="12" y="166"/>
                  </a:cubicBezTo>
                  <a:cubicBezTo>
                    <a:pt x="11" y="167"/>
                    <a:pt x="8" y="171"/>
                    <a:pt x="4" y="178"/>
                  </a:cubicBezTo>
                  <a:cubicBezTo>
                    <a:pt x="0" y="185"/>
                    <a:pt x="7" y="187"/>
                    <a:pt x="6" y="189"/>
                  </a:cubicBezTo>
                  <a:cubicBezTo>
                    <a:pt x="5" y="190"/>
                    <a:pt x="0" y="205"/>
                    <a:pt x="1" y="2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87" name="Freeform 1121"/>
            <p:cNvSpPr>
              <a:spLocks/>
            </p:cNvSpPr>
            <p:nvPr/>
          </p:nvSpPr>
          <p:spPr bwMode="auto">
            <a:xfrm>
              <a:off x="3267089" y="9538774"/>
              <a:ext cx="51557" cy="103113"/>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2"/>
                    <a:pt x="0" y="0"/>
                    <a:pt x="0" y="0"/>
                  </a:cubicBezTo>
                  <a:cubicBezTo>
                    <a:pt x="1" y="1"/>
                    <a:pt x="1" y="3"/>
                    <a:pt x="2"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88" name="Freeform 1122"/>
            <p:cNvSpPr>
              <a:spLocks/>
            </p:cNvSpPr>
            <p:nvPr/>
          </p:nvSpPr>
          <p:spPr bwMode="auto">
            <a:xfrm>
              <a:off x="2545296" y="9332548"/>
              <a:ext cx="1727148" cy="4459650"/>
            </a:xfrm>
            <a:custGeom>
              <a:avLst/>
              <a:gdLst>
                <a:gd name="T0" fmla="*/ 22 w 67"/>
                <a:gd name="T1" fmla="*/ 137 h 173"/>
                <a:gd name="T2" fmla="*/ 31 w 67"/>
                <a:gd name="T3" fmla="*/ 173 h 173"/>
                <a:gd name="T4" fmla="*/ 38 w 67"/>
                <a:gd name="T5" fmla="*/ 173 h 173"/>
                <a:gd name="T6" fmla="*/ 38 w 67"/>
                <a:gd name="T7" fmla="*/ 171 h 173"/>
                <a:gd name="T8" fmla="*/ 30 w 67"/>
                <a:gd name="T9" fmla="*/ 144 h 173"/>
                <a:gd name="T10" fmla="*/ 30 w 67"/>
                <a:gd name="T11" fmla="*/ 140 h 173"/>
                <a:gd name="T12" fmla="*/ 30 w 67"/>
                <a:gd name="T13" fmla="*/ 136 h 173"/>
                <a:gd name="T14" fmla="*/ 32 w 67"/>
                <a:gd name="T15" fmla="*/ 131 h 173"/>
                <a:gd name="T16" fmla="*/ 32 w 67"/>
                <a:gd name="T17" fmla="*/ 124 h 173"/>
                <a:gd name="T18" fmla="*/ 53 w 67"/>
                <a:gd name="T19" fmla="*/ 72 h 173"/>
                <a:gd name="T20" fmla="*/ 57 w 67"/>
                <a:gd name="T21" fmla="*/ 119 h 173"/>
                <a:gd name="T22" fmla="*/ 58 w 67"/>
                <a:gd name="T23" fmla="*/ 118 h 173"/>
                <a:gd name="T24" fmla="*/ 58 w 67"/>
                <a:gd name="T25" fmla="*/ 67 h 173"/>
                <a:gd name="T26" fmla="*/ 67 w 67"/>
                <a:gd name="T27" fmla="*/ 69 h 173"/>
                <a:gd name="T28" fmla="*/ 56 w 67"/>
                <a:gd name="T29" fmla="*/ 53 h 173"/>
                <a:gd name="T30" fmla="*/ 44 w 67"/>
                <a:gd name="T31" fmla="*/ 0 h 173"/>
                <a:gd name="T32" fmla="*/ 39 w 67"/>
                <a:gd name="T33" fmla="*/ 23 h 173"/>
                <a:gd name="T34" fmla="*/ 53 w 67"/>
                <a:gd name="T35" fmla="*/ 56 h 173"/>
                <a:gd name="T36" fmla="*/ 30 w 67"/>
                <a:gd name="T37" fmla="*/ 12 h 173"/>
                <a:gd name="T38" fmla="*/ 49 w 67"/>
                <a:gd name="T39" fmla="*/ 59 h 173"/>
                <a:gd name="T40" fmla="*/ 41 w 67"/>
                <a:gd name="T41" fmla="*/ 73 h 173"/>
                <a:gd name="T42" fmla="*/ 44 w 67"/>
                <a:gd name="T43" fmla="*/ 75 h 173"/>
                <a:gd name="T44" fmla="*/ 33 w 67"/>
                <a:gd name="T45" fmla="*/ 107 h 173"/>
                <a:gd name="T46" fmla="*/ 24 w 67"/>
                <a:gd name="T47" fmla="*/ 67 h 173"/>
                <a:gd name="T48" fmla="*/ 28 w 67"/>
                <a:gd name="T49" fmla="*/ 115 h 173"/>
                <a:gd name="T50" fmla="*/ 18 w 67"/>
                <a:gd name="T51" fmla="*/ 104 h 173"/>
                <a:gd name="T52" fmla="*/ 23 w 67"/>
                <a:gd name="T53" fmla="*/ 116 h 173"/>
                <a:gd name="T54" fmla="*/ 24 w 67"/>
                <a:gd name="T55" fmla="*/ 129 h 173"/>
                <a:gd name="T56" fmla="*/ 6 w 67"/>
                <a:gd name="T57" fmla="*/ 129 h 173"/>
                <a:gd name="T58" fmla="*/ 22 w 67"/>
                <a:gd name="T59" fmla="*/ 13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73">
                  <a:moveTo>
                    <a:pt x="22" y="137"/>
                  </a:moveTo>
                  <a:cubicBezTo>
                    <a:pt x="24" y="141"/>
                    <a:pt x="28" y="162"/>
                    <a:pt x="31" y="173"/>
                  </a:cubicBezTo>
                  <a:cubicBezTo>
                    <a:pt x="38" y="173"/>
                    <a:pt x="38" y="173"/>
                    <a:pt x="38" y="173"/>
                  </a:cubicBezTo>
                  <a:cubicBezTo>
                    <a:pt x="38" y="173"/>
                    <a:pt x="38" y="172"/>
                    <a:pt x="38" y="171"/>
                  </a:cubicBezTo>
                  <a:cubicBezTo>
                    <a:pt x="37" y="163"/>
                    <a:pt x="32" y="146"/>
                    <a:pt x="30" y="144"/>
                  </a:cubicBezTo>
                  <a:cubicBezTo>
                    <a:pt x="29" y="141"/>
                    <a:pt x="29" y="142"/>
                    <a:pt x="30" y="140"/>
                  </a:cubicBezTo>
                  <a:cubicBezTo>
                    <a:pt x="31" y="138"/>
                    <a:pt x="31" y="137"/>
                    <a:pt x="30" y="136"/>
                  </a:cubicBezTo>
                  <a:cubicBezTo>
                    <a:pt x="29" y="134"/>
                    <a:pt x="31" y="132"/>
                    <a:pt x="32" y="131"/>
                  </a:cubicBezTo>
                  <a:cubicBezTo>
                    <a:pt x="33" y="129"/>
                    <a:pt x="32" y="127"/>
                    <a:pt x="32" y="124"/>
                  </a:cubicBezTo>
                  <a:cubicBezTo>
                    <a:pt x="32" y="120"/>
                    <a:pt x="53" y="72"/>
                    <a:pt x="53" y="72"/>
                  </a:cubicBezTo>
                  <a:cubicBezTo>
                    <a:pt x="53" y="72"/>
                    <a:pt x="58" y="109"/>
                    <a:pt x="57" y="119"/>
                  </a:cubicBezTo>
                  <a:cubicBezTo>
                    <a:pt x="55" y="128"/>
                    <a:pt x="58" y="118"/>
                    <a:pt x="58" y="118"/>
                  </a:cubicBezTo>
                  <a:cubicBezTo>
                    <a:pt x="58" y="118"/>
                    <a:pt x="59" y="72"/>
                    <a:pt x="58" y="67"/>
                  </a:cubicBezTo>
                  <a:cubicBezTo>
                    <a:pt x="58" y="61"/>
                    <a:pt x="67" y="69"/>
                    <a:pt x="67" y="69"/>
                  </a:cubicBezTo>
                  <a:cubicBezTo>
                    <a:pt x="67" y="69"/>
                    <a:pt x="56" y="55"/>
                    <a:pt x="56" y="53"/>
                  </a:cubicBezTo>
                  <a:cubicBezTo>
                    <a:pt x="56" y="52"/>
                    <a:pt x="44" y="0"/>
                    <a:pt x="44" y="0"/>
                  </a:cubicBezTo>
                  <a:cubicBezTo>
                    <a:pt x="39" y="23"/>
                    <a:pt x="39" y="23"/>
                    <a:pt x="39" y="23"/>
                  </a:cubicBezTo>
                  <a:cubicBezTo>
                    <a:pt x="53" y="56"/>
                    <a:pt x="53" y="56"/>
                    <a:pt x="53" y="56"/>
                  </a:cubicBezTo>
                  <a:cubicBezTo>
                    <a:pt x="53" y="56"/>
                    <a:pt x="35" y="26"/>
                    <a:pt x="30" y="12"/>
                  </a:cubicBezTo>
                  <a:cubicBezTo>
                    <a:pt x="33" y="23"/>
                    <a:pt x="42" y="50"/>
                    <a:pt x="49" y="59"/>
                  </a:cubicBezTo>
                  <a:cubicBezTo>
                    <a:pt x="49" y="59"/>
                    <a:pt x="43" y="69"/>
                    <a:pt x="41" y="73"/>
                  </a:cubicBezTo>
                  <a:cubicBezTo>
                    <a:pt x="39" y="76"/>
                    <a:pt x="46" y="70"/>
                    <a:pt x="44" y="75"/>
                  </a:cubicBezTo>
                  <a:cubicBezTo>
                    <a:pt x="42" y="80"/>
                    <a:pt x="36" y="106"/>
                    <a:pt x="33" y="107"/>
                  </a:cubicBezTo>
                  <a:cubicBezTo>
                    <a:pt x="30" y="108"/>
                    <a:pt x="24" y="67"/>
                    <a:pt x="24" y="67"/>
                  </a:cubicBezTo>
                  <a:cubicBezTo>
                    <a:pt x="28" y="115"/>
                    <a:pt x="28" y="115"/>
                    <a:pt x="28" y="115"/>
                  </a:cubicBezTo>
                  <a:cubicBezTo>
                    <a:pt x="18" y="104"/>
                    <a:pt x="18" y="104"/>
                    <a:pt x="18" y="104"/>
                  </a:cubicBezTo>
                  <a:cubicBezTo>
                    <a:pt x="18" y="104"/>
                    <a:pt x="22" y="113"/>
                    <a:pt x="23" y="116"/>
                  </a:cubicBezTo>
                  <a:cubicBezTo>
                    <a:pt x="23" y="118"/>
                    <a:pt x="22" y="125"/>
                    <a:pt x="24" y="129"/>
                  </a:cubicBezTo>
                  <a:cubicBezTo>
                    <a:pt x="26" y="132"/>
                    <a:pt x="11" y="130"/>
                    <a:pt x="6" y="129"/>
                  </a:cubicBezTo>
                  <a:cubicBezTo>
                    <a:pt x="0" y="127"/>
                    <a:pt x="18" y="131"/>
                    <a:pt x="22" y="137"/>
                  </a:cubicBezTo>
                  <a:close/>
                </a:path>
              </a:pathLst>
            </a:custGeom>
            <a:solidFill>
              <a:srgbClr val="D1D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89" name="Freeform 1123"/>
            <p:cNvSpPr>
              <a:spLocks/>
            </p:cNvSpPr>
            <p:nvPr/>
          </p:nvSpPr>
          <p:spPr bwMode="auto">
            <a:xfrm>
              <a:off x="8684835" y="9590331"/>
              <a:ext cx="25778" cy="103113"/>
            </a:xfrm>
            <a:custGeom>
              <a:avLst/>
              <a:gdLst>
                <a:gd name="T0" fmla="*/ 0 w 1"/>
                <a:gd name="T1" fmla="*/ 4 h 4"/>
                <a:gd name="T2" fmla="*/ 1 w 1"/>
                <a:gd name="T3" fmla="*/ 0 h 4"/>
                <a:gd name="T4" fmla="*/ 0 w 1"/>
                <a:gd name="T5" fmla="*/ 4 h 4"/>
              </a:gdLst>
              <a:ahLst/>
              <a:cxnLst>
                <a:cxn ang="0">
                  <a:pos x="T0" y="T1"/>
                </a:cxn>
                <a:cxn ang="0">
                  <a:pos x="T2" y="T3"/>
                </a:cxn>
                <a:cxn ang="0">
                  <a:pos x="T4" y="T5"/>
                </a:cxn>
              </a:cxnLst>
              <a:rect l="0" t="0" r="r" b="b"/>
              <a:pathLst>
                <a:path w="1" h="4">
                  <a:moveTo>
                    <a:pt x="0" y="4"/>
                  </a:moveTo>
                  <a:cubicBezTo>
                    <a:pt x="1" y="1"/>
                    <a:pt x="1" y="0"/>
                    <a:pt x="1" y="0"/>
                  </a:cubicBezTo>
                  <a:cubicBezTo>
                    <a:pt x="1" y="1"/>
                    <a:pt x="1" y="2"/>
                    <a:pt x="0"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0" name="Freeform 1124"/>
            <p:cNvSpPr>
              <a:spLocks/>
            </p:cNvSpPr>
            <p:nvPr/>
          </p:nvSpPr>
          <p:spPr bwMode="auto">
            <a:xfrm>
              <a:off x="5694549" y="7888961"/>
              <a:ext cx="4433872" cy="5903237"/>
            </a:xfrm>
            <a:custGeom>
              <a:avLst/>
              <a:gdLst>
                <a:gd name="T0" fmla="*/ 170 w 172"/>
                <a:gd name="T1" fmla="*/ 211 h 229"/>
                <a:gd name="T2" fmla="*/ 165 w 172"/>
                <a:gd name="T3" fmla="*/ 229 h 229"/>
                <a:gd name="T4" fmla="*/ 108 w 172"/>
                <a:gd name="T5" fmla="*/ 229 h 229"/>
                <a:gd name="T6" fmla="*/ 110 w 172"/>
                <a:gd name="T7" fmla="*/ 222 h 229"/>
                <a:gd name="T8" fmla="*/ 117 w 172"/>
                <a:gd name="T9" fmla="*/ 199 h 229"/>
                <a:gd name="T10" fmla="*/ 117 w 172"/>
                <a:gd name="T11" fmla="*/ 190 h 229"/>
                <a:gd name="T12" fmla="*/ 114 w 172"/>
                <a:gd name="T13" fmla="*/ 184 h 229"/>
                <a:gd name="T14" fmla="*/ 94 w 172"/>
                <a:gd name="T15" fmla="*/ 128 h 229"/>
                <a:gd name="T16" fmla="*/ 89 w 172"/>
                <a:gd name="T17" fmla="*/ 170 h 229"/>
                <a:gd name="T18" fmla="*/ 90 w 172"/>
                <a:gd name="T19" fmla="*/ 181 h 229"/>
                <a:gd name="T20" fmla="*/ 91 w 172"/>
                <a:gd name="T21" fmla="*/ 185 h 229"/>
                <a:gd name="T22" fmla="*/ 96 w 172"/>
                <a:gd name="T23" fmla="*/ 196 h 229"/>
                <a:gd name="T24" fmla="*/ 96 w 172"/>
                <a:gd name="T25" fmla="*/ 200 h 229"/>
                <a:gd name="T26" fmla="*/ 101 w 172"/>
                <a:gd name="T27" fmla="*/ 211 h 229"/>
                <a:gd name="T28" fmla="*/ 99 w 172"/>
                <a:gd name="T29" fmla="*/ 222 h 229"/>
                <a:gd name="T30" fmla="*/ 99 w 172"/>
                <a:gd name="T31" fmla="*/ 229 h 229"/>
                <a:gd name="T32" fmla="*/ 0 w 172"/>
                <a:gd name="T33" fmla="*/ 229 h 229"/>
                <a:gd name="T34" fmla="*/ 24 w 172"/>
                <a:gd name="T35" fmla="*/ 28 h 229"/>
                <a:gd name="T36" fmla="*/ 26 w 172"/>
                <a:gd name="T37" fmla="*/ 28 h 229"/>
                <a:gd name="T38" fmla="*/ 36 w 172"/>
                <a:gd name="T39" fmla="*/ 23 h 229"/>
                <a:gd name="T40" fmla="*/ 50 w 172"/>
                <a:gd name="T41" fmla="*/ 0 h 229"/>
                <a:gd name="T42" fmla="*/ 127 w 172"/>
                <a:gd name="T43" fmla="*/ 27 h 229"/>
                <a:gd name="T44" fmla="*/ 144 w 172"/>
                <a:gd name="T45" fmla="*/ 95 h 229"/>
                <a:gd name="T46" fmla="*/ 155 w 172"/>
                <a:gd name="T47" fmla="*/ 137 h 229"/>
                <a:gd name="T48" fmla="*/ 160 w 172"/>
                <a:gd name="T49" fmla="*/ 146 h 229"/>
                <a:gd name="T50" fmla="*/ 160 w 172"/>
                <a:gd name="T51" fmla="*/ 155 h 229"/>
                <a:gd name="T52" fmla="*/ 159 w 172"/>
                <a:gd name="T53" fmla="*/ 166 h 229"/>
                <a:gd name="T54" fmla="*/ 167 w 172"/>
                <a:gd name="T55" fmla="*/ 178 h 229"/>
                <a:gd name="T56" fmla="*/ 165 w 172"/>
                <a:gd name="T57" fmla="*/ 189 h 229"/>
                <a:gd name="T58" fmla="*/ 170 w 172"/>
                <a:gd name="T59" fmla="*/ 21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2" h="229">
                  <a:moveTo>
                    <a:pt x="170" y="211"/>
                  </a:moveTo>
                  <a:cubicBezTo>
                    <a:pt x="170" y="213"/>
                    <a:pt x="168" y="220"/>
                    <a:pt x="165" y="229"/>
                  </a:cubicBezTo>
                  <a:cubicBezTo>
                    <a:pt x="108" y="229"/>
                    <a:pt x="108" y="229"/>
                    <a:pt x="108" y="229"/>
                  </a:cubicBezTo>
                  <a:cubicBezTo>
                    <a:pt x="109" y="227"/>
                    <a:pt x="110" y="224"/>
                    <a:pt x="110" y="222"/>
                  </a:cubicBezTo>
                  <a:cubicBezTo>
                    <a:pt x="112" y="209"/>
                    <a:pt x="116" y="202"/>
                    <a:pt x="117" y="199"/>
                  </a:cubicBezTo>
                  <a:cubicBezTo>
                    <a:pt x="117" y="195"/>
                    <a:pt x="115" y="192"/>
                    <a:pt x="117" y="190"/>
                  </a:cubicBezTo>
                  <a:cubicBezTo>
                    <a:pt x="119" y="189"/>
                    <a:pt x="113" y="188"/>
                    <a:pt x="114" y="184"/>
                  </a:cubicBezTo>
                  <a:cubicBezTo>
                    <a:pt x="116" y="180"/>
                    <a:pt x="100" y="141"/>
                    <a:pt x="94" y="128"/>
                  </a:cubicBezTo>
                  <a:cubicBezTo>
                    <a:pt x="94" y="128"/>
                    <a:pt x="89" y="163"/>
                    <a:pt x="89" y="170"/>
                  </a:cubicBezTo>
                  <a:cubicBezTo>
                    <a:pt x="89" y="178"/>
                    <a:pt x="89" y="179"/>
                    <a:pt x="90" y="181"/>
                  </a:cubicBezTo>
                  <a:cubicBezTo>
                    <a:pt x="91" y="182"/>
                    <a:pt x="91" y="185"/>
                    <a:pt x="91" y="185"/>
                  </a:cubicBezTo>
                  <a:cubicBezTo>
                    <a:pt x="91" y="185"/>
                    <a:pt x="95" y="193"/>
                    <a:pt x="96" y="196"/>
                  </a:cubicBezTo>
                  <a:cubicBezTo>
                    <a:pt x="96" y="199"/>
                    <a:pt x="96" y="198"/>
                    <a:pt x="96" y="200"/>
                  </a:cubicBezTo>
                  <a:cubicBezTo>
                    <a:pt x="97" y="203"/>
                    <a:pt x="102" y="206"/>
                    <a:pt x="101" y="211"/>
                  </a:cubicBezTo>
                  <a:cubicBezTo>
                    <a:pt x="101" y="216"/>
                    <a:pt x="99" y="216"/>
                    <a:pt x="99" y="222"/>
                  </a:cubicBezTo>
                  <a:cubicBezTo>
                    <a:pt x="98" y="224"/>
                    <a:pt x="99" y="226"/>
                    <a:pt x="99" y="229"/>
                  </a:cubicBezTo>
                  <a:cubicBezTo>
                    <a:pt x="0" y="229"/>
                    <a:pt x="0" y="229"/>
                    <a:pt x="0" y="229"/>
                  </a:cubicBezTo>
                  <a:cubicBezTo>
                    <a:pt x="24" y="28"/>
                    <a:pt x="24" y="28"/>
                    <a:pt x="24" y="28"/>
                  </a:cubicBezTo>
                  <a:cubicBezTo>
                    <a:pt x="25" y="28"/>
                    <a:pt x="26" y="28"/>
                    <a:pt x="26" y="28"/>
                  </a:cubicBezTo>
                  <a:cubicBezTo>
                    <a:pt x="26" y="28"/>
                    <a:pt x="35" y="24"/>
                    <a:pt x="36" y="23"/>
                  </a:cubicBezTo>
                  <a:cubicBezTo>
                    <a:pt x="38" y="21"/>
                    <a:pt x="50" y="3"/>
                    <a:pt x="50" y="0"/>
                  </a:cubicBezTo>
                  <a:cubicBezTo>
                    <a:pt x="50" y="0"/>
                    <a:pt x="126" y="24"/>
                    <a:pt x="127" y="27"/>
                  </a:cubicBezTo>
                  <a:cubicBezTo>
                    <a:pt x="129" y="31"/>
                    <a:pt x="139" y="73"/>
                    <a:pt x="144" y="95"/>
                  </a:cubicBezTo>
                  <a:cubicBezTo>
                    <a:pt x="149" y="118"/>
                    <a:pt x="152" y="130"/>
                    <a:pt x="155" y="137"/>
                  </a:cubicBezTo>
                  <a:cubicBezTo>
                    <a:pt x="158" y="144"/>
                    <a:pt x="164" y="141"/>
                    <a:pt x="160" y="146"/>
                  </a:cubicBezTo>
                  <a:cubicBezTo>
                    <a:pt x="157" y="151"/>
                    <a:pt x="159" y="153"/>
                    <a:pt x="160" y="155"/>
                  </a:cubicBezTo>
                  <a:cubicBezTo>
                    <a:pt x="161" y="157"/>
                    <a:pt x="158" y="165"/>
                    <a:pt x="159" y="166"/>
                  </a:cubicBezTo>
                  <a:cubicBezTo>
                    <a:pt x="160" y="167"/>
                    <a:pt x="163" y="171"/>
                    <a:pt x="167" y="178"/>
                  </a:cubicBezTo>
                  <a:cubicBezTo>
                    <a:pt x="171" y="185"/>
                    <a:pt x="164" y="187"/>
                    <a:pt x="165" y="189"/>
                  </a:cubicBezTo>
                  <a:cubicBezTo>
                    <a:pt x="166" y="190"/>
                    <a:pt x="172" y="205"/>
                    <a:pt x="170" y="2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1" name="Freeform 1125"/>
            <p:cNvSpPr>
              <a:spLocks/>
            </p:cNvSpPr>
            <p:nvPr/>
          </p:nvSpPr>
          <p:spPr bwMode="auto">
            <a:xfrm>
              <a:off x="8684835" y="9538774"/>
              <a:ext cx="51557" cy="103113"/>
            </a:xfrm>
            <a:custGeom>
              <a:avLst/>
              <a:gdLst>
                <a:gd name="T0" fmla="*/ 0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0" y="4"/>
                  </a:moveTo>
                  <a:cubicBezTo>
                    <a:pt x="1" y="2"/>
                    <a:pt x="2" y="0"/>
                    <a:pt x="2" y="0"/>
                  </a:cubicBezTo>
                  <a:cubicBezTo>
                    <a:pt x="2" y="1"/>
                    <a:pt x="1" y="3"/>
                    <a:pt x="0"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2" name="Freeform 1126"/>
            <p:cNvSpPr>
              <a:spLocks/>
            </p:cNvSpPr>
            <p:nvPr/>
          </p:nvSpPr>
          <p:spPr bwMode="auto">
            <a:xfrm>
              <a:off x="7731037" y="9332548"/>
              <a:ext cx="1727148" cy="4459650"/>
            </a:xfrm>
            <a:custGeom>
              <a:avLst/>
              <a:gdLst>
                <a:gd name="T0" fmla="*/ 46 w 67"/>
                <a:gd name="T1" fmla="*/ 137 h 173"/>
                <a:gd name="T2" fmla="*/ 36 w 67"/>
                <a:gd name="T3" fmla="*/ 173 h 173"/>
                <a:gd name="T4" fmla="*/ 29 w 67"/>
                <a:gd name="T5" fmla="*/ 173 h 173"/>
                <a:gd name="T6" fmla="*/ 30 w 67"/>
                <a:gd name="T7" fmla="*/ 171 h 173"/>
                <a:gd name="T8" fmla="*/ 37 w 67"/>
                <a:gd name="T9" fmla="*/ 144 h 173"/>
                <a:gd name="T10" fmla="*/ 37 w 67"/>
                <a:gd name="T11" fmla="*/ 140 h 173"/>
                <a:gd name="T12" fmla="*/ 37 w 67"/>
                <a:gd name="T13" fmla="*/ 136 h 173"/>
                <a:gd name="T14" fmla="*/ 36 w 67"/>
                <a:gd name="T15" fmla="*/ 131 h 173"/>
                <a:gd name="T16" fmla="*/ 35 w 67"/>
                <a:gd name="T17" fmla="*/ 124 h 173"/>
                <a:gd name="T18" fmla="*/ 15 w 67"/>
                <a:gd name="T19" fmla="*/ 72 h 173"/>
                <a:gd name="T20" fmla="*/ 10 w 67"/>
                <a:gd name="T21" fmla="*/ 119 h 173"/>
                <a:gd name="T22" fmla="*/ 10 w 67"/>
                <a:gd name="T23" fmla="*/ 118 h 173"/>
                <a:gd name="T24" fmla="*/ 9 w 67"/>
                <a:gd name="T25" fmla="*/ 67 h 173"/>
                <a:gd name="T26" fmla="*/ 0 w 67"/>
                <a:gd name="T27" fmla="*/ 69 h 173"/>
                <a:gd name="T28" fmla="*/ 11 w 67"/>
                <a:gd name="T29" fmla="*/ 53 h 173"/>
                <a:gd name="T30" fmla="*/ 24 w 67"/>
                <a:gd name="T31" fmla="*/ 0 h 173"/>
                <a:gd name="T32" fmla="*/ 28 w 67"/>
                <a:gd name="T33" fmla="*/ 23 h 173"/>
                <a:gd name="T34" fmla="*/ 14 w 67"/>
                <a:gd name="T35" fmla="*/ 56 h 173"/>
                <a:gd name="T36" fmla="*/ 37 w 67"/>
                <a:gd name="T37" fmla="*/ 12 h 173"/>
                <a:gd name="T38" fmla="*/ 18 w 67"/>
                <a:gd name="T39" fmla="*/ 59 h 173"/>
                <a:gd name="T40" fmla="*/ 26 w 67"/>
                <a:gd name="T41" fmla="*/ 73 h 173"/>
                <a:gd name="T42" fmla="*/ 23 w 67"/>
                <a:gd name="T43" fmla="*/ 75 h 173"/>
                <a:gd name="T44" fmla="*/ 34 w 67"/>
                <a:gd name="T45" fmla="*/ 107 h 173"/>
                <a:gd name="T46" fmla="*/ 43 w 67"/>
                <a:gd name="T47" fmla="*/ 67 h 173"/>
                <a:gd name="T48" fmla="*/ 39 w 67"/>
                <a:gd name="T49" fmla="*/ 115 h 173"/>
                <a:gd name="T50" fmla="*/ 49 w 67"/>
                <a:gd name="T51" fmla="*/ 104 h 173"/>
                <a:gd name="T52" fmla="*/ 45 w 67"/>
                <a:gd name="T53" fmla="*/ 116 h 173"/>
                <a:gd name="T54" fmla="*/ 43 w 67"/>
                <a:gd name="T55" fmla="*/ 129 h 173"/>
                <a:gd name="T56" fmla="*/ 62 w 67"/>
                <a:gd name="T57" fmla="*/ 129 h 173"/>
                <a:gd name="T58" fmla="*/ 46 w 67"/>
                <a:gd name="T59" fmla="*/ 13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73">
                  <a:moveTo>
                    <a:pt x="46" y="137"/>
                  </a:moveTo>
                  <a:cubicBezTo>
                    <a:pt x="43" y="141"/>
                    <a:pt x="39" y="162"/>
                    <a:pt x="36" y="173"/>
                  </a:cubicBezTo>
                  <a:cubicBezTo>
                    <a:pt x="29" y="173"/>
                    <a:pt x="29" y="173"/>
                    <a:pt x="29" y="173"/>
                  </a:cubicBezTo>
                  <a:cubicBezTo>
                    <a:pt x="29" y="173"/>
                    <a:pt x="30" y="172"/>
                    <a:pt x="30" y="171"/>
                  </a:cubicBezTo>
                  <a:cubicBezTo>
                    <a:pt x="30" y="163"/>
                    <a:pt x="36" y="146"/>
                    <a:pt x="37" y="144"/>
                  </a:cubicBezTo>
                  <a:cubicBezTo>
                    <a:pt x="38" y="141"/>
                    <a:pt x="38" y="142"/>
                    <a:pt x="37" y="140"/>
                  </a:cubicBezTo>
                  <a:cubicBezTo>
                    <a:pt x="36" y="138"/>
                    <a:pt x="36" y="137"/>
                    <a:pt x="37" y="136"/>
                  </a:cubicBezTo>
                  <a:cubicBezTo>
                    <a:pt x="38" y="134"/>
                    <a:pt x="36" y="132"/>
                    <a:pt x="36" y="131"/>
                  </a:cubicBezTo>
                  <a:cubicBezTo>
                    <a:pt x="35" y="129"/>
                    <a:pt x="35" y="127"/>
                    <a:pt x="35" y="124"/>
                  </a:cubicBezTo>
                  <a:cubicBezTo>
                    <a:pt x="35" y="120"/>
                    <a:pt x="15" y="72"/>
                    <a:pt x="15" y="72"/>
                  </a:cubicBezTo>
                  <a:cubicBezTo>
                    <a:pt x="15" y="72"/>
                    <a:pt x="9" y="109"/>
                    <a:pt x="10" y="119"/>
                  </a:cubicBezTo>
                  <a:cubicBezTo>
                    <a:pt x="12" y="128"/>
                    <a:pt x="10" y="118"/>
                    <a:pt x="10" y="118"/>
                  </a:cubicBezTo>
                  <a:cubicBezTo>
                    <a:pt x="10" y="118"/>
                    <a:pt x="9" y="72"/>
                    <a:pt x="9" y="67"/>
                  </a:cubicBezTo>
                  <a:cubicBezTo>
                    <a:pt x="10" y="61"/>
                    <a:pt x="0" y="69"/>
                    <a:pt x="0" y="69"/>
                  </a:cubicBezTo>
                  <a:cubicBezTo>
                    <a:pt x="0" y="69"/>
                    <a:pt x="11" y="55"/>
                    <a:pt x="11" y="53"/>
                  </a:cubicBezTo>
                  <a:cubicBezTo>
                    <a:pt x="11" y="52"/>
                    <a:pt x="24" y="0"/>
                    <a:pt x="24" y="0"/>
                  </a:cubicBezTo>
                  <a:cubicBezTo>
                    <a:pt x="28" y="23"/>
                    <a:pt x="28" y="23"/>
                    <a:pt x="28" y="23"/>
                  </a:cubicBezTo>
                  <a:cubicBezTo>
                    <a:pt x="14" y="56"/>
                    <a:pt x="14" y="56"/>
                    <a:pt x="14" y="56"/>
                  </a:cubicBezTo>
                  <a:cubicBezTo>
                    <a:pt x="14" y="56"/>
                    <a:pt x="32" y="26"/>
                    <a:pt x="37" y="12"/>
                  </a:cubicBezTo>
                  <a:cubicBezTo>
                    <a:pt x="34" y="23"/>
                    <a:pt x="25" y="50"/>
                    <a:pt x="18" y="59"/>
                  </a:cubicBezTo>
                  <a:cubicBezTo>
                    <a:pt x="18" y="59"/>
                    <a:pt x="24" y="69"/>
                    <a:pt x="26" y="73"/>
                  </a:cubicBezTo>
                  <a:cubicBezTo>
                    <a:pt x="29" y="76"/>
                    <a:pt x="21" y="70"/>
                    <a:pt x="23" y="75"/>
                  </a:cubicBezTo>
                  <a:cubicBezTo>
                    <a:pt x="25" y="80"/>
                    <a:pt x="31" y="106"/>
                    <a:pt x="34" y="107"/>
                  </a:cubicBezTo>
                  <a:cubicBezTo>
                    <a:pt x="37" y="108"/>
                    <a:pt x="43" y="67"/>
                    <a:pt x="43" y="67"/>
                  </a:cubicBezTo>
                  <a:cubicBezTo>
                    <a:pt x="39" y="115"/>
                    <a:pt x="39" y="115"/>
                    <a:pt x="39" y="115"/>
                  </a:cubicBezTo>
                  <a:cubicBezTo>
                    <a:pt x="49" y="104"/>
                    <a:pt x="49" y="104"/>
                    <a:pt x="49" y="104"/>
                  </a:cubicBezTo>
                  <a:cubicBezTo>
                    <a:pt x="49" y="104"/>
                    <a:pt x="45" y="113"/>
                    <a:pt x="45" y="116"/>
                  </a:cubicBezTo>
                  <a:cubicBezTo>
                    <a:pt x="44" y="118"/>
                    <a:pt x="45" y="125"/>
                    <a:pt x="43" y="129"/>
                  </a:cubicBezTo>
                  <a:cubicBezTo>
                    <a:pt x="41" y="132"/>
                    <a:pt x="56" y="130"/>
                    <a:pt x="62" y="129"/>
                  </a:cubicBezTo>
                  <a:cubicBezTo>
                    <a:pt x="67" y="127"/>
                    <a:pt x="49" y="131"/>
                    <a:pt x="46" y="137"/>
                  </a:cubicBezTo>
                  <a:close/>
                </a:path>
              </a:pathLst>
            </a:custGeom>
            <a:solidFill>
              <a:srgbClr val="D1D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3" name="Freeform 1127"/>
            <p:cNvSpPr>
              <a:spLocks/>
            </p:cNvSpPr>
            <p:nvPr/>
          </p:nvSpPr>
          <p:spPr bwMode="auto">
            <a:xfrm>
              <a:off x="4865345" y="6548488"/>
              <a:ext cx="2504795" cy="1933374"/>
            </a:xfrm>
            <a:custGeom>
              <a:avLst/>
              <a:gdLst>
                <a:gd name="T0" fmla="*/ 74 w 97"/>
                <a:gd name="T1" fmla="*/ 7 h 75"/>
                <a:gd name="T2" fmla="*/ 79 w 97"/>
                <a:gd name="T3" fmla="*/ 45 h 75"/>
                <a:gd name="T4" fmla="*/ 93 w 97"/>
                <a:gd name="T5" fmla="*/ 67 h 75"/>
                <a:gd name="T6" fmla="*/ 44 w 97"/>
                <a:gd name="T7" fmla="*/ 74 h 75"/>
                <a:gd name="T8" fmla="*/ 3 w 97"/>
                <a:gd name="T9" fmla="*/ 66 h 75"/>
                <a:gd name="T10" fmla="*/ 14 w 97"/>
                <a:gd name="T11" fmla="*/ 45 h 75"/>
                <a:gd name="T12" fmla="*/ 18 w 97"/>
                <a:gd name="T13" fmla="*/ 10 h 75"/>
                <a:gd name="T14" fmla="*/ 44 w 97"/>
                <a:gd name="T15" fmla="*/ 15 h 75"/>
                <a:gd name="T16" fmla="*/ 74 w 97"/>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5">
                  <a:moveTo>
                    <a:pt x="74" y="7"/>
                  </a:moveTo>
                  <a:cubicBezTo>
                    <a:pt x="73" y="19"/>
                    <a:pt x="76" y="34"/>
                    <a:pt x="79" y="45"/>
                  </a:cubicBezTo>
                  <a:cubicBezTo>
                    <a:pt x="80" y="51"/>
                    <a:pt x="97" y="62"/>
                    <a:pt x="93" y="67"/>
                  </a:cubicBezTo>
                  <a:cubicBezTo>
                    <a:pt x="85" y="75"/>
                    <a:pt x="52" y="74"/>
                    <a:pt x="44" y="74"/>
                  </a:cubicBezTo>
                  <a:cubicBezTo>
                    <a:pt x="37" y="74"/>
                    <a:pt x="10" y="74"/>
                    <a:pt x="3" y="66"/>
                  </a:cubicBezTo>
                  <a:cubicBezTo>
                    <a:pt x="0" y="62"/>
                    <a:pt x="14" y="51"/>
                    <a:pt x="14" y="45"/>
                  </a:cubicBezTo>
                  <a:cubicBezTo>
                    <a:pt x="14" y="36"/>
                    <a:pt x="20" y="22"/>
                    <a:pt x="18" y="10"/>
                  </a:cubicBezTo>
                  <a:cubicBezTo>
                    <a:pt x="16" y="3"/>
                    <a:pt x="38" y="15"/>
                    <a:pt x="44" y="15"/>
                  </a:cubicBezTo>
                  <a:cubicBezTo>
                    <a:pt x="50" y="15"/>
                    <a:pt x="75" y="0"/>
                    <a:pt x="74" y="7"/>
                  </a:cubicBezTo>
                </a:path>
              </a:pathLst>
            </a:custGeom>
            <a:solidFill>
              <a:srgbClr val="EF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4" name="Freeform 1128"/>
            <p:cNvSpPr>
              <a:spLocks/>
            </p:cNvSpPr>
            <p:nvPr/>
          </p:nvSpPr>
          <p:spPr bwMode="auto">
            <a:xfrm>
              <a:off x="6287451" y="8430306"/>
              <a:ext cx="386675" cy="154670"/>
            </a:xfrm>
            <a:custGeom>
              <a:avLst/>
              <a:gdLst>
                <a:gd name="T0" fmla="*/ 15 w 15"/>
                <a:gd name="T1" fmla="*/ 0 h 6"/>
                <a:gd name="T2" fmla="*/ 0 w 15"/>
                <a:gd name="T3" fmla="*/ 1 h 6"/>
                <a:gd name="T4" fmla="*/ 5 w 15"/>
                <a:gd name="T5" fmla="*/ 6 h 6"/>
                <a:gd name="T6" fmla="*/ 6 w 15"/>
                <a:gd name="T7" fmla="*/ 6 h 6"/>
                <a:gd name="T8" fmla="*/ 13 w 15"/>
                <a:gd name="T9" fmla="*/ 2 h 6"/>
                <a:gd name="T10" fmla="*/ 15 w 15"/>
                <a:gd name="T11" fmla="*/ 0 h 6"/>
              </a:gdLst>
              <a:ahLst/>
              <a:cxnLst>
                <a:cxn ang="0">
                  <a:pos x="T0" y="T1"/>
                </a:cxn>
                <a:cxn ang="0">
                  <a:pos x="T2" y="T3"/>
                </a:cxn>
                <a:cxn ang="0">
                  <a:pos x="T4" y="T5"/>
                </a:cxn>
                <a:cxn ang="0">
                  <a:pos x="T6" y="T7"/>
                </a:cxn>
                <a:cxn ang="0">
                  <a:pos x="T8" y="T9"/>
                </a:cxn>
                <a:cxn ang="0">
                  <a:pos x="T10" y="T11"/>
                </a:cxn>
              </a:cxnLst>
              <a:rect l="0" t="0" r="r" b="b"/>
              <a:pathLst>
                <a:path w="15" h="6">
                  <a:moveTo>
                    <a:pt x="15" y="0"/>
                  </a:moveTo>
                  <a:cubicBezTo>
                    <a:pt x="9" y="1"/>
                    <a:pt x="4" y="1"/>
                    <a:pt x="0" y="1"/>
                  </a:cubicBezTo>
                  <a:cubicBezTo>
                    <a:pt x="5" y="6"/>
                    <a:pt x="5" y="6"/>
                    <a:pt x="5" y="6"/>
                  </a:cubicBezTo>
                  <a:cubicBezTo>
                    <a:pt x="6" y="6"/>
                    <a:pt x="6" y="6"/>
                    <a:pt x="6" y="6"/>
                  </a:cubicBezTo>
                  <a:cubicBezTo>
                    <a:pt x="9" y="5"/>
                    <a:pt x="13" y="3"/>
                    <a:pt x="13" y="2"/>
                  </a:cubicBezTo>
                  <a:cubicBezTo>
                    <a:pt x="14" y="2"/>
                    <a:pt x="14" y="1"/>
                    <a:pt x="15" y="0"/>
                  </a:cubicBezTo>
                </a:path>
              </a:pathLst>
            </a:custGeom>
            <a:solidFill>
              <a:srgbClr val="EB6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5" name="Freeform 1129"/>
            <p:cNvSpPr>
              <a:spLocks noEditPoints="1"/>
            </p:cNvSpPr>
            <p:nvPr/>
          </p:nvSpPr>
          <p:spPr bwMode="auto">
            <a:xfrm>
              <a:off x="6442120" y="8275636"/>
              <a:ext cx="824906" cy="309340"/>
            </a:xfrm>
            <a:custGeom>
              <a:avLst/>
              <a:gdLst>
                <a:gd name="T0" fmla="*/ 27 w 32"/>
                <a:gd name="T1" fmla="*/ 3 h 12"/>
                <a:gd name="T2" fmla="*/ 9 w 32"/>
                <a:gd name="T3" fmla="*/ 6 h 12"/>
                <a:gd name="T4" fmla="*/ 7 w 32"/>
                <a:gd name="T5" fmla="*/ 8 h 12"/>
                <a:gd name="T6" fmla="*/ 0 w 32"/>
                <a:gd name="T7" fmla="*/ 12 h 12"/>
                <a:gd name="T8" fmla="*/ 27 w 32"/>
                <a:gd name="T9" fmla="*/ 3 h 12"/>
                <a:gd name="T10" fmla="*/ 32 w 32"/>
                <a:gd name="T11" fmla="*/ 0 h 12"/>
                <a:gd name="T12" fmla="*/ 32 w 32"/>
                <a:gd name="T13" fmla="*/ 0 h 12"/>
                <a:gd name="T14" fmla="*/ 32 w 3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7" y="3"/>
                  </a:moveTo>
                  <a:cubicBezTo>
                    <a:pt x="23" y="5"/>
                    <a:pt x="16" y="6"/>
                    <a:pt x="9" y="6"/>
                  </a:cubicBezTo>
                  <a:cubicBezTo>
                    <a:pt x="8" y="7"/>
                    <a:pt x="8" y="8"/>
                    <a:pt x="7" y="8"/>
                  </a:cubicBezTo>
                  <a:cubicBezTo>
                    <a:pt x="7" y="9"/>
                    <a:pt x="3" y="11"/>
                    <a:pt x="0" y="12"/>
                  </a:cubicBezTo>
                  <a:cubicBezTo>
                    <a:pt x="7" y="11"/>
                    <a:pt x="20" y="6"/>
                    <a:pt x="27" y="3"/>
                  </a:cubicBezTo>
                  <a:moveTo>
                    <a:pt x="32" y="0"/>
                  </a:moveTo>
                  <a:cubicBezTo>
                    <a:pt x="32" y="0"/>
                    <a:pt x="32" y="0"/>
                    <a:pt x="32" y="0"/>
                  </a:cubicBezTo>
                  <a:cubicBezTo>
                    <a:pt x="32" y="0"/>
                    <a:pt x="32" y="0"/>
                    <a:pt x="32" y="0"/>
                  </a:cubicBezTo>
                </a:path>
              </a:pathLst>
            </a:custGeom>
            <a:solidFill>
              <a:srgbClr val="F5E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6" name="Freeform 1130"/>
            <p:cNvSpPr>
              <a:spLocks/>
            </p:cNvSpPr>
            <p:nvPr/>
          </p:nvSpPr>
          <p:spPr bwMode="auto">
            <a:xfrm>
              <a:off x="5252020" y="7167168"/>
              <a:ext cx="2015007" cy="1288916"/>
            </a:xfrm>
            <a:custGeom>
              <a:avLst/>
              <a:gdLst>
                <a:gd name="T0" fmla="*/ 60 w 78"/>
                <a:gd name="T1" fmla="*/ 0 h 50"/>
                <a:gd name="T2" fmla="*/ 44 w 78"/>
                <a:gd name="T3" fmla="*/ 19 h 50"/>
                <a:gd name="T4" fmla="*/ 14 w 78"/>
                <a:gd name="T5" fmla="*/ 19 h 50"/>
                <a:gd name="T6" fmla="*/ 3 w 78"/>
                <a:gd name="T7" fmla="*/ 5 h 50"/>
                <a:gd name="T8" fmla="*/ 0 w 78"/>
                <a:gd name="T9" fmla="*/ 14 h 50"/>
                <a:gd name="T10" fmla="*/ 40 w 78"/>
                <a:gd name="T11" fmla="*/ 50 h 50"/>
                <a:gd name="T12" fmla="*/ 55 w 78"/>
                <a:gd name="T13" fmla="*/ 49 h 50"/>
                <a:gd name="T14" fmla="*/ 73 w 78"/>
                <a:gd name="T15" fmla="*/ 46 h 50"/>
                <a:gd name="T16" fmla="*/ 78 w 78"/>
                <a:gd name="T17" fmla="*/ 43 h 50"/>
                <a:gd name="T18" fmla="*/ 78 w 78"/>
                <a:gd name="T19" fmla="*/ 43 h 50"/>
                <a:gd name="T20" fmla="*/ 78 w 78"/>
                <a:gd name="T21" fmla="*/ 43 h 50"/>
                <a:gd name="T22" fmla="*/ 78 w 78"/>
                <a:gd name="T23" fmla="*/ 41 h 50"/>
                <a:gd name="T24" fmla="*/ 64 w 78"/>
                <a:gd name="T25" fmla="*/ 21 h 50"/>
                <a:gd name="T26" fmla="*/ 60 w 78"/>
                <a:gd name="T2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0">
                  <a:moveTo>
                    <a:pt x="60" y="0"/>
                  </a:moveTo>
                  <a:cubicBezTo>
                    <a:pt x="44" y="19"/>
                    <a:pt x="44" y="19"/>
                    <a:pt x="44" y="19"/>
                  </a:cubicBezTo>
                  <a:cubicBezTo>
                    <a:pt x="14" y="19"/>
                    <a:pt x="14" y="19"/>
                    <a:pt x="14" y="19"/>
                  </a:cubicBezTo>
                  <a:cubicBezTo>
                    <a:pt x="3" y="5"/>
                    <a:pt x="3" y="5"/>
                    <a:pt x="3" y="5"/>
                  </a:cubicBezTo>
                  <a:cubicBezTo>
                    <a:pt x="0" y="14"/>
                    <a:pt x="0" y="14"/>
                    <a:pt x="0" y="14"/>
                  </a:cubicBezTo>
                  <a:cubicBezTo>
                    <a:pt x="40" y="50"/>
                    <a:pt x="40" y="50"/>
                    <a:pt x="40" y="50"/>
                  </a:cubicBezTo>
                  <a:cubicBezTo>
                    <a:pt x="44" y="50"/>
                    <a:pt x="49" y="50"/>
                    <a:pt x="55" y="49"/>
                  </a:cubicBezTo>
                  <a:cubicBezTo>
                    <a:pt x="62" y="49"/>
                    <a:pt x="69" y="48"/>
                    <a:pt x="73" y="46"/>
                  </a:cubicBezTo>
                  <a:cubicBezTo>
                    <a:pt x="75" y="45"/>
                    <a:pt x="77" y="44"/>
                    <a:pt x="78" y="43"/>
                  </a:cubicBezTo>
                  <a:cubicBezTo>
                    <a:pt x="78" y="43"/>
                    <a:pt x="78" y="43"/>
                    <a:pt x="78" y="43"/>
                  </a:cubicBezTo>
                  <a:cubicBezTo>
                    <a:pt x="78" y="43"/>
                    <a:pt x="78" y="43"/>
                    <a:pt x="78" y="43"/>
                  </a:cubicBezTo>
                  <a:cubicBezTo>
                    <a:pt x="78" y="43"/>
                    <a:pt x="78" y="42"/>
                    <a:pt x="78" y="41"/>
                  </a:cubicBezTo>
                  <a:cubicBezTo>
                    <a:pt x="78" y="36"/>
                    <a:pt x="65" y="26"/>
                    <a:pt x="64" y="21"/>
                  </a:cubicBezTo>
                  <a:cubicBezTo>
                    <a:pt x="62" y="15"/>
                    <a:pt x="61" y="8"/>
                    <a:pt x="60" y="0"/>
                  </a:cubicBezTo>
                </a:path>
              </a:pathLst>
            </a:custGeom>
            <a:solidFill>
              <a:srgbClr val="EBBC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7" name="Freeform 1131"/>
            <p:cNvSpPr>
              <a:spLocks/>
            </p:cNvSpPr>
            <p:nvPr/>
          </p:nvSpPr>
          <p:spPr bwMode="auto">
            <a:xfrm>
              <a:off x="5978111" y="7734291"/>
              <a:ext cx="979576" cy="4279202"/>
            </a:xfrm>
            <a:custGeom>
              <a:avLst/>
              <a:gdLst>
                <a:gd name="T0" fmla="*/ 8 w 38"/>
                <a:gd name="T1" fmla="*/ 166 h 166"/>
                <a:gd name="T2" fmla="*/ 17 w 38"/>
                <a:gd name="T3" fmla="*/ 166 h 166"/>
                <a:gd name="T4" fmla="*/ 30 w 38"/>
                <a:gd name="T5" fmla="*/ 55 h 166"/>
                <a:gd name="T6" fmla="*/ 38 w 38"/>
                <a:gd name="T7" fmla="*/ 21 h 166"/>
                <a:gd name="T8" fmla="*/ 37 w 38"/>
                <a:gd name="T9" fmla="*/ 0 h 166"/>
                <a:gd name="T10" fmla="*/ 0 w 38"/>
                <a:gd name="T11" fmla="*/ 27 h 166"/>
                <a:gd name="T12" fmla="*/ 4 w 38"/>
                <a:gd name="T13" fmla="*/ 160 h 166"/>
                <a:gd name="T14" fmla="*/ 8 w 3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66">
                  <a:moveTo>
                    <a:pt x="8" y="166"/>
                  </a:moveTo>
                  <a:cubicBezTo>
                    <a:pt x="17" y="166"/>
                    <a:pt x="17" y="166"/>
                    <a:pt x="17" y="166"/>
                  </a:cubicBezTo>
                  <a:cubicBezTo>
                    <a:pt x="30" y="55"/>
                    <a:pt x="30" y="55"/>
                    <a:pt x="30" y="55"/>
                  </a:cubicBezTo>
                  <a:cubicBezTo>
                    <a:pt x="38" y="21"/>
                    <a:pt x="38" y="21"/>
                    <a:pt x="38" y="21"/>
                  </a:cubicBezTo>
                  <a:cubicBezTo>
                    <a:pt x="36" y="25"/>
                    <a:pt x="37" y="0"/>
                    <a:pt x="37" y="0"/>
                  </a:cubicBezTo>
                  <a:cubicBezTo>
                    <a:pt x="37" y="1"/>
                    <a:pt x="1" y="27"/>
                    <a:pt x="0" y="27"/>
                  </a:cubicBezTo>
                  <a:cubicBezTo>
                    <a:pt x="2" y="28"/>
                    <a:pt x="3" y="147"/>
                    <a:pt x="4" y="160"/>
                  </a:cubicBezTo>
                  <a:lnTo>
                    <a:pt x="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8" name="Freeform 1132"/>
            <p:cNvSpPr>
              <a:spLocks/>
            </p:cNvSpPr>
            <p:nvPr/>
          </p:nvSpPr>
          <p:spPr bwMode="auto">
            <a:xfrm>
              <a:off x="5148906" y="7760070"/>
              <a:ext cx="958096" cy="4253424"/>
            </a:xfrm>
            <a:custGeom>
              <a:avLst/>
              <a:gdLst>
                <a:gd name="T0" fmla="*/ 27 w 37"/>
                <a:gd name="T1" fmla="*/ 165 h 165"/>
                <a:gd name="T2" fmla="*/ 37 w 37"/>
                <a:gd name="T3" fmla="*/ 165 h 165"/>
                <a:gd name="T4" fmla="*/ 36 w 37"/>
                <a:gd name="T5" fmla="*/ 24 h 165"/>
                <a:gd name="T6" fmla="*/ 1 w 37"/>
                <a:gd name="T7" fmla="*/ 0 h 165"/>
                <a:gd name="T8" fmla="*/ 0 w 37"/>
                <a:gd name="T9" fmla="*/ 20 h 165"/>
                <a:gd name="T10" fmla="*/ 8 w 37"/>
                <a:gd name="T11" fmla="*/ 54 h 165"/>
                <a:gd name="T12" fmla="*/ 27 w 37"/>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37" h="165">
                  <a:moveTo>
                    <a:pt x="27" y="165"/>
                  </a:moveTo>
                  <a:cubicBezTo>
                    <a:pt x="37" y="165"/>
                    <a:pt x="37" y="165"/>
                    <a:pt x="37" y="165"/>
                  </a:cubicBezTo>
                  <a:cubicBezTo>
                    <a:pt x="37" y="130"/>
                    <a:pt x="35" y="25"/>
                    <a:pt x="36" y="24"/>
                  </a:cubicBezTo>
                  <a:cubicBezTo>
                    <a:pt x="35" y="24"/>
                    <a:pt x="1" y="0"/>
                    <a:pt x="1" y="0"/>
                  </a:cubicBezTo>
                  <a:cubicBezTo>
                    <a:pt x="1" y="0"/>
                    <a:pt x="1" y="24"/>
                    <a:pt x="0" y="20"/>
                  </a:cubicBezTo>
                  <a:cubicBezTo>
                    <a:pt x="8" y="54"/>
                    <a:pt x="8" y="54"/>
                    <a:pt x="8" y="54"/>
                  </a:cubicBezTo>
                  <a:lnTo>
                    <a:pt x="27"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99" name="Freeform 1133"/>
            <p:cNvSpPr>
              <a:spLocks/>
            </p:cNvSpPr>
            <p:nvPr/>
          </p:nvSpPr>
          <p:spPr bwMode="auto">
            <a:xfrm>
              <a:off x="5746106" y="8378750"/>
              <a:ext cx="618680" cy="1160025"/>
            </a:xfrm>
            <a:custGeom>
              <a:avLst/>
              <a:gdLst>
                <a:gd name="T0" fmla="*/ 72 w 144"/>
                <a:gd name="T1" fmla="*/ 0 h 270"/>
                <a:gd name="T2" fmla="*/ 0 w 144"/>
                <a:gd name="T3" fmla="*/ 132 h 270"/>
                <a:gd name="T4" fmla="*/ 84 w 144"/>
                <a:gd name="T5" fmla="*/ 270 h 270"/>
                <a:gd name="T6" fmla="*/ 144 w 144"/>
                <a:gd name="T7" fmla="*/ 126 h 270"/>
                <a:gd name="T8" fmla="*/ 84 w 144"/>
                <a:gd name="T9" fmla="*/ 0 h 270"/>
                <a:gd name="T10" fmla="*/ 72 w 144"/>
                <a:gd name="T11" fmla="*/ 0 h 270"/>
              </a:gdLst>
              <a:ahLst/>
              <a:cxnLst>
                <a:cxn ang="0">
                  <a:pos x="T0" y="T1"/>
                </a:cxn>
                <a:cxn ang="0">
                  <a:pos x="T2" y="T3"/>
                </a:cxn>
                <a:cxn ang="0">
                  <a:pos x="T4" y="T5"/>
                </a:cxn>
                <a:cxn ang="0">
                  <a:pos x="T6" y="T7"/>
                </a:cxn>
                <a:cxn ang="0">
                  <a:pos x="T8" y="T9"/>
                </a:cxn>
                <a:cxn ang="0">
                  <a:pos x="T10" y="T11"/>
                </a:cxn>
              </a:cxnLst>
              <a:rect l="0" t="0" r="r" b="b"/>
              <a:pathLst>
                <a:path w="144" h="270">
                  <a:moveTo>
                    <a:pt x="72" y="0"/>
                  </a:moveTo>
                  <a:lnTo>
                    <a:pt x="0" y="132"/>
                  </a:lnTo>
                  <a:lnTo>
                    <a:pt x="84" y="270"/>
                  </a:lnTo>
                  <a:lnTo>
                    <a:pt x="144" y="126"/>
                  </a:lnTo>
                  <a:lnTo>
                    <a:pt x="84" y="0"/>
                  </a:lnTo>
                  <a:lnTo>
                    <a:pt x="72" y="0"/>
                  </a:lnTo>
                  <a:close/>
                </a:path>
              </a:pathLst>
            </a:custGeom>
            <a:solidFill>
              <a:srgbClr val="2B2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0" name="Freeform 1134"/>
            <p:cNvSpPr>
              <a:spLocks/>
            </p:cNvSpPr>
            <p:nvPr/>
          </p:nvSpPr>
          <p:spPr bwMode="auto">
            <a:xfrm>
              <a:off x="5174685" y="7760070"/>
              <a:ext cx="880761" cy="1340473"/>
            </a:xfrm>
            <a:custGeom>
              <a:avLst/>
              <a:gdLst>
                <a:gd name="T0" fmla="*/ 0 w 205"/>
                <a:gd name="T1" fmla="*/ 0 h 312"/>
                <a:gd name="T2" fmla="*/ 109 w 205"/>
                <a:gd name="T3" fmla="*/ 312 h 312"/>
                <a:gd name="T4" fmla="*/ 205 w 205"/>
                <a:gd name="T5" fmla="*/ 144 h 312"/>
                <a:gd name="T6" fmla="*/ 0 w 205"/>
                <a:gd name="T7" fmla="*/ 0 h 312"/>
              </a:gdLst>
              <a:ahLst/>
              <a:cxnLst>
                <a:cxn ang="0">
                  <a:pos x="T0" y="T1"/>
                </a:cxn>
                <a:cxn ang="0">
                  <a:pos x="T2" y="T3"/>
                </a:cxn>
                <a:cxn ang="0">
                  <a:pos x="T4" y="T5"/>
                </a:cxn>
                <a:cxn ang="0">
                  <a:pos x="T6" y="T7"/>
                </a:cxn>
              </a:cxnLst>
              <a:rect l="0" t="0" r="r" b="b"/>
              <a:pathLst>
                <a:path w="205" h="312">
                  <a:moveTo>
                    <a:pt x="0" y="0"/>
                  </a:moveTo>
                  <a:lnTo>
                    <a:pt x="109" y="312"/>
                  </a:lnTo>
                  <a:lnTo>
                    <a:pt x="205" y="144"/>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1" name="Freeform 1135"/>
            <p:cNvSpPr>
              <a:spLocks/>
            </p:cNvSpPr>
            <p:nvPr/>
          </p:nvSpPr>
          <p:spPr bwMode="auto">
            <a:xfrm>
              <a:off x="6081224" y="7734291"/>
              <a:ext cx="850685" cy="1366251"/>
            </a:xfrm>
            <a:custGeom>
              <a:avLst/>
              <a:gdLst>
                <a:gd name="T0" fmla="*/ 198 w 198"/>
                <a:gd name="T1" fmla="*/ 0 h 318"/>
                <a:gd name="T2" fmla="*/ 90 w 198"/>
                <a:gd name="T3" fmla="*/ 318 h 318"/>
                <a:gd name="T4" fmla="*/ 0 w 198"/>
                <a:gd name="T5" fmla="*/ 150 h 318"/>
                <a:gd name="T6" fmla="*/ 198 w 198"/>
                <a:gd name="T7" fmla="*/ 0 h 318"/>
              </a:gdLst>
              <a:ahLst/>
              <a:cxnLst>
                <a:cxn ang="0">
                  <a:pos x="T0" y="T1"/>
                </a:cxn>
                <a:cxn ang="0">
                  <a:pos x="T2" y="T3"/>
                </a:cxn>
                <a:cxn ang="0">
                  <a:pos x="T4" y="T5"/>
                </a:cxn>
                <a:cxn ang="0">
                  <a:pos x="T6" y="T7"/>
                </a:cxn>
              </a:cxnLst>
              <a:rect l="0" t="0" r="r" b="b"/>
              <a:pathLst>
                <a:path w="198" h="318">
                  <a:moveTo>
                    <a:pt x="198" y="0"/>
                  </a:moveTo>
                  <a:lnTo>
                    <a:pt x="90" y="318"/>
                  </a:lnTo>
                  <a:lnTo>
                    <a:pt x="0" y="150"/>
                  </a:lnTo>
                  <a:lnTo>
                    <a:pt x="198"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2" name="Freeform 1136"/>
            <p:cNvSpPr>
              <a:spLocks/>
            </p:cNvSpPr>
            <p:nvPr/>
          </p:nvSpPr>
          <p:spPr bwMode="auto">
            <a:xfrm>
              <a:off x="4581783" y="7734291"/>
              <a:ext cx="1473662" cy="5336113"/>
            </a:xfrm>
            <a:custGeom>
              <a:avLst/>
              <a:gdLst>
                <a:gd name="T0" fmla="*/ 24 w 343"/>
                <a:gd name="T1" fmla="*/ 408 h 1242"/>
                <a:gd name="T2" fmla="*/ 343 w 343"/>
                <a:gd name="T3" fmla="*/ 1242 h 1242"/>
                <a:gd name="T4" fmla="*/ 301 w 343"/>
                <a:gd name="T5" fmla="*/ 996 h 1242"/>
                <a:gd name="T6" fmla="*/ 138 w 343"/>
                <a:gd name="T7" fmla="*/ 0 h 1242"/>
                <a:gd name="T8" fmla="*/ 114 w 343"/>
                <a:gd name="T9" fmla="*/ 18 h 1242"/>
                <a:gd name="T10" fmla="*/ 72 w 343"/>
                <a:gd name="T11" fmla="*/ 42 h 1242"/>
                <a:gd name="T12" fmla="*/ 0 w 343"/>
                <a:gd name="T13" fmla="*/ 270 h 1242"/>
                <a:gd name="T14" fmla="*/ 120 w 343"/>
                <a:gd name="T15" fmla="*/ 360 h 1242"/>
                <a:gd name="T16" fmla="*/ 24 w 343"/>
                <a:gd name="T17" fmla="*/ 408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1242">
                  <a:moveTo>
                    <a:pt x="24" y="408"/>
                  </a:moveTo>
                  <a:lnTo>
                    <a:pt x="343" y="1242"/>
                  </a:lnTo>
                  <a:lnTo>
                    <a:pt x="301" y="996"/>
                  </a:lnTo>
                  <a:lnTo>
                    <a:pt x="138" y="0"/>
                  </a:lnTo>
                  <a:lnTo>
                    <a:pt x="114" y="18"/>
                  </a:lnTo>
                  <a:lnTo>
                    <a:pt x="72" y="42"/>
                  </a:lnTo>
                  <a:lnTo>
                    <a:pt x="0" y="270"/>
                  </a:lnTo>
                  <a:lnTo>
                    <a:pt x="120" y="360"/>
                  </a:lnTo>
                  <a:lnTo>
                    <a:pt x="24" y="4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3" name="Freeform 1137"/>
            <p:cNvSpPr>
              <a:spLocks/>
            </p:cNvSpPr>
            <p:nvPr/>
          </p:nvSpPr>
          <p:spPr bwMode="auto">
            <a:xfrm>
              <a:off x="6055446" y="7734291"/>
              <a:ext cx="1495143" cy="5310335"/>
            </a:xfrm>
            <a:custGeom>
              <a:avLst/>
              <a:gdLst>
                <a:gd name="T0" fmla="*/ 324 w 348"/>
                <a:gd name="T1" fmla="*/ 408 h 1236"/>
                <a:gd name="T2" fmla="*/ 228 w 348"/>
                <a:gd name="T3" fmla="*/ 360 h 1236"/>
                <a:gd name="T4" fmla="*/ 348 w 348"/>
                <a:gd name="T5" fmla="*/ 270 h 1236"/>
                <a:gd name="T6" fmla="*/ 270 w 348"/>
                <a:gd name="T7" fmla="*/ 48 h 1236"/>
                <a:gd name="T8" fmla="*/ 222 w 348"/>
                <a:gd name="T9" fmla="*/ 12 h 1236"/>
                <a:gd name="T10" fmla="*/ 204 w 348"/>
                <a:gd name="T11" fmla="*/ 0 h 1236"/>
                <a:gd name="T12" fmla="*/ 0 w 348"/>
                <a:gd name="T13" fmla="*/ 1236 h 1236"/>
                <a:gd name="T14" fmla="*/ 324 w 348"/>
                <a:gd name="T15" fmla="*/ 408 h 1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1236">
                  <a:moveTo>
                    <a:pt x="324" y="408"/>
                  </a:moveTo>
                  <a:lnTo>
                    <a:pt x="228" y="360"/>
                  </a:lnTo>
                  <a:lnTo>
                    <a:pt x="348" y="270"/>
                  </a:lnTo>
                  <a:lnTo>
                    <a:pt x="270" y="48"/>
                  </a:lnTo>
                  <a:lnTo>
                    <a:pt x="222" y="12"/>
                  </a:lnTo>
                  <a:lnTo>
                    <a:pt x="204" y="0"/>
                  </a:lnTo>
                  <a:lnTo>
                    <a:pt x="0" y="1236"/>
                  </a:lnTo>
                  <a:lnTo>
                    <a:pt x="324" y="4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4" name="Freeform 1138"/>
            <p:cNvSpPr>
              <a:spLocks/>
            </p:cNvSpPr>
            <p:nvPr/>
          </p:nvSpPr>
          <p:spPr bwMode="auto">
            <a:xfrm>
              <a:off x="4839567" y="5852474"/>
              <a:ext cx="309340" cy="618680"/>
            </a:xfrm>
            <a:custGeom>
              <a:avLst/>
              <a:gdLst>
                <a:gd name="T0" fmla="*/ 72 w 72"/>
                <a:gd name="T1" fmla="*/ 24 h 144"/>
                <a:gd name="T2" fmla="*/ 24 w 72"/>
                <a:gd name="T3" fmla="*/ 0 h 144"/>
                <a:gd name="T4" fmla="*/ 0 w 72"/>
                <a:gd name="T5" fmla="*/ 18 h 144"/>
                <a:gd name="T6" fmla="*/ 36 w 72"/>
                <a:gd name="T7" fmla="*/ 144 h 144"/>
                <a:gd name="T8" fmla="*/ 72 w 72"/>
                <a:gd name="T9" fmla="*/ 144 h 144"/>
                <a:gd name="T10" fmla="*/ 72 w 72"/>
                <a:gd name="T11" fmla="*/ 24 h 144"/>
              </a:gdLst>
              <a:ahLst/>
              <a:cxnLst>
                <a:cxn ang="0">
                  <a:pos x="T0" y="T1"/>
                </a:cxn>
                <a:cxn ang="0">
                  <a:pos x="T2" y="T3"/>
                </a:cxn>
                <a:cxn ang="0">
                  <a:pos x="T4" y="T5"/>
                </a:cxn>
                <a:cxn ang="0">
                  <a:pos x="T6" y="T7"/>
                </a:cxn>
                <a:cxn ang="0">
                  <a:pos x="T8" y="T9"/>
                </a:cxn>
                <a:cxn ang="0">
                  <a:pos x="T10" y="T11"/>
                </a:cxn>
              </a:cxnLst>
              <a:rect l="0" t="0" r="r" b="b"/>
              <a:pathLst>
                <a:path w="72" h="144">
                  <a:moveTo>
                    <a:pt x="72" y="24"/>
                  </a:moveTo>
                  <a:lnTo>
                    <a:pt x="24" y="0"/>
                  </a:lnTo>
                  <a:lnTo>
                    <a:pt x="0" y="18"/>
                  </a:lnTo>
                  <a:lnTo>
                    <a:pt x="36" y="144"/>
                  </a:lnTo>
                  <a:lnTo>
                    <a:pt x="72" y="144"/>
                  </a:lnTo>
                  <a:lnTo>
                    <a:pt x="72" y="24"/>
                  </a:lnTo>
                  <a:close/>
                </a:path>
              </a:pathLst>
            </a:custGeom>
            <a:solidFill>
              <a:srgbClr val="E2BB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5" name="Freeform 1139"/>
            <p:cNvSpPr>
              <a:spLocks/>
            </p:cNvSpPr>
            <p:nvPr/>
          </p:nvSpPr>
          <p:spPr bwMode="auto">
            <a:xfrm>
              <a:off x="6854574" y="5852474"/>
              <a:ext cx="309340" cy="618680"/>
            </a:xfrm>
            <a:custGeom>
              <a:avLst/>
              <a:gdLst>
                <a:gd name="T0" fmla="*/ 0 w 72"/>
                <a:gd name="T1" fmla="*/ 24 h 144"/>
                <a:gd name="T2" fmla="*/ 48 w 72"/>
                <a:gd name="T3" fmla="*/ 0 h 144"/>
                <a:gd name="T4" fmla="*/ 72 w 72"/>
                <a:gd name="T5" fmla="*/ 18 h 144"/>
                <a:gd name="T6" fmla="*/ 36 w 72"/>
                <a:gd name="T7" fmla="*/ 144 h 144"/>
                <a:gd name="T8" fmla="*/ 0 w 72"/>
                <a:gd name="T9" fmla="*/ 144 h 144"/>
                <a:gd name="T10" fmla="*/ 0 w 72"/>
                <a:gd name="T11" fmla="*/ 24 h 144"/>
              </a:gdLst>
              <a:ahLst/>
              <a:cxnLst>
                <a:cxn ang="0">
                  <a:pos x="T0" y="T1"/>
                </a:cxn>
                <a:cxn ang="0">
                  <a:pos x="T2" y="T3"/>
                </a:cxn>
                <a:cxn ang="0">
                  <a:pos x="T4" y="T5"/>
                </a:cxn>
                <a:cxn ang="0">
                  <a:pos x="T6" y="T7"/>
                </a:cxn>
                <a:cxn ang="0">
                  <a:pos x="T8" y="T9"/>
                </a:cxn>
                <a:cxn ang="0">
                  <a:pos x="T10" y="T11"/>
                </a:cxn>
              </a:cxnLst>
              <a:rect l="0" t="0" r="r" b="b"/>
              <a:pathLst>
                <a:path w="72" h="144">
                  <a:moveTo>
                    <a:pt x="0" y="24"/>
                  </a:moveTo>
                  <a:lnTo>
                    <a:pt x="48" y="0"/>
                  </a:lnTo>
                  <a:lnTo>
                    <a:pt x="72" y="18"/>
                  </a:lnTo>
                  <a:lnTo>
                    <a:pt x="36" y="144"/>
                  </a:lnTo>
                  <a:lnTo>
                    <a:pt x="0" y="144"/>
                  </a:lnTo>
                  <a:lnTo>
                    <a:pt x="0" y="24"/>
                  </a:lnTo>
                  <a:close/>
                </a:path>
              </a:pathLst>
            </a:custGeom>
            <a:solidFill>
              <a:srgbClr val="E2BB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6" name="Freeform 1140"/>
            <p:cNvSpPr>
              <a:spLocks/>
            </p:cNvSpPr>
            <p:nvPr/>
          </p:nvSpPr>
          <p:spPr bwMode="auto">
            <a:xfrm>
              <a:off x="6854574" y="5852474"/>
              <a:ext cx="309340" cy="618680"/>
            </a:xfrm>
            <a:custGeom>
              <a:avLst/>
              <a:gdLst>
                <a:gd name="T0" fmla="*/ 0 w 72"/>
                <a:gd name="T1" fmla="*/ 24 h 144"/>
                <a:gd name="T2" fmla="*/ 48 w 72"/>
                <a:gd name="T3" fmla="*/ 0 h 144"/>
                <a:gd name="T4" fmla="*/ 72 w 72"/>
                <a:gd name="T5" fmla="*/ 18 h 144"/>
                <a:gd name="T6" fmla="*/ 36 w 72"/>
                <a:gd name="T7" fmla="*/ 144 h 144"/>
                <a:gd name="T8" fmla="*/ 0 w 72"/>
                <a:gd name="T9" fmla="*/ 144 h 144"/>
                <a:gd name="T10" fmla="*/ 0 w 72"/>
                <a:gd name="T11" fmla="*/ 24 h 144"/>
              </a:gdLst>
              <a:ahLst/>
              <a:cxnLst>
                <a:cxn ang="0">
                  <a:pos x="T0" y="T1"/>
                </a:cxn>
                <a:cxn ang="0">
                  <a:pos x="T2" y="T3"/>
                </a:cxn>
                <a:cxn ang="0">
                  <a:pos x="T4" y="T5"/>
                </a:cxn>
                <a:cxn ang="0">
                  <a:pos x="T6" y="T7"/>
                </a:cxn>
                <a:cxn ang="0">
                  <a:pos x="T8" y="T9"/>
                </a:cxn>
                <a:cxn ang="0">
                  <a:pos x="T10" y="T11"/>
                </a:cxn>
              </a:cxnLst>
              <a:rect l="0" t="0" r="r" b="b"/>
              <a:pathLst>
                <a:path w="72" h="144">
                  <a:moveTo>
                    <a:pt x="0" y="24"/>
                  </a:moveTo>
                  <a:lnTo>
                    <a:pt x="48" y="0"/>
                  </a:lnTo>
                  <a:lnTo>
                    <a:pt x="72" y="18"/>
                  </a:lnTo>
                  <a:lnTo>
                    <a:pt x="36" y="144"/>
                  </a:lnTo>
                  <a:lnTo>
                    <a:pt x="0" y="144"/>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7" name="Freeform 1141"/>
            <p:cNvSpPr>
              <a:spLocks/>
            </p:cNvSpPr>
            <p:nvPr/>
          </p:nvSpPr>
          <p:spPr bwMode="auto">
            <a:xfrm>
              <a:off x="5097350" y="4872897"/>
              <a:ext cx="1808781" cy="2784059"/>
            </a:xfrm>
            <a:custGeom>
              <a:avLst/>
              <a:gdLst>
                <a:gd name="T0" fmla="*/ 0 w 421"/>
                <a:gd name="T1" fmla="*/ 0 h 648"/>
                <a:gd name="T2" fmla="*/ 421 w 421"/>
                <a:gd name="T3" fmla="*/ 0 h 648"/>
                <a:gd name="T4" fmla="*/ 421 w 421"/>
                <a:gd name="T5" fmla="*/ 420 h 648"/>
                <a:gd name="T6" fmla="*/ 403 w 421"/>
                <a:gd name="T7" fmla="*/ 528 h 648"/>
                <a:gd name="T8" fmla="*/ 301 w 421"/>
                <a:gd name="T9" fmla="*/ 648 h 648"/>
                <a:gd name="T10" fmla="*/ 121 w 421"/>
                <a:gd name="T11" fmla="*/ 648 h 648"/>
                <a:gd name="T12" fmla="*/ 24 w 421"/>
                <a:gd name="T13" fmla="*/ 534 h 648"/>
                <a:gd name="T14" fmla="*/ 0 w 421"/>
                <a:gd name="T15" fmla="*/ 414 h 648"/>
                <a:gd name="T16" fmla="*/ 0 w 421"/>
                <a:gd name="T17"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648">
                  <a:moveTo>
                    <a:pt x="0" y="0"/>
                  </a:moveTo>
                  <a:lnTo>
                    <a:pt x="421" y="0"/>
                  </a:lnTo>
                  <a:lnTo>
                    <a:pt x="421" y="420"/>
                  </a:lnTo>
                  <a:lnTo>
                    <a:pt x="403" y="528"/>
                  </a:lnTo>
                  <a:lnTo>
                    <a:pt x="301" y="648"/>
                  </a:lnTo>
                  <a:lnTo>
                    <a:pt x="121" y="648"/>
                  </a:lnTo>
                  <a:lnTo>
                    <a:pt x="24" y="534"/>
                  </a:lnTo>
                  <a:lnTo>
                    <a:pt x="0" y="414"/>
                  </a:lnTo>
                  <a:lnTo>
                    <a:pt x="0"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8" name="Freeform 1142"/>
            <p:cNvSpPr>
              <a:spLocks/>
            </p:cNvSpPr>
            <p:nvPr/>
          </p:nvSpPr>
          <p:spPr bwMode="auto">
            <a:xfrm>
              <a:off x="5097350" y="4872897"/>
              <a:ext cx="1808781" cy="2784059"/>
            </a:xfrm>
            <a:custGeom>
              <a:avLst/>
              <a:gdLst>
                <a:gd name="T0" fmla="*/ 0 w 421"/>
                <a:gd name="T1" fmla="*/ 0 h 648"/>
                <a:gd name="T2" fmla="*/ 421 w 421"/>
                <a:gd name="T3" fmla="*/ 0 h 648"/>
                <a:gd name="T4" fmla="*/ 421 w 421"/>
                <a:gd name="T5" fmla="*/ 420 h 648"/>
                <a:gd name="T6" fmla="*/ 403 w 421"/>
                <a:gd name="T7" fmla="*/ 528 h 648"/>
                <a:gd name="T8" fmla="*/ 301 w 421"/>
                <a:gd name="T9" fmla="*/ 648 h 648"/>
                <a:gd name="T10" fmla="*/ 121 w 421"/>
                <a:gd name="T11" fmla="*/ 648 h 648"/>
                <a:gd name="T12" fmla="*/ 24 w 421"/>
                <a:gd name="T13" fmla="*/ 534 h 648"/>
                <a:gd name="T14" fmla="*/ 0 w 421"/>
                <a:gd name="T15" fmla="*/ 414 h 648"/>
                <a:gd name="T16" fmla="*/ 0 w 421"/>
                <a:gd name="T17"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1" h="648">
                  <a:moveTo>
                    <a:pt x="0" y="0"/>
                  </a:moveTo>
                  <a:lnTo>
                    <a:pt x="421" y="0"/>
                  </a:lnTo>
                  <a:lnTo>
                    <a:pt x="421" y="420"/>
                  </a:lnTo>
                  <a:lnTo>
                    <a:pt x="403" y="528"/>
                  </a:lnTo>
                  <a:lnTo>
                    <a:pt x="301" y="648"/>
                  </a:lnTo>
                  <a:lnTo>
                    <a:pt x="121" y="648"/>
                  </a:lnTo>
                  <a:lnTo>
                    <a:pt x="24" y="534"/>
                  </a:lnTo>
                  <a:lnTo>
                    <a:pt x="0" y="4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09" name="Freeform 1143"/>
            <p:cNvSpPr>
              <a:spLocks/>
            </p:cNvSpPr>
            <p:nvPr/>
          </p:nvSpPr>
          <p:spPr bwMode="auto">
            <a:xfrm>
              <a:off x="6003889" y="4872897"/>
              <a:ext cx="902241" cy="2784059"/>
            </a:xfrm>
            <a:custGeom>
              <a:avLst/>
              <a:gdLst>
                <a:gd name="T0" fmla="*/ 210 w 210"/>
                <a:gd name="T1" fmla="*/ 0 h 648"/>
                <a:gd name="T2" fmla="*/ 0 w 210"/>
                <a:gd name="T3" fmla="*/ 0 h 648"/>
                <a:gd name="T4" fmla="*/ 0 w 210"/>
                <a:gd name="T5" fmla="*/ 648 h 648"/>
                <a:gd name="T6" fmla="*/ 90 w 210"/>
                <a:gd name="T7" fmla="*/ 648 h 648"/>
                <a:gd name="T8" fmla="*/ 192 w 210"/>
                <a:gd name="T9" fmla="*/ 528 h 648"/>
                <a:gd name="T10" fmla="*/ 210 w 210"/>
                <a:gd name="T11" fmla="*/ 420 h 648"/>
                <a:gd name="T12" fmla="*/ 210 w 210"/>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10" h="648">
                  <a:moveTo>
                    <a:pt x="210" y="0"/>
                  </a:moveTo>
                  <a:lnTo>
                    <a:pt x="0" y="0"/>
                  </a:lnTo>
                  <a:lnTo>
                    <a:pt x="0" y="648"/>
                  </a:lnTo>
                  <a:lnTo>
                    <a:pt x="90" y="648"/>
                  </a:lnTo>
                  <a:lnTo>
                    <a:pt x="192" y="528"/>
                  </a:lnTo>
                  <a:lnTo>
                    <a:pt x="210" y="420"/>
                  </a:lnTo>
                  <a:lnTo>
                    <a:pt x="210" y="0"/>
                  </a:lnTo>
                  <a:close/>
                </a:path>
              </a:pathLst>
            </a:custGeom>
            <a:solidFill>
              <a:srgbClr val="EFC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0" name="Freeform 1144"/>
            <p:cNvSpPr>
              <a:spLocks/>
            </p:cNvSpPr>
            <p:nvPr/>
          </p:nvSpPr>
          <p:spPr bwMode="auto">
            <a:xfrm>
              <a:off x="6003889" y="4872897"/>
              <a:ext cx="902241" cy="2784059"/>
            </a:xfrm>
            <a:custGeom>
              <a:avLst/>
              <a:gdLst>
                <a:gd name="T0" fmla="*/ 210 w 210"/>
                <a:gd name="T1" fmla="*/ 0 h 648"/>
                <a:gd name="T2" fmla="*/ 0 w 210"/>
                <a:gd name="T3" fmla="*/ 0 h 648"/>
                <a:gd name="T4" fmla="*/ 0 w 210"/>
                <a:gd name="T5" fmla="*/ 648 h 648"/>
                <a:gd name="T6" fmla="*/ 90 w 210"/>
                <a:gd name="T7" fmla="*/ 648 h 648"/>
                <a:gd name="T8" fmla="*/ 192 w 210"/>
                <a:gd name="T9" fmla="*/ 528 h 648"/>
                <a:gd name="T10" fmla="*/ 210 w 210"/>
                <a:gd name="T11" fmla="*/ 420 h 648"/>
                <a:gd name="T12" fmla="*/ 210 w 210"/>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10" h="648">
                  <a:moveTo>
                    <a:pt x="210" y="0"/>
                  </a:moveTo>
                  <a:lnTo>
                    <a:pt x="0" y="0"/>
                  </a:lnTo>
                  <a:lnTo>
                    <a:pt x="0" y="648"/>
                  </a:lnTo>
                  <a:lnTo>
                    <a:pt x="90" y="648"/>
                  </a:lnTo>
                  <a:lnTo>
                    <a:pt x="192" y="528"/>
                  </a:lnTo>
                  <a:lnTo>
                    <a:pt x="210" y="420"/>
                  </a:lnTo>
                  <a:lnTo>
                    <a:pt x="2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1" name="Freeform 1145"/>
            <p:cNvSpPr>
              <a:spLocks/>
            </p:cNvSpPr>
            <p:nvPr/>
          </p:nvSpPr>
          <p:spPr bwMode="auto">
            <a:xfrm>
              <a:off x="4865345" y="4202661"/>
              <a:ext cx="2298569" cy="2036488"/>
            </a:xfrm>
            <a:custGeom>
              <a:avLst/>
              <a:gdLst>
                <a:gd name="T0" fmla="*/ 89 w 89"/>
                <a:gd name="T1" fmla="*/ 38 h 79"/>
                <a:gd name="T2" fmla="*/ 88 w 89"/>
                <a:gd name="T3" fmla="*/ 28 h 79"/>
                <a:gd name="T4" fmla="*/ 86 w 89"/>
                <a:gd name="T5" fmla="*/ 22 h 79"/>
                <a:gd name="T6" fmla="*/ 82 w 89"/>
                <a:gd name="T7" fmla="*/ 17 h 79"/>
                <a:gd name="T8" fmla="*/ 78 w 89"/>
                <a:gd name="T9" fmla="*/ 12 h 79"/>
                <a:gd name="T10" fmla="*/ 70 w 89"/>
                <a:gd name="T11" fmla="*/ 6 h 79"/>
                <a:gd name="T12" fmla="*/ 63 w 89"/>
                <a:gd name="T13" fmla="*/ 3 h 79"/>
                <a:gd name="T14" fmla="*/ 54 w 89"/>
                <a:gd name="T15" fmla="*/ 1 h 79"/>
                <a:gd name="T16" fmla="*/ 44 w 89"/>
                <a:gd name="T17" fmla="*/ 0 h 79"/>
                <a:gd name="T18" fmla="*/ 37 w 89"/>
                <a:gd name="T19" fmla="*/ 1 h 79"/>
                <a:gd name="T20" fmla="*/ 27 w 89"/>
                <a:gd name="T21" fmla="*/ 4 h 79"/>
                <a:gd name="T22" fmla="*/ 20 w 89"/>
                <a:gd name="T23" fmla="*/ 7 h 79"/>
                <a:gd name="T24" fmla="*/ 13 w 89"/>
                <a:gd name="T25" fmla="*/ 11 h 79"/>
                <a:gd name="T26" fmla="*/ 7 w 89"/>
                <a:gd name="T27" fmla="*/ 17 h 79"/>
                <a:gd name="T28" fmla="*/ 3 w 89"/>
                <a:gd name="T29" fmla="*/ 25 h 79"/>
                <a:gd name="T30" fmla="*/ 2 w 89"/>
                <a:gd name="T31" fmla="*/ 28 h 79"/>
                <a:gd name="T32" fmla="*/ 1 w 89"/>
                <a:gd name="T33" fmla="*/ 35 h 79"/>
                <a:gd name="T34" fmla="*/ 1 w 89"/>
                <a:gd name="T35" fmla="*/ 48 h 79"/>
                <a:gd name="T36" fmla="*/ 2 w 89"/>
                <a:gd name="T37" fmla="*/ 52 h 79"/>
                <a:gd name="T38" fmla="*/ 4 w 89"/>
                <a:gd name="T39" fmla="*/ 58 h 79"/>
                <a:gd name="T40" fmla="*/ 7 w 89"/>
                <a:gd name="T41" fmla="*/ 76 h 79"/>
                <a:gd name="T42" fmla="*/ 7 w 89"/>
                <a:gd name="T43" fmla="*/ 76 h 79"/>
                <a:gd name="T44" fmla="*/ 7 w 89"/>
                <a:gd name="T45" fmla="*/ 76 h 79"/>
                <a:gd name="T46" fmla="*/ 9 w 89"/>
                <a:gd name="T47" fmla="*/ 78 h 79"/>
                <a:gd name="T48" fmla="*/ 9 w 89"/>
                <a:gd name="T49" fmla="*/ 76 h 79"/>
                <a:gd name="T50" fmla="*/ 9 w 89"/>
                <a:gd name="T51" fmla="*/ 65 h 79"/>
                <a:gd name="T52" fmla="*/ 16 w 89"/>
                <a:gd name="T53" fmla="*/ 45 h 79"/>
                <a:gd name="T54" fmla="*/ 25 w 89"/>
                <a:gd name="T55" fmla="*/ 42 h 79"/>
                <a:gd name="T56" fmla="*/ 25 w 89"/>
                <a:gd name="T57" fmla="*/ 42 h 79"/>
                <a:gd name="T58" fmla="*/ 27 w 89"/>
                <a:gd name="T59" fmla="*/ 43 h 79"/>
                <a:gd name="T60" fmla="*/ 63 w 89"/>
                <a:gd name="T61" fmla="*/ 52 h 79"/>
                <a:gd name="T62" fmla="*/ 54 w 89"/>
                <a:gd name="T63" fmla="*/ 45 h 79"/>
                <a:gd name="T64" fmla="*/ 56 w 89"/>
                <a:gd name="T65" fmla="*/ 45 h 79"/>
                <a:gd name="T66" fmla="*/ 72 w 89"/>
                <a:gd name="T67" fmla="*/ 48 h 79"/>
                <a:gd name="T68" fmla="*/ 74 w 89"/>
                <a:gd name="T69" fmla="*/ 59 h 79"/>
                <a:gd name="T70" fmla="*/ 74 w 89"/>
                <a:gd name="T71" fmla="*/ 59 h 79"/>
                <a:gd name="T72" fmla="*/ 79 w 89"/>
                <a:gd name="T73" fmla="*/ 69 h 79"/>
                <a:gd name="T74" fmla="*/ 79 w 89"/>
                <a:gd name="T75" fmla="*/ 71 h 79"/>
                <a:gd name="T76" fmla="*/ 78 w 89"/>
                <a:gd name="T77" fmla="*/ 79 h 79"/>
                <a:gd name="T78" fmla="*/ 80 w 89"/>
                <a:gd name="T79" fmla="*/ 77 h 79"/>
                <a:gd name="T80" fmla="*/ 81 w 89"/>
                <a:gd name="T81" fmla="*/ 67 h 79"/>
                <a:gd name="T82" fmla="*/ 82 w 89"/>
                <a:gd name="T83" fmla="*/ 66 h 79"/>
                <a:gd name="T84" fmla="*/ 85 w 89"/>
                <a:gd name="T85" fmla="*/ 64 h 79"/>
                <a:gd name="T86" fmla="*/ 85 w 89"/>
                <a:gd name="T87" fmla="*/ 63 h 79"/>
                <a:gd name="T88" fmla="*/ 85 w 89"/>
                <a:gd name="T89" fmla="*/ 64 h 79"/>
                <a:gd name="T90" fmla="*/ 88 w 89"/>
                <a:gd name="T91" fmla="*/ 53 h 79"/>
                <a:gd name="T92" fmla="*/ 89 w 89"/>
                <a:gd name="T93" fmla="*/ 47 h 79"/>
                <a:gd name="T94" fmla="*/ 89 w 89"/>
                <a:gd name="T95"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 h="79">
                  <a:moveTo>
                    <a:pt x="89" y="38"/>
                  </a:moveTo>
                  <a:cubicBezTo>
                    <a:pt x="89" y="35"/>
                    <a:pt x="88" y="31"/>
                    <a:pt x="88" y="28"/>
                  </a:cubicBezTo>
                  <a:cubicBezTo>
                    <a:pt x="87" y="26"/>
                    <a:pt x="86" y="24"/>
                    <a:pt x="86" y="22"/>
                  </a:cubicBezTo>
                  <a:cubicBezTo>
                    <a:pt x="85" y="20"/>
                    <a:pt x="84" y="19"/>
                    <a:pt x="82" y="17"/>
                  </a:cubicBezTo>
                  <a:cubicBezTo>
                    <a:pt x="81" y="15"/>
                    <a:pt x="79" y="13"/>
                    <a:pt x="78" y="12"/>
                  </a:cubicBezTo>
                  <a:cubicBezTo>
                    <a:pt x="76" y="10"/>
                    <a:pt x="73" y="8"/>
                    <a:pt x="70" y="6"/>
                  </a:cubicBezTo>
                  <a:cubicBezTo>
                    <a:pt x="68" y="5"/>
                    <a:pt x="66" y="4"/>
                    <a:pt x="63" y="3"/>
                  </a:cubicBezTo>
                  <a:cubicBezTo>
                    <a:pt x="60" y="2"/>
                    <a:pt x="57" y="1"/>
                    <a:pt x="54" y="1"/>
                  </a:cubicBezTo>
                  <a:cubicBezTo>
                    <a:pt x="50" y="0"/>
                    <a:pt x="47" y="0"/>
                    <a:pt x="44" y="0"/>
                  </a:cubicBezTo>
                  <a:cubicBezTo>
                    <a:pt x="42" y="1"/>
                    <a:pt x="40" y="1"/>
                    <a:pt x="37" y="1"/>
                  </a:cubicBezTo>
                  <a:cubicBezTo>
                    <a:pt x="33" y="2"/>
                    <a:pt x="30" y="3"/>
                    <a:pt x="27" y="4"/>
                  </a:cubicBezTo>
                  <a:cubicBezTo>
                    <a:pt x="23" y="5"/>
                    <a:pt x="20" y="7"/>
                    <a:pt x="20" y="7"/>
                  </a:cubicBezTo>
                  <a:cubicBezTo>
                    <a:pt x="20" y="7"/>
                    <a:pt x="17" y="8"/>
                    <a:pt x="13" y="11"/>
                  </a:cubicBezTo>
                  <a:cubicBezTo>
                    <a:pt x="11" y="12"/>
                    <a:pt x="9" y="14"/>
                    <a:pt x="7" y="17"/>
                  </a:cubicBezTo>
                  <a:cubicBezTo>
                    <a:pt x="5" y="19"/>
                    <a:pt x="4" y="22"/>
                    <a:pt x="3" y="25"/>
                  </a:cubicBezTo>
                  <a:cubicBezTo>
                    <a:pt x="2" y="26"/>
                    <a:pt x="2" y="27"/>
                    <a:pt x="2" y="28"/>
                  </a:cubicBezTo>
                  <a:cubicBezTo>
                    <a:pt x="1" y="30"/>
                    <a:pt x="1" y="33"/>
                    <a:pt x="1" y="35"/>
                  </a:cubicBezTo>
                  <a:cubicBezTo>
                    <a:pt x="0" y="40"/>
                    <a:pt x="1" y="44"/>
                    <a:pt x="1" y="48"/>
                  </a:cubicBezTo>
                  <a:cubicBezTo>
                    <a:pt x="1" y="49"/>
                    <a:pt x="2" y="51"/>
                    <a:pt x="2" y="52"/>
                  </a:cubicBezTo>
                  <a:cubicBezTo>
                    <a:pt x="3" y="55"/>
                    <a:pt x="3" y="57"/>
                    <a:pt x="4" y="58"/>
                  </a:cubicBezTo>
                  <a:cubicBezTo>
                    <a:pt x="7" y="76"/>
                    <a:pt x="7" y="76"/>
                    <a:pt x="7" y="76"/>
                  </a:cubicBezTo>
                  <a:cubicBezTo>
                    <a:pt x="7" y="76"/>
                    <a:pt x="7" y="76"/>
                    <a:pt x="7" y="76"/>
                  </a:cubicBezTo>
                  <a:cubicBezTo>
                    <a:pt x="7" y="76"/>
                    <a:pt x="7" y="76"/>
                    <a:pt x="7" y="76"/>
                  </a:cubicBezTo>
                  <a:cubicBezTo>
                    <a:pt x="9" y="78"/>
                    <a:pt x="9" y="78"/>
                    <a:pt x="9" y="78"/>
                  </a:cubicBezTo>
                  <a:cubicBezTo>
                    <a:pt x="9" y="76"/>
                    <a:pt x="9" y="76"/>
                    <a:pt x="9" y="76"/>
                  </a:cubicBezTo>
                  <a:cubicBezTo>
                    <a:pt x="9" y="72"/>
                    <a:pt x="9" y="68"/>
                    <a:pt x="9" y="65"/>
                  </a:cubicBezTo>
                  <a:cubicBezTo>
                    <a:pt x="9" y="59"/>
                    <a:pt x="12" y="49"/>
                    <a:pt x="16" y="45"/>
                  </a:cubicBezTo>
                  <a:cubicBezTo>
                    <a:pt x="16" y="45"/>
                    <a:pt x="19" y="41"/>
                    <a:pt x="25" y="42"/>
                  </a:cubicBezTo>
                  <a:cubicBezTo>
                    <a:pt x="25" y="42"/>
                    <a:pt x="25" y="42"/>
                    <a:pt x="25" y="42"/>
                  </a:cubicBezTo>
                  <a:cubicBezTo>
                    <a:pt x="27" y="43"/>
                    <a:pt x="27" y="43"/>
                    <a:pt x="27" y="43"/>
                  </a:cubicBezTo>
                  <a:cubicBezTo>
                    <a:pt x="39" y="49"/>
                    <a:pt x="55" y="55"/>
                    <a:pt x="63" y="52"/>
                  </a:cubicBezTo>
                  <a:cubicBezTo>
                    <a:pt x="63" y="52"/>
                    <a:pt x="59" y="49"/>
                    <a:pt x="54" y="45"/>
                  </a:cubicBezTo>
                  <a:cubicBezTo>
                    <a:pt x="56" y="45"/>
                    <a:pt x="56" y="45"/>
                    <a:pt x="56" y="45"/>
                  </a:cubicBezTo>
                  <a:cubicBezTo>
                    <a:pt x="72" y="48"/>
                    <a:pt x="72" y="48"/>
                    <a:pt x="72" y="48"/>
                  </a:cubicBezTo>
                  <a:cubicBezTo>
                    <a:pt x="74" y="59"/>
                    <a:pt x="74" y="59"/>
                    <a:pt x="74" y="59"/>
                  </a:cubicBezTo>
                  <a:cubicBezTo>
                    <a:pt x="74" y="59"/>
                    <a:pt x="74" y="59"/>
                    <a:pt x="74" y="59"/>
                  </a:cubicBezTo>
                  <a:cubicBezTo>
                    <a:pt x="79" y="69"/>
                    <a:pt x="79" y="69"/>
                    <a:pt x="79" y="69"/>
                  </a:cubicBezTo>
                  <a:cubicBezTo>
                    <a:pt x="79" y="71"/>
                    <a:pt x="79" y="71"/>
                    <a:pt x="79" y="71"/>
                  </a:cubicBezTo>
                  <a:cubicBezTo>
                    <a:pt x="78" y="79"/>
                    <a:pt x="78" y="79"/>
                    <a:pt x="78" y="79"/>
                  </a:cubicBezTo>
                  <a:cubicBezTo>
                    <a:pt x="80" y="77"/>
                    <a:pt x="80" y="77"/>
                    <a:pt x="80" y="77"/>
                  </a:cubicBezTo>
                  <a:cubicBezTo>
                    <a:pt x="80" y="77"/>
                    <a:pt x="80" y="72"/>
                    <a:pt x="81" y="67"/>
                  </a:cubicBezTo>
                  <a:cubicBezTo>
                    <a:pt x="82" y="66"/>
                    <a:pt x="82" y="66"/>
                    <a:pt x="82" y="66"/>
                  </a:cubicBezTo>
                  <a:cubicBezTo>
                    <a:pt x="85" y="64"/>
                    <a:pt x="85" y="64"/>
                    <a:pt x="85" y="64"/>
                  </a:cubicBezTo>
                  <a:cubicBezTo>
                    <a:pt x="85" y="63"/>
                    <a:pt x="85" y="63"/>
                    <a:pt x="85" y="63"/>
                  </a:cubicBezTo>
                  <a:cubicBezTo>
                    <a:pt x="85" y="64"/>
                    <a:pt x="85" y="64"/>
                    <a:pt x="85" y="64"/>
                  </a:cubicBezTo>
                  <a:cubicBezTo>
                    <a:pt x="85" y="64"/>
                    <a:pt x="87" y="59"/>
                    <a:pt x="88" y="53"/>
                  </a:cubicBezTo>
                  <a:cubicBezTo>
                    <a:pt x="88" y="51"/>
                    <a:pt x="88" y="49"/>
                    <a:pt x="89" y="47"/>
                  </a:cubicBezTo>
                  <a:cubicBezTo>
                    <a:pt x="89" y="44"/>
                    <a:pt x="89" y="41"/>
                    <a:pt x="89" y="38"/>
                  </a:cubicBezTo>
                  <a:close/>
                </a:path>
              </a:pathLst>
            </a:custGeom>
            <a:solidFill>
              <a:srgbClr val="2247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2" name="Freeform 1146"/>
            <p:cNvSpPr>
              <a:spLocks/>
            </p:cNvSpPr>
            <p:nvPr/>
          </p:nvSpPr>
          <p:spPr bwMode="auto">
            <a:xfrm>
              <a:off x="5668771" y="9152099"/>
              <a:ext cx="773350" cy="4382315"/>
            </a:xfrm>
            <a:custGeom>
              <a:avLst/>
              <a:gdLst>
                <a:gd name="T0" fmla="*/ 96 w 180"/>
                <a:gd name="T1" fmla="*/ 1020 h 1020"/>
                <a:gd name="T2" fmla="*/ 180 w 180"/>
                <a:gd name="T3" fmla="*/ 924 h 1020"/>
                <a:gd name="T4" fmla="*/ 114 w 180"/>
                <a:gd name="T5" fmla="*/ 156 h 1020"/>
                <a:gd name="T6" fmla="*/ 96 w 180"/>
                <a:gd name="T7" fmla="*/ 0 h 1020"/>
                <a:gd name="T8" fmla="*/ 78 w 180"/>
                <a:gd name="T9" fmla="*/ 156 h 1020"/>
                <a:gd name="T10" fmla="*/ 0 w 180"/>
                <a:gd name="T11" fmla="*/ 918 h 1020"/>
                <a:gd name="T12" fmla="*/ 96 w 180"/>
                <a:gd name="T13" fmla="*/ 1020 h 1020"/>
              </a:gdLst>
              <a:ahLst/>
              <a:cxnLst>
                <a:cxn ang="0">
                  <a:pos x="T0" y="T1"/>
                </a:cxn>
                <a:cxn ang="0">
                  <a:pos x="T2" y="T3"/>
                </a:cxn>
                <a:cxn ang="0">
                  <a:pos x="T4" y="T5"/>
                </a:cxn>
                <a:cxn ang="0">
                  <a:pos x="T6" y="T7"/>
                </a:cxn>
                <a:cxn ang="0">
                  <a:pos x="T8" y="T9"/>
                </a:cxn>
                <a:cxn ang="0">
                  <a:pos x="T10" y="T11"/>
                </a:cxn>
                <a:cxn ang="0">
                  <a:pos x="T12" y="T13"/>
                </a:cxn>
              </a:cxnLst>
              <a:rect l="0" t="0" r="r" b="b"/>
              <a:pathLst>
                <a:path w="180" h="1020">
                  <a:moveTo>
                    <a:pt x="96" y="1020"/>
                  </a:moveTo>
                  <a:lnTo>
                    <a:pt x="180" y="924"/>
                  </a:lnTo>
                  <a:lnTo>
                    <a:pt x="114" y="156"/>
                  </a:lnTo>
                  <a:lnTo>
                    <a:pt x="96" y="0"/>
                  </a:lnTo>
                  <a:lnTo>
                    <a:pt x="78" y="156"/>
                  </a:lnTo>
                  <a:lnTo>
                    <a:pt x="0" y="918"/>
                  </a:lnTo>
                  <a:lnTo>
                    <a:pt x="96" y="1020"/>
                  </a:lnTo>
                  <a:close/>
                </a:path>
              </a:pathLst>
            </a:custGeom>
            <a:solidFill>
              <a:srgbClr val="2B2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3" name="Freeform 1147"/>
            <p:cNvSpPr>
              <a:spLocks noEditPoints="1"/>
            </p:cNvSpPr>
            <p:nvPr/>
          </p:nvSpPr>
          <p:spPr bwMode="auto">
            <a:xfrm>
              <a:off x="8844085" y="5261776"/>
              <a:ext cx="1802279" cy="1802279"/>
            </a:xfrm>
            <a:custGeom>
              <a:avLst/>
              <a:gdLst>
                <a:gd name="T0" fmla="*/ 77 w 78"/>
                <a:gd name="T1" fmla="*/ 49 h 78"/>
                <a:gd name="T2" fmla="*/ 78 w 78"/>
                <a:gd name="T3" fmla="*/ 42 h 78"/>
                <a:gd name="T4" fmla="*/ 72 w 78"/>
                <a:gd name="T5" fmla="*/ 39 h 78"/>
                <a:gd name="T6" fmla="*/ 71 w 78"/>
                <a:gd name="T7" fmla="*/ 32 h 78"/>
                <a:gd name="T8" fmla="*/ 77 w 78"/>
                <a:gd name="T9" fmla="*/ 28 h 78"/>
                <a:gd name="T10" fmla="*/ 75 w 78"/>
                <a:gd name="T11" fmla="*/ 22 h 78"/>
                <a:gd name="T12" fmla="*/ 68 w 78"/>
                <a:gd name="T13" fmla="*/ 23 h 78"/>
                <a:gd name="T14" fmla="*/ 64 w 78"/>
                <a:gd name="T15" fmla="*/ 17 h 78"/>
                <a:gd name="T16" fmla="*/ 67 w 78"/>
                <a:gd name="T17" fmla="*/ 11 h 78"/>
                <a:gd name="T18" fmla="*/ 62 w 78"/>
                <a:gd name="T19" fmla="*/ 6 h 78"/>
                <a:gd name="T20" fmla="*/ 56 w 78"/>
                <a:gd name="T21" fmla="*/ 11 h 78"/>
                <a:gd name="T22" fmla="*/ 50 w 78"/>
                <a:gd name="T23" fmla="*/ 8 h 78"/>
                <a:gd name="T24" fmla="*/ 49 w 78"/>
                <a:gd name="T25" fmla="*/ 1 h 78"/>
                <a:gd name="T26" fmla="*/ 43 w 78"/>
                <a:gd name="T27" fmla="*/ 0 h 78"/>
                <a:gd name="T28" fmla="*/ 40 w 78"/>
                <a:gd name="T29" fmla="*/ 6 h 78"/>
                <a:gd name="T30" fmla="*/ 33 w 78"/>
                <a:gd name="T31" fmla="*/ 7 h 78"/>
                <a:gd name="T32" fmla="*/ 29 w 78"/>
                <a:gd name="T33" fmla="*/ 1 h 78"/>
                <a:gd name="T34" fmla="*/ 23 w 78"/>
                <a:gd name="T35" fmla="*/ 3 h 78"/>
                <a:gd name="T36" fmla="*/ 24 w 78"/>
                <a:gd name="T37" fmla="*/ 10 h 78"/>
                <a:gd name="T38" fmla="*/ 18 w 78"/>
                <a:gd name="T39" fmla="*/ 14 h 78"/>
                <a:gd name="T40" fmla="*/ 12 w 78"/>
                <a:gd name="T41" fmla="*/ 11 h 78"/>
                <a:gd name="T42" fmla="*/ 7 w 78"/>
                <a:gd name="T43" fmla="*/ 16 h 78"/>
                <a:gd name="T44" fmla="*/ 12 w 78"/>
                <a:gd name="T45" fmla="*/ 22 h 78"/>
                <a:gd name="T46" fmla="*/ 9 w 78"/>
                <a:gd name="T47" fmla="*/ 28 h 78"/>
                <a:gd name="T48" fmla="*/ 1 w 78"/>
                <a:gd name="T49" fmla="*/ 29 h 78"/>
                <a:gd name="T50" fmla="*/ 0 w 78"/>
                <a:gd name="T51" fmla="*/ 35 h 78"/>
                <a:gd name="T52" fmla="*/ 7 w 78"/>
                <a:gd name="T53" fmla="*/ 38 h 78"/>
                <a:gd name="T54" fmla="*/ 8 w 78"/>
                <a:gd name="T55" fmla="*/ 45 h 78"/>
                <a:gd name="T56" fmla="*/ 1 w 78"/>
                <a:gd name="T57" fmla="*/ 49 h 78"/>
                <a:gd name="T58" fmla="*/ 4 w 78"/>
                <a:gd name="T59" fmla="*/ 55 h 78"/>
                <a:gd name="T60" fmla="*/ 12 w 78"/>
                <a:gd name="T61" fmla="*/ 54 h 78"/>
                <a:gd name="T62" fmla="*/ 15 w 78"/>
                <a:gd name="T63" fmla="*/ 59 h 78"/>
                <a:gd name="T64" fmla="*/ 12 w 78"/>
                <a:gd name="T65" fmla="*/ 66 h 78"/>
                <a:gd name="T66" fmla="*/ 17 w 78"/>
                <a:gd name="T67" fmla="*/ 71 h 78"/>
                <a:gd name="T68" fmla="*/ 23 w 78"/>
                <a:gd name="T69" fmla="*/ 66 h 78"/>
                <a:gd name="T70" fmla="*/ 29 w 78"/>
                <a:gd name="T71" fmla="*/ 69 h 78"/>
                <a:gd name="T72" fmla="*/ 29 w 78"/>
                <a:gd name="T73" fmla="*/ 77 h 78"/>
                <a:gd name="T74" fmla="*/ 36 w 78"/>
                <a:gd name="T75" fmla="*/ 78 h 78"/>
                <a:gd name="T76" fmla="*/ 39 w 78"/>
                <a:gd name="T77" fmla="*/ 71 h 78"/>
                <a:gd name="T78" fmla="*/ 45 w 78"/>
                <a:gd name="T79" fmla="*/ 70 h 78"/>
                <a:gd name="T80" fmla="*/ 50 w 78"/>
                <a:gd name="T81" fmla="*/ 77 h 78"/>
                <a:gd name="T82" fmla="*/ 56 w 78"/>
                <a:gd name="T83" fmla="*/ 74 h 78"/>
                <a:gd name="T84" fmla="*/ 55 w 78"/>
                <a:gd name="T85" fmla="*/ 67 h 78"/>
                <a:gd name="T86" fmla="*/ 61 w 78"/>
                <a:gd name="T87" fmla="*/ 63 h 78"/>
                <a:gd name="T88" fmla="*/ 67 w 78"/>
                <a:gd name="T89" fmla="*/ 66 h 78"/>
                <a:gd name="T90" fmla="*/ 71 w 78"/>
                <a:gd name="T91" fmla="*/ 61 h 78"/>
                <a:gd name="T92" fmla="*/ 67 w 78"/>
                <a:gd name="T93" fmla="*/ 56 h 78"/>
                <a:gd name="T94" fmla="*/ 70 w 78"/>
                <a:gd name="T95" fmla="*/ 49 h 78"/>
                <a:gd name="T96" fmla="*/ 77 w 78"/>
                <a:gd name="T97" fmla="*/ 49 h 78"/>
                <a:gd name="T98" fmla="*/ 59 w 78"/>
                <a:gd name="T99" fmla="*/ 55 h 78"/>
                <a:gd name="T100" fmla="*/ 24 w 78"/>
                <a:gd name="T101" fmla="*/ 58 h 78"/>
                <a:gd name="T102" fmla="*/ 20 w 78"/>
                <a:gd name="T103" fmla="*/ 22 h 78"/>
                <a:gd name="T104" fmla="*/ 56 w 78"/>
                <a:gd name="T105" fmla="*/ 19 h 78"/>
                <a:gd name="T106" fmla="*/ 59 w 78"/>
                <a:gd name="T107"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78">
                  <a:moveTo>
                    <a:pt x="77" y="49"/>
                  </a:moveTo>
                  <a:cubicBezTo>
                    <a:pt x="77" y="46"/>
                    <a:pt x="78" y="44"/>
                    <a:pt x="78" y="42"/>
                  </a:cubicBezTo>
                  <a:cubicBezTo>
                    <a:pt x="76" y="41"/>
                    <a:pt x="74" y="40"/>
                    <a:pt x="72" y="39"/>
                  </a:cubicBezTo>
                  <a:cubicBezTo>
                    <a:pt x="72" y="37"/>
                    <a:pt x="72" y="35"/>
                    <a:pt x="71" y="32"/>
                  </a:cubicBezTo>
                  <a:cubicBezTo>
                    <a:pt x="73" y="31"/>
                    <a:pt x="75" y="30"/>
                    <a:pt x="77" y="28"/>
                  </a:cubicBezTo>
                  <a:cubicBezTo>
                    <a:pt x="76" y="26"/>
                    <a:pt x="75" y="24"/>
                    <a:pt x="75" y="22"/>
                  </a:cubicBezTo>
                  <a:cubicBezTo>
                    <a:pt x="73" y="22"/>
                    <a:pt x="70" y="23"/>
                    <a:pt x="68" y="23"/>
                  </a:cubicBezTo>
                  <a:cubicBezTo>
                    <a:pt x="67" y="21"/>
                    <a:pt x="66" y="19"/>
                    <a:pt x="64" y="17"/>
                  </a:cubicBezTo>
                  <a:cubicBezTo>
                    <a:pt x="65" y="15"/>
                    <a:pt x="66" y="13"/>
                    <a:pt x="67" y="11"/>
                  </a:cubicBezTo>
                  <a:cubicBezTo>
                    <a:pt x="65" y="10"/>
                    <a:pt x="63" y="8"/>
                    <a:pt x="62" y="6"/>
                  </a:cubicBezTo>
                  <a:cubicBezTo>
                    <a:pt x="60" y="8"/>
                    <a:pt x="58" y="9"/>
                    <a:pt x="56" y="11"/>
                  </a:cubicBezTo>
                  <a:cubicBezTo>
                    <a:pt x="54" y="9"/>
                    <a:pt x="52" y="8"/>
                    <a:pt x="50" y="8"/>
                  </a:cubicBezTo>
                  <a:cubicBezTo>
                    <a:pt x="50" y="5"/>
                    <a:pt x="50" y="3"/>
                    <a:pt x="49" y="1"/>
                  </a:cubicBezTo>
                  <a:cubicBezTo>
                    <a:pt x="47" y="1"/>
                    <a:pt x="45" y="0"/>
                    <a:pt x="43" y="0"/>
                  </a:cubicBezTo>
                  <a:cubicBezTo>
                    <a:pt x="42" y="2"/>
                    <a:pt x="41" y="4"/>
                    <a:pt x="40" y="6"/>
                  </a:cubicBezTo>
                  <a:cubicBezTo>
                    <a:pt x="38" y="6"/>
                    <a:pt x="35" y="6"/>
                    <a:pt x="33" y="7"/>
                  </a:cubicBezTo>
                  <a:cubicBezTo>
                    <a:pt x="32" y="5"/>
                    <a:pt x="30" y="3"/>
                    <a:pt x="29" y="1"/>
                  </a:cubicBezTo>
                  <a:cubicBezTo>
                    <a:pt x="27" y="2"/>
                    <a:pt x="25" y="3"/>
                    <a:pt x="23" y="3"/>
                  </a:cubicBezTo>
                  <a:cubicBezTo>
                    <a:pt x="23" y="6"/>
                    <a:pt x="23" y="8"/>
                    <a:pt x="24" y="10"/>
                  </a:cubicBezTo>
                  <a:cubicBezTo>
                    <a:pt x="22" y="11"/>
                    <a:pt x="20" y="13"/>
                    <a:pt x="18" y="14"/>
                  </a:cubicBezTo>
                  <a:cubicBezTo>
                    <a:pt x="16" y="13"/>
                    <a:pt x="14" y="12"/>
                    <a:pt x="12" y="11"/>
                  </a:cubicBezTo>
                  <a:cubicBezTo>
                    <a:pt x="10" y="13"/>
                    <a:pt x="9" y="15"/>
                    <a:pt x="7" y="16"/>
                  </a:cubicBezTo>
                  <a:cubicBezTo>
                    <a:pt x="9" y="18"/>
                    <a:pt x="10" y="20"/>
                    <a:pt x="12" y="22"/>
                  </a:cubicBezTo>
                  <a:cubicBezTo>
                    <a:pt x="11" y="24"/>
                    <a:pt x="10" y="26"/>
                    <a:pt x="9" y="28"/>
                  </a:cubicBezTo>
                  <a:cubicBezTo>
                    <a:pt x="7" y="28"/>
                    <a:pt x="4" y="28"/>
                    <a:pt x="1" y="29"/>
                  </a:cubicBezTo>
                  <a:cubicBezTo>
                    <a:pt x="1" y="31"/>
                    <a:pt x="1" y="33"/>
                    <a:pt x="0" y="35"/>
                  </a:cubicBezTo>
                  <a:cubicBezTo>
                    <a:pt x="3" y="36"/>
                    <a:pt x="5" y="37"/>
                    <a:pt x="7" y="38"/>
                  </a:cubicBezTo>
                  <a:cubicBezTo>
                    <a:pt x="7" y="40"/>
                    <a:pt x="8" y="42"/>
                    <a:pt x="8" y="45"/>
                  </a:cubicBezTo>
                  <a:cubicBezTo>
                    <a:pt x="6" y="46"/>
                    <a:pt x="4" y="47"/>
                    <a:pt x="1" y="49"/>
                  </a:cubicBezTo>
                  <a:cubicBezTo>
                    <a:pt x="2" y="51"/>
                    <a:pt x="3" y="53"/>
                    <a:pt x="4" y="55"/>
                  </a:cubicBezTo>
                  <a:cubicBezTo>
                    <a:pt x="6" y="55"/>
                    <a:pt x="9" y="55"/>
                    <a:pt x="12" y="54"/>
                  </a:cubicBezTo>
                  <a:cubicBezTo>
                    <a:pt x="13" y="56"/>
                    <a:pt x="14" y="58"/>
                    <a:pt x="15" y="59"/>
                  </a:cubicBezTo>
                  <a:cubicBezTo>
                    <a:pt x="14" y="62"/>
                    <a:pt x="13" y="64"/>
                    <a:pt x="12" y="66"/>
                  </a:cubicBezTo>
                  <a:cubicBezTo>
                    <a:pt x="14" y="68"/>
                    <a:pt x="15" y="69"/>
                    <a:pt x="17" y="71"/>
                  </a:cubicBezTo>
                  <a:cubicBezTo>
                    <a:pt x="19" y="69"/>
                    <a:pt x="21" y="68"/>
                    <a:pt x="23" y="66"/>
                  </a:cubicBezTo>
                  <a:cubicBezTo>
                    <a:pt x="25" y="67"/>
                    <a:pt x="27" y="68"/>
                    <a:pt x="29" y="69"/>
                  </a:cubicBezTo>
                  <a:cubicBezTo>
                    <a:pt x="29" y="71"/>
                    <a:pt x="29" y="74"/>
                    <a:pt x="29" y="77"/>
                  </a:cubicBezTo>
                  <a:cubicBezTo>
                    <a:pt x="32" y="77"/>
                    <a:pt x="34" y="77"/>
                    <a:pt x="36" y="78"/>
                  </a:cubicBezTo>
                  <a:cubicBezTo>
                    <a:pt x="37" y="75"/>
                    <a:pt x="38" y="73"/>
                    <a:pt x="39" y="71"/>
                  </a:cubicBezTo>
                  <a:cubicBezTo>
                    <a:pt x="41" y="71"/>
                    <a:pt x="43" y="71"/>
                    <a:pt x="45" y="70"/>
                  </a:cubicBezTo>
                  <a:cubicBezTo>
                    <a:pt x="47" y="72"/>
                    <a:pt x="48" y="74"/>
                    <a:pt x="50" y="77"/>
                  </a:cubicBezTo>
                  <a:cubicBezTo>
                    <a:pt x="52" y="75"/>
                    <a:pt x="54" y="75"/>
                    <a:pt x="56" y="74"/>
                  </a:cubicBezTo>
                  <a:cubicBezTo>
                    <a:pt x="56" y="72"/>
                    <a:pt x="55" y="69"/>
                    <a:pt x="55" y="67"/>
                  </a:cubicBezTo>
                  <a:cubicBezTo>
                    <a:pt x="57" y="66"/>
                    <a:pt x="59" y="65"/>
                    <a:pt x="61" y="63"/>
                  </a:cubicBezTo>
                  <a:cubicBezTo>
                    <a:pt x="63" y="64"/>
                    <a:pt x="65" y="65"/>
                    <a:pt x="67" y="66"/>
                  </a:cubicBezTo>
                  <a:cubicBezTo>
                    <a:pt x="68" y="64"/>
                    <a:pt x="70" y="63"/>
                    <a:pt x="71" y="61"/>
                  </a:cubicBezTo>
                  <a:cubicBezTo>
                    <a:pt x="70" y="59"/>
                    <a:pt x="69" y="57"/>
                    <a:pt x="67" y="56"/>
                  </a:cubicBezTo>
                  <a:cubicBezTo>
                    <a:pt x="68" y="53"/>
                    <a:pt x="70" y="51"/>
                    <a:pt x="70" y="49"/>
                  </a:cubicBezTo>
                  <a:cubicBezTo>
                    <a:pt x="73" y="49"/>
                    <a:pt x="75" y="49"/>
                    <a:pt x="77" y="49"/>
                  </a:cubicBezTo>
                  <a:close/>
                  <a:moveTo>
                    <a:pt x="59" y="55"/>
                  </a:moveTo>
                  <a:cubicBezTo>
                    <a:pt x="50" y="65"/>
                    <a:pt x="34" y="67"/>
                    <a:pt x="24" y="58"/>
                  </a:cubicBezTo>
                  <a:cubicBezTo>
                    <a:pt x="13" y="49"/>
                    <a:pt x="11" y="33"/>
                    <a:pt x="20" y="22"/>
                  </a:cubicBezTo>
                  <a:cubicBezTo>
                    <a:pt x="29" y="11"/>
                    <a:pt x="45" y="10"/>
                    <a:pt x="56" y="19"/>
                  </a:cubicBezTo>
                  <a:cubicBezTo>
                    <a:pt x="67" y="28"/>
                    <a:pt x="68" y="44"/>
                    <a:pt x="59" y="55"/>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4" name="Freeform 1148"/>
            <p:cNvSpPr>
              <a:spLocks noEditPoints="1"/>
            </p:cNvSpPr>
            <p:nvPr/>
          </p:nvSpPr>
          <p:spPr bwMode="auto">
            <a:xfrm>
              <a:off x="7163914" y="6239149"/>
              <a:ext cx="1520921" cy="1520921"/>
            </a:xfrm>
            <a:custGeom>
              <a:avLst/>
              <a:gdLst>
                <a:gd name="T0" fmla="*/ 57 w 59"/>
                <a:gd name="T1" fmla="*/ 41 h 59"/>
                <a:gd name="T2" fmla="*/ 53 w 59"/>
                <a:gd name="T3" fmla="*/ 38 h 59"/>
                <a:gd name="T4" fmla="*/ 54 w 59"/>
                <a:gd name="T5" fmla="*/ 32 h 59"/>
                <a:gd name="T6" fmla="*/ 59 w 59"/>
                <a:gd name="T7" fmla="*/ 31 h 59"/>
                <a:gd name="T8" fmla="*/ 59 w 59"/>
                <a:gd name="T9" fmla="*/ 26 h 59"/>
                <a:gd name="T10" fmla="*/ 54 w 59"/>
                <a:gd name="T11" fmla="*/ 25 h 59"/>
                <a:gd name="T12" fmla="*/ 52 w 59"/>
                <a:gd name="T13" fmla="*/ 20 h 59"/>
                <a:gd name="T14" fmla="*/ 56 w 59"/>
                <a:gd name="T15" fmla="*/ 16 h 59"/>
                <a:gd name="T16" fmla="*/ 53 w 59"/>
                <a:gd name="T17" fmla="*/ 12 h 59"/>
                <a:gd name="T18" fmla="*/ 49 w 59"/>
                <a:gd name="T19" fmla="*/ 13 h 59"/>
                <a:gd name="T20" fmla="*/ 45 w 59"/>
                <a:gd name="T21" fmla="*/ 9 h 59"/>
                <a:gd name="T22" fmla="*/ 46 w 59"/>
                <a:gd name="T23" fmla="*/ 5 h 59"/>
                <a:gd name="T24" fmla="*/ 41 w 59"/>
                <a:gd name="T25" fmla="*/ 2 h 59"/>
                <a:gd name="T26" fmla="*/ 38 w 59"/>
                <a:gd name="T27" fmla="*/ 6 h 59"/>
                <a:gd name="T28" fmla="*/ 33 w 59"/>
                <a:gd name="T29" fmla="*/ 5 h 59"/>
                <a:gd name="T30" fmla="*/ 31 w 59"/>
                <a:gd name="T31" fmla="*/ 0 h 59"/>
                <a:gd name="T32" fmla="*/ 26 w 59"/>
                <a:gd name="T33" fmla="*/ 0 h 59"/>
                <a:gd name="T34" fmla="*/ 25 w 59"/>
                <a:gd name="T35" fmla="*/ 5 h 59"/>
                <a:gd name="T36" fmla="*/ 20 w 59"/>
                <a:gd name="T37" fmla="*/ 7 h 59"/>
                <a:gd name="T38" fmla="*/ 16 w 59"/>
                <a:gd name="T39" fmla="*/ 3 h 59"/>
                <a:gd name="T40" fmla="*/ 12 w 59"/>
                <a:gd name="T41" fmla="*/ 5 h 59"/>
                <a:gd name="T42" fmla="*/ 14 w 59"/>
                <a:gd name="T43" fmla="*/ 11 h 59"/>
                <a:gd name="T44" fmla="*/ 10 w 59"/>
                <a:gd name="T45" fmla="*/ 14 h 59"/>
                <a:gd name="T46" fmla="*/ 5 w 59"/>
                <a:gd name="T47" fmla="*/ 13 h 59"/>
                <a:gd name="T48" fmla="*/ 3 w 59"/>
                <a:gd name="T49" fmla="*/ 17 h 59"/>
                <a:gd name="T50" fmla="*/ 7 w 59"/>
                <a:gd name="T51" fmla="*/ 21 h 59"/>
                <a:gd name="T52" fmla="*/ 6 w 59"/>
                <a:gd name="T53" fmla="*/ 26 h 59"/>
                <a:gd name="T54" fmla="*/ 0 w 59"/>
                <a:gd name="T55" fmla="*/ 27 h 59"/>
                <a:gd name="T56" fmla="*/ 0 w 59"/>
                <a:gd name="T57" fmla="*/ 32 h 59"/>
                <a:gd name="T58" fmla="*/ 6 w 59"/>
                <a:gd name="T59" fmla="*/ 34 h 59"/>
                <a:gd name="T60" fmla="*/ 7 w 59"/>
                <a:gd name="T61" fmla="*/ 38 h 59"/>
                <a:gd name="T62" fmla="*/ 3 w 59"/>
                <a:gd name="T63" fmla="*/ 42 h 59"/>
                <a:gd name="T64" fmla="*/ 6 w 59"/>
                <a:gd name="T65" fmla="*/ 47 h 59"/>
                <a:gd name="T66" fmla="*/ 11 w 59"/>
                <a:gd name="T67" fmla="*/ 45 h 59"/>
                <a:gd name="T68" fmla="*/ 15 w 59"/>
                <a:gd name="T69" fmla="*/ 48 h 59"/>
                <a:gd name="T70" fmla="*/ 13 w 59"/>
                <a:gd name="T71" fmla="*/ 54 h 59"/>
                <a:gd name="T72" fmla="*/ 18 w 59"/>
                <a:gd name="T73" fmla="*/ 56 h 59"/>
                <a:gd name="T74" fmla="*/ 22 w 59"/>
                <a:gd name="T75" fmla="*/ 52 h 59"/>
                <a:gd name="T76" fmla="*/ 26 w 59"/>
                <a:gd name="T77" fmla="*/ 53 h 59"/>
                <a:gd name="T78" fmla="*/ 28 w 59"/>
                <a:gd name="T79" fmla="*/ 59 h 59"/>
                <a:gd name="T80" fmla="*/ 33 w 59"/>
                <a:gd name="T81" fmla="*/ 59 h 59"/>
                <a:gd name="T82" fmla="*/ 34 w 59"/>
                <a:gd name="T83" fmla="*/ 53 h 59"/>
                <a:gd name="T84" fmla="*/ 39 w 59"/>
                <a:gd name="T85" fmla="*/ 52 h 59"/>
                <a:gd name="T86" fmla="*/ 43 w 59"/>
                <a:gd name="T87" fmla="*/ 56 h 59"/>
                <a:gd name="T88" fmla="*/ 47 w 59"/>
                <a:gd name="T89" fmla="*/ 53 h 59"/>
                <a:gd name="T90" fmla="*/ 45 w 59"/>
                <a:gd name="T91" fmla="*/ 48 h 59"/>
                <a:gd name="T92" fmla="*/ 49 w 59"/>
                <a:gd name="T93" fmla="*/ 44 h 59"/>
                <a:gd name="T94" fmla="*/ 54 w 59"/>
                <a:gd name="T95" fmla="*/ 46 h 59"/>
                <a:gd name="T96" fmla="*/ 57 w 59"/>
                <a:gd name="T97" fmla="*/ 41 h 59"/>
                <a:gd name="T98" fmla="*/ 47 w 59"/>
                <a:gd name="T99" fmla="*/ 38 h 59"/>
                <a:gd name="T100" fmla="*/ 21 w 59"/>
                <a:gd name="T101" fmla="*/ 46 h 59"/>
                <a:gd name="T102" fmla="*/ 13 w 59"/>
                <a:gd name="T103" fmla="*/ 20 h 59"/>
                <a:gd name="T104" fmla="*/ 39 w 59"/>
                <a:gd name="T105" fmla="*/ 12 h 59"/>
                <a:gd name="T106" fmla="*/ 47 w 59"/>
                <a:gd name="T107"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59">
                  <a:moveTo>
                    <a:pt x="57" y="41"/>
                  </a:moveTo>
                  <a:cubicBezTo>
                    <a:pt x="55" y="40"/>
                    <a:pt x="54" y="39"/>
                    <a:pt x="53" y="38"/>
                  </a:cubicBezTo>
                  <a:cubicBezTo>
                    <a:pt x="53" y="36"/>
                    <a:pt x="54" y="34"/>
                    <a:pt x="54" y="32"/>
                  </a:cubicBezTo>
                  <a:cubicBezTo>
                    <a:pt x="56" y="32"/>
                    <a:pt x="57" y="31"/>
                    <a:pt x="59" y="31"/>
                  </a:cubicBezTo>
                  <a:cubicBezTo>
                    <a:pt x="59" y="29"/>
                    <a:pt x="59" y="28"/>
                    <a:pt x="59" y="26"/>
                  </a:cubicBezTo>
                  <a:cubicBezTo>
                    <a:pt x="57" y="26"/>
                    <a:pt x="56" y="25"/>
                    <a:pt x="54" y="25"/>
                  </a:cubicBezTo>
                  <a:cubicBezTo>
                    <a:pt x="54" y="23"/>
                    <a:pt x="53" y="21"/>
                    <a:pt x="52" y="20"/>
                  </a:cubicBezTo>
                  <a:cubicBezTo>
                    <a:pt x="54" y="18"/>
                    <a:pt x="55" y="17"/>
                    <a:pt x="56" y="16"/>
                  </a:cubicBezTo>
                  <a:cubicBezTo>
                    <a:pt x="55" y="15"/>
                    <a:pt x="54" y="13"/>
                    <a:pt x="53" y="12"/>
                  </a:cubicBezTo>
                  <a:cubicBezTo>
                    <a:pt x="52" y="12"/>
                    <a:pt x="50" y="13"/>
                    <a:pt x="49" y="13"/>
                  </a:cubicBezTo>
                  <a:cubicBezTo>
                    <a:pt x="47" y="12"/>
                    <a:pt x="46" y="11"/>
                    <a:pt x="45" y="9"/>
                  </a:cubicBezTo>
                  <a:cubicBezTo>
                    <a:pt x="45" y="8"/>
                    <a:pt x="46" y="6"/>
                    <a:pt x="46" y="5"/>
                  </a:cubicBezTo>
                  <a:cubicBezTo>
                    <a:pt x="44" y="4"/>
                    <a:pt x="43" y="3"/>
                    <a:pt x="41" y="2"/>
                  </a:cubicBezTo>
                  <a:cubicBezTo>
                    <a:pt x="40" y="3"/>
                    <a:pt x="39" y="5"/>
                    <a:pt x="38" y="6"/>
                  </a:cubicBezTo>
                  <a:cubicBezTo>
                    <a:pt x="36" y="5"/>
                    <a:pt x="35" y="5"/>
                    <a:pt x="33" y="5"/>
                  </a:cubicBezTo>
                  <a:cubicBezTo>
                    <a:pt x="32" y="3"/>
                    <a:pt x="32" y="1"/>
                    <a:pt x="31" y="0"/>
                  </a:cubicBezTo>
                  <a:cubicBezTo>
                    <a:pt x="30" y="0"/>
                    <a:pt x="28" y="0"/>
                    <a:pt x="26" y="0"/>
                  </a:cubicBezTo>
                  <a:cubicBezTo>
                    <a:pt x="26" y="2"/>
                    <a:pt x="26" y="3"/>
                    <a:pt x="25" y="5"/>
                  </a:cubicBezTo>
                  <a:cubicBezTo>
                    <a:pt x="24" y="5"/>
                    <a:pt x="22" y="6"/>
                    <a:pt x="20" y="7"/>
                  </a:cubicBezTo>
                  <a:cubicBezTo>
                    <a:pt x="19" y="5"/>
                    <a:pt x="18" y="4"/>
                    <a:pt x="16" y="3"/>
                  </a:cubicBezTo>
                  <a:cubicBezTo>
                    <a:pt x="15" y="4"/>
                    <a:pt x="14" y="5"/>
                    <a:pt x="12" y="5"/>
                  </a:cubicBezTo>
                  <a:cubicBezTo>
                    <a:pt x="13" y="7"/>
                    <a:pt x="13" y="9"/>
                    <a:pt x="14" y="11"/>
                  </a:cubicBezTo>
                  <a:cubicBezTo>
                    <a:pt x="13" y="12"/>
                    <a:pt x="11" y="13"/>
                    <a:pt x="10" y="14"/>
                  </a:cubicBezTo>
                  <a:cubicBezTo>
                    <a:pt x="9" y="14"/>
                    <a:pt x="7" y="13"/>
                    <a:pt x="5" y="13"/>
                  </a:cubicBezTo>
                  <a:cubicBezTo>
                    <a:pt x="4" y="14"/>
                    <a:pt x="4" y="16"/>
                    <a:pt x="3" y="17"/>
                  </a:cubicBezTo>
                  <a:cubicBezTo>
                    <a:pt x="4" y="19"/>
                    <a:pt x="5" y="20"/>
                    <a:pt x="7" y="21"/>
                  </a:cubicBezTo>
                  <a:cubicBezTo>
                    <a:pt x="6" y="23"/>
                    <a:pt x="6" y="24"/>
                    <a:pt x="6" y="26"/>
                  </a:cubicBezTo>
                  <a:cubicBezTo>
                    <a:pt x="4" y="26"/>
                    <a:pt x="2" y="27"/>
                    <a:pt x="0" y="27"/>
                  </a:cubicBezTo>
                  <a:cubicBezTo>
                    <a:pt x="0" y="29"/>
                    <a:pt x="0" y="31"/>
                    <a:pt x="0" y="32"/>
                  </a:cubicBezTo>
                  <a:cubicBezTo>
                    <a:pt x="2" y="33"/>
                    <a:pt x="4" y="33"/>
                    <a:pt x="6" y="34"/>
                  </a:cubicBezTo>
                  <a:cubicBezTo>
                    <a:pt x="6" y="35"/>
                    <a:pt x="7" y="37"/>
                    <a:pt x="7" y="38"/>
                  </a:cubicBezTo>
                  <a:cubicBezTo>
                    <a:pt x="6" y="40"/>
                    <a:pt x="5" y="41"/>
                    <a:pt x="3" y="42"/>
                  </a:cubicBezTo>
                  <a:cubicBezTo>
                    <a:pt x="4" y="44"/>
                    <a:pt x="5" y="45"/>
                    <a:pt x="6" y="47"/>
                  </a:cubicBezTo>
                  <a:cubicBezTo>
                    <a:pt x="8" y="46"/>
                    <a:pt x="10" y="45"/>
                    <a:pt x="11" y="45"/>
                  </a:cubicBezTo>
                  <a:cubicBezTo>
                    <a:pt x="12" y="46"/>
                    <a:pt x="14" y="47"/>
                    <a:pt x="15" y="48"/>
                  </a:cubicBezTo>
                  <a:cubicBezTo>
                    <a:pt x="14" y="50"/>
                    <a:pt x="14" y="52"/>
                    <a:pt x="13" y="54"/>
                  </a:cubicBezTo>
                  <a:cubicBezTo>
                    <a:pt x="15" y="54"/>
                    <a:pt x="16" y="55"/>
                    <a:pt x="18" y="56"/>
                  </a:cubicBezTo>
                  <a:cubicBezTo>
                    <a:pt x="19" y="55"/>
                    <a:pt x="20" y="53"/>
                    <a:pt x="22" y="52"/>
                  </a:cubicBezTo>
                  <a:cubicBezTo>
                    <a:pt x="23" y="52"/>
                    <a:pt x="25" y="53"/>
                    <a:pt x="26" y="53"/>
                  </a:cubicBezTo>
                  <a:cubicBezTo>
                    <a:pt x="27" y="55"/>
                    <a:pt x="27" y="57"/>
                    <a:pt x="28" y="59"/>
                  </a:cubicBezTo>
                  <a:cubicBezTo>
                    <a:pt x="29" y="58"/>
                    <a:pt x="31" y="58"/>
                    <a:pt x="33" y="59"/>
                  </a:cubicBezTo>
                  <a:cubicBezTo>
                    <a:pt x="33" y="57"/>
                    <a:pt x="34" y="55"/>
                    <a:pt x="34" y="53"/>
                  </a:cubicBezTo>
                  <a:cubicBezTo>
                    <a:pt x="36" y="53"/>
                    <a:pt x="37" y="52"/>
                    <a:pt x="39" y="52"/>
                  </a:cubicBezTo>
                  <a:cubicBezTo>
                    <a:pt x="40" y="53"/>
                    <a:pt x="41" y="54"/>
                    <a:pt x="43" y="56"/>
                  </a:cubicBezTo>
                  <a:cubicBezTo>
                    <a:pt x="44" y="55"/>
                    <a:pt x="46" y="54"/>
                    <a:pt x="47" y="53"/>
                  </a:cubicBezTo>
                  <a:cubicBezTo>
                    <a:pt x="47" y="51"/>
                    <a:pt x="46" y="50"/>
                    <a:pt x="45" y="48"/>
                  </a:cubicBezTo>
                  <a:cubicBezTo>
                    <a:pt x="47" y="47"/>
                    <a:pt x="48" y="45"/>
                    <a:pt x="49" y="44"/>
                  </a:cubicBezTo>
                  <a:cubicBezTo>
                    <a:pt x="51" y="45"/>
                    <a:pt x="53" y="45"/>
                    <a:pt x="54" y="46"/>
                  </a:cubicBezTo>
                  <a:cubicBezTo>
                    <a:pt x="55" y="44"/>
                    <a:pt x="56" y="42"/>
                    <a:pt x="57" y="41"/>
                  </a:cubicBezTo>
                  <a:close/>
                  <a:moveTo>
                    <a:pt x="47" y="38"/>
                  </a:moveTo>
                  <a:cubicBezTo>
                    <a:pt x="42" y="47"/>
                    <a:pt x="30" y="51"/>
                    <a:pt x="21" y="46"/>
                  </a:cubicBezTo>
                  <a:cubicBezTo>
                    <a:pt x="12" y="41"/>
                    <a:pt x="8" y="29"/>
                    <a:pt x="13" y="20"/>
                  </a:cubicBezTo>
                  <a:cubicBezTo>
                    <a:pt x="18" y="11"/>
                    <a:pt x="30" y="7"/>
                    <a:pt x="39" y="12"/>
                  </a:cubicBezTo>
                  <a:cubicBezTo>
                    <a:pt x="48" y="17"/>
                    <a:pt x="52" y="29"/>
                    <a:pt x="47" y="38"/>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5" name="Freeform 1149"/>
            <p:cNvSpPr>
              <a:spLocks noEditPoints="1"/>
            </p:cNvSpPr>
            <p:nvPr/>
          </p:nvSpPr>
          <p:spPr bwMode="auto">
            <a:xfrm>
              <a:off x="10154199" y="8430306"/>
              <a:ext cx="1263138" cy="1263138"/>
            </a:xfrm>
            <a:custGeom>
              <a:avLst/>
              <a:gdLst>
                <a:gd name="T0" fmla="*/ 5 w 49"/>
                <a:gd name="T1" fmla="*/ 28 h 49"/>
                <a:gd name="T2" fmla="*/ 1 w 49"/>
                <a:gd name="T3" fmla="*/ 31 h 49"/>
                <a:gd name="T4" fmla="*/ 3 w 49"/>
                <a:gd name="T5" fmla="*/ 35 h 49"/>
                <a:gd name="T6" fmla="*/ 7 w 49"/>
                <a:gd name="T7" fmla="*/ 34 h 49"/>
                <a:gd name="T8" fmla="*/ 10 w 49"/>
                <a:gd name="T9" fmla="*/ 37 h 49"/>
                <a:gd name="T10" fmla="*/ 7 w 49"/>
                <a:gd name="T11" fmla="*/ 42 h 49"/>
                <a:gd name="T12" fmla="*/ 11 w 49"/>
                <a:gd name="T13" fmla="*/ 44 h 49"/>
                <a:gd name="T14" fmla="*/ 14 w 49"/>
                <a:gd name="T15" fmla="*/ 41 h 49"/>
                <a:gd name="T16" fmla="*/ 18 w 49"/>
                <a:gd name="T17" fmla="*/ 43 h 49"/>
                <a:gd name="T18" fmla="*/ 18 w 49"/>
                <a:gd name="T19" fmla="*/ 48 h 49"/>
                <a:gd name="T20" fmla="*/ 23 w 49"/>
                <a:gd name="T21" fmla="*/ 49 h 49"/>
                <a:gd name="T22" fmla="*/ 24 w 49"/>
                <a:gd name="T23" fmla="*/ 44 h 49"/>
                <a:gd name="T24" fmla="*/ 28 w 49"/>
                <a:gd name="T25" fmla="*/ 44 h 49"/>
                <a:gd name="T26" fmla="*/ 31 w 49"/>
                <a:gd name="T27" fmla="*/ 48 h 49"/>
                <a:gd name="T28" fmla="*/ 35 w 49"/>
                <a:gd name="T29" fmla="*/ 46 h 49"/>
                <a:gd name="T30" fmla="*/ 34 w 49"/>
                <a:gd name="T31" fmla="*/ 42 h 49"/>
                <a:gd name="T32" fmla="*/ 38 w 49"/>
                <a:gd name="T33" fmla="*/ 39 h 49"/>
                <a:gd name="T34" fmla="*/ 42 w 49"/>
                <a:gd name="T35" fmla="*/ 41 h 49"/>
                <a:gd name="T36" fmla="*/ 45 w 49"/>
                <a:gd name="T37" fmla="*/ 38 h 49"/>
                <a:gd name="T38" fmla="*/ 42 w 49"/>
                <a:gd name="T39" fmla="*/ 35 h 49"/>
                <a:gd name="T40" fmla="*/ 44 w 49"/>
                <a:gd name="T41" fmla="*/ 31 h 49"/>
                <a:gd name="T42" fmla="*/ 48 w 49"/>
                <a:gd name="T43" fmla="*/ 30 h 49"/>
                <a:gd name="T44" fmla="*/ 49 w 49"/>
                <a:gd name="T45" fmla="*/ 26 h 49"/>
                <a:gd name="T46" fmla="*/ 45 w 49"/>
                <a:gd name="T47" fmla="*/ 25 h 49"/>
                <a:gd name="T48" fmla="*/ 45 w 49"/>
                <a:gd name="T49" fmla="*/ 20 h 49"/>
                <a:gd name="T50" fmla="*/ 48 w 49"/>
                <a:gd name="T51" fmla="*/ 18 h 49"/>
                <a:gd name="T52" fmla="*/ 47 w 49"/>
                <a:gd name="T53" fmla="*/ 14 h 49"/>
                <a:gd name="T54" fmla="*/ 43 w 49"/>
                <a:gd name="T55" fmla="*/ 14 h 49"/>
                <a:gd name="T56" fmla="*/ 40 w 49"/>
                <a:gd name="T57" fmla="*/ 11 h 49"/>
                <a:gd name="T58" fmla="*/ 42 w 49"/>
                <a:gd name="T59" fmla="*/ 7 h 49"/>
                <a:gd name="T60" fmla="*/ 39 w 49"/>
                <a:gd name="T61" fmla="*/ 4 h 49"/>
                <a:gd name="T62" fmla="*/ 35 w 49"/>
                <a:gd name="T63" fmla="*/ 7 h 49"/>
                <a:gd name="T64" fmla="*/ 31 w 49"/>
                <a:gd name="T65" fmla="*/ 5 h 49"/>
                <a:gd name="T66" fmla="*/ 31 w 49"/>
                <a:gd name="T67" fmla="*/ 1 h 49"/>
                <a:gd name="T68" fmla="*/ 27 w 49"/>
                <a:gd name="T69" fmla="*/ 0 h 49"/>
                <a:gd name="T70" fmla="*/ 25 w 49"/>
                <a:gd name="T71" fmla="*/ 4 h 49"/>
                <a:gd name="T72" fmla="*/ 21 w 49"/>
                <a:gd name="T73" fmla="*/ 4 h 49"/>
                <a:gd name="T74" fmla="*/ 18 w 49"/>
                <a:gd name="T75" fmla="*/ 1 h 49"/>
                <a:gd name="T76" fmla="*/ 14 w 49"/>
                <a:gd name="T77" fmla="*/ 2 h 49"/>
                <a:gd name="T78" fmla="*/ 15 w 49"/>
                <a:gd name="T79" fmla="*/ 7 h 49"/>
                <a:gd name="T80" fmla="*/ 11 w 49"/>
                <a:gd name="T81" fmla="*/ 9 h 49"/>
                <a:gd name="T82" fmla="*/ 7 w 49"/>
                <a:gd name="T83" fmla="*/ 7 h 49"/>
                <a:gd name="T84" fmla="*/ 5 w 49"/>
                <a:gd name="T85" fmla="*/ 10 h 49"/>
                <a:gd name="T86" fmla="*/ 8 w 49"/>
                <a:gd name="T87" fmla="*/ 14 h 49"/>
                <a:gd name="T88" fmla="*/ 6 w 49"/>
                <a:gd name="T89" fmla="*/ 18 h 49"/>
                <a:gd name="T90" fmla="*/ 1 w 49"/>
                <a:gd name="T91" fmla="*/ 18 h 49"/>
                <a:gd name="T92" fmla="*/ 0 w 49"/>
                <a:gd name="T93" fmla="*/ 22 h 49"/>
                <a:gd name="T94" fmla="*/ 5 w 49"/>
                <a:gd name="T95" fmla="*/ 24 h 49"/>
                <a:gd name="T96" fmla="*/ 5 w 49"/>
                <a:gd name="T97" fmla="*/ 28 h 49"/>
                <a:gd name="T98" fmla="*/ 13 w 49"/>
                <a:gd name="T99" fmla="*/ 14 h 49"/>
                <a:gd name="T100" fmla="*/ 35 w 49"/>
                <a:gd name="T101" fmla="*/ 12 h 49"/>
                <a:gd name="T102" fmla="*/ 37 w 49"/>
                <a:gd name="T103" fmla="*/ 34 h 49"/>
                <a:gd name="T104" fmla="*/ 15 w 49"/>
                <a:gd name="T105" fmla="*/ 36 h 49"/>
                <a:gd name="T106" fmla="*/ 13 w 49"/>
                <a:gd name="T107"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5" y="28"/>
                  </a:moveTo>
                  <a:cubicBezTo>
                    <a:pt x="4" y="29"/>
                    <a:pt x="2" y="30"/>
                    <a:pt x="1" y="31"/>
                  </a:cubicBezTo>
                  <a:cubicBezTo>
                    <a:pt x="2" y="32"/>
                    <a:pt x="2" y="33"/>
                    <a:pt x="3" y="35"/>
                  </a:cubicBezTo>
                  <a:cubicBezTo>
                    <a:pt x="4" y="34"/>
                    <a:pt x="6" y="34"/>
                    <a:pt x="7" y="34"/>
                  </a:cubicBezTo>
                  <a:cubicBezTo>
                    <a:pt x="8" y="35"/>
                    <a:pt x="9" y="36"/>
                    <a:pt x="10" y="37"/>
                  </a:cubicBezTo>
                  <a:cubicBezTo>
                    <a:pt x="9" y="39"/>
                    <a:pt x="8" y="40"/>
                    <a:pt x="7" y="42"/>
                  </a:cubicBezTo>
                  <a:cubicBezTo>
                    <a:pt x="9" y="42"/>
                    <a:pt x="10" y="43"/>
                    <a:pt x="11" y="44"/>
                  </a:cubicBezTo>
                  <a:cubicBezTo>
                    <a:pt x="12" y="43"/>
                    <a:pt x="13" y="42"/>
                    <a:pt x="14" y="41"/>
                  </a:cubicBezTo>
                  <a:cubicBezTo>
                    <a:pt x="16" y="42"/>
                    <a:pt x="17" y="43"/>
                    <a:pt x="18" y="43"/>
                  </a:cubicBezTo>
                  <a:cubicBezTo>
                    <a:pt x="18" y="45"/>
                    <a:pt x="18" y="46"/>
                    <a:pt x="18" y="48"/>
                  </a:cubicBezTo>
                  <a:cubicBezTo>
                    <a:pt x="20" y="48"/>
                    <a:pt x="21" y="48"/>
                    <a:pt x="23" y="49"/>
                  </a:cubicBezTo>
                  <a:cubicBezTo>
                    <a:pt x="23" y="47"/>
                    <a:pt x="24" y="46"/>
                    <a:pt x="24" y="44"/>
                  </a:cubicBezTo>
                  <a:cubicBezTo>
                    <a:pt x="26" y="44"/>
                    <a:pt x="27" y="44"/>
                    <a:pt x="28" y="44"/>
                  </a:cubicBezTo>
                  <a:cubicBezTo>
                    <a:pt x="29" y="45"/>
                    <a:pt x="30" y="46"/>
                    <a:pt x="31" y="48"/>
                  </a:cubicBezTo>
                  <a:cubicBezTo>
                    <a:pt x="32" y="47"/>
                    <a:pt x="34" y="47"/>
                    <a:pt x="35" y="46"/>
                  </a:cubicBezTo>
                  <a:cubicBezTo>
                    <a:pt x="35" y="45"/>
                    <a:pt x="35" y="43"/>
                    <a:pt x="34" y="42"/>
                  </a:cubicBezTo>
                  <a:cubicBezTo>
                    <a:pt x="36" y="41"/>
                    <a:pt x="37" y="40"/>
                    <a:pt x="38" y="39"/>
                  </a:cubicBezTo>
                  <a:cubicBezTo>
                    <a:pt x="39" y="40"/>
                    <a:pt x="41" y="41"/>
                    <a:pt x="42" y="41"/>
                  </a:cubicBezTo>
                  <a:cubicBezTo>
                    <a:pt x="43" y="40"/>
                    <a:pt x="44" y="39"/>
                    <a:pt x="45" y="38"/>
                  </a:cubicBezTo>
                  <a:cubicBezTo>
                    <a:pt x="44" y="37"/>
                    <a:pt x="43" y="36"/>
                    <a:pt x="42" y="35"/>
                  </a:cubicBezTo>
                  <a:cubicBezTo>
                    <a:pt x="43" y="33"/>
                    <a:pt x="43" y="32"/>
                    <a:pt x="44" y="31"/>
                  </a:cubicBezTo>
                  <a:cubicBezTo>
                    <a:pt x="45" y="31"/>
                    <a:pt x="47" y="31"/>
                    <a:pt x="48" y="30"/>
                  </a:cubicBezTo>
                  <a:cubicBezTo>
                    <a:pt x="48" y="29"/>
                    <a:pt x="48" y="28"/>
                    <a:pt x="49" y="26"/>
                  </a:cubicBezTo>
                  <a:cubicBezTo>
                    <a:pt x="48" y="26"/>
                    <a:pt x="46" y="25"/>
                    <a:pt x="45" y="25"/>
                  </a:cubicBezTo>
                  <a:cubicBezTo>
                    <a:pt x="45" y="23"/>
                    <a:pt x="45" y="22"/>
                    <a:pt x="45" y="20"/>
                  </a:cubicBezTo>
                  <a:cubicBezTo>
                    <a:pt x="46" y="19"/>
                    <a:pt x="47" y="19"/>
                    <a:pt x="48" y="18"/>
                  </a:cubicBezTo>
                  <a:cubicBezTo>
                    <a:pt x="47" y="17"/>
                    <a:pt x="47" y="15"/>
                    <a:pt x="47" y="14"/>
                  </a:cubicBezTo>
                  <a:cubicBezTo>
                    <a:pt x="45" y="14"/>
                    <a:pt x="44" y="14"/>
                    <a:pt x="43" y="14"/>
                  </a:cubicBezTo>
                  <a:cubicBezTo>
                    <a:pt x="42" y="13"/>
                    <a:pt x="41" y="12"/>
                    <a:pt x="40" y="11"/>
                  </a:cubicBezTo>
                  <a:cubicBezTo>
                    <a:pt x="41" y="9"/>
                    <a:pt x="41" y="8"/>
                    <a:pt x="42" y="7"/>
                  </a:cubicBezTo>
                  <a:cubicBezTo>
                    <a:pt x="41" y="6"/>
                    <a:pt x="40" y="5"/>
                    <a:pt x="39" y="4"/>
                  </a:cubicBezTo>
                  <a:cubicBezTo>
                    <a:pt x="37" y="5"/>
                    <a:pt x="36" y="6"/>
                    <a:pt x="35" y="7"/>
                  </a:cubicBezTo>
                  <a:cubicBezTo>
                    <a:pt x="34" y="6"/>
                    <a:pt x="33" y="5"/>
                    <a:pt x="31" y="5"/>
                  </a:cubicBezTo>
                  <a:cubicBezTo>
                    <a:pt x="31" y="4"/>
                    <a:pt x="31" y="2"/>
                    <a:pt x="31" y="1"/>
                  </a:cubicBezTo>
                  <a:cubicBezTo>
                    <a:pt x="29" y="1"/>
                    <a:pt x="28" y="0"/>
                    <a:pt x="27" y="0"/>
                  </a:cubicBezTo>
                  <a:cubicBezTo>
                    <a:pt x="26" y="1"/>
                    <a:pt x="26" y="3"/>
                    <a:pt x="25" y="4"/>
                  </a:cubicBezTo>
                  <a:cubicBezTo>
                    <a:pt x="24" y="4"/>
                    <a:pt x="22" y="4"/>
                    <a:pt x="21" y="4"/>
                  </a:cubicBezTo>
                  <a:cubicBezTo>
                    <a:pt x="20" y="3"/>
                    <a:pt x="19" y="2"/>
                    <a:pt x="18" y="1"/>
                  </a:cubicBezTo>
                  <a:cubicBezTo>
                    <a:pt x="17" y="1"/>
                    <a:pt x="16" y="2"/>
                    <a:pt x="14" y="2"/>
                  </a:cubicBezTo>
                  <a:cubicBezTo>
                    <a:pt x="14" y="4"/>
                    <a:pt x="15" y="5"/>
                    <a:pt x="15" y="7"/>
                  </a:cubicBezTo>
                  <a:cubicBezTo>
                    <a:pt x="14" y="7"/>
                    <a:pt x="13" y="8"/>
                    <a:pt x="11" y="9"/>
                  </a:cubicBezTo>
                  <a:cubicBezTo>
                    <a:pt x="10" y="8"/>
                    <a:pt x="9" y="8"/>
                    <a:pt x="7" y="7"/>
                  </a:cubicBezTo>
                  <a:cubicBezTo>
                    <a:pt x="7" y="8"/>
                    <a:pt x="6" y="9"/>
                    <a:pt x="5" y="10"/>
                  </a:cubicBezTo>
                  <a:cubicBezTo>
                    <a:pt x="6" y="12"/>
                    <a:pt x="7" y="13"/>
                    <a:pt x="8" y="14"/>
                  </a:cubicBezTo>
                  <a:cubicBezTo>
                    <a:pt x="7" y="15"/>
                    <a:pt x="6" y="16"/>
                    <a:pt x="6" y="18"/>
                  </a:cubicBezTo>
                  <a:cubicBezTo>
                    <a:pt x="4" y="18"/>
                    <a:pt x="3" y="18"/>
                    <a:pt x="1" y="18"/>
                  </a:cubicBezTo>
                  <a:cubicBezTo>
                    <a:pt x="1" y="19"/>
                    <a:pt x="1" y="21"/>
                    <a:pt x="0" y="22"/>
                  </a:cubicBezTo>
                  <a:cubicBezTo>
                    <a:pt x="2" y="23"/>
                    <a:pt x="3" y="23"/>
                    <a:pt x="5" y="24"/>
                  </a:cubicBezTo>
                  <a:cubicBezTo>
                    <a:pt x="5" y="25"/>
                    <a:pt x="5" y="27"/>
                    <a:pt x="5" y="28"/>
                  </a:cubicBezTo>
                  <a:close/>
                  <a:moveTo>
                    <a:pt x="13" y="14"/>
                  </a:moveTo>
                  <a:cubicBezTo>
                    <a:pt x="18" y="7"/>
                    <a:pt x="28" y="6"/>
                    <a:pt x="35" y="12"/>
                  </a:cubicBezTo>
                  <a:cubicBezTo>
                    <a:pt x="42" y="17"/>
                    <a:pt x="43" y="27"/>
                    <a:pt x="37" y="34"/>
                  </a:cubicBezTo>
                  <a:cubicBezTo>
                    <a:pt x="32" y="41"/>
                    <a:pt x="22" y="42"/>
                    <a:pt x="15" y="36"/>
                  </a:cubicBezTo>
                  <a:cubicBezTo>
                    <a:pt x="8" y="31"/>
                    <a:pt x="7" y="21"/>
                    <a:pt x="13" y="14"/>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6" name="Freeform 1150"/>
            <p:cNvSpPr>
              <a:spLocks noEditPoints="1"/>
            </p:cNvSpPr>
            <p:nvPr/>
          </p:nvSpPr>
          <p:spPr bwMode="auto">
            <a:xfrm>
              <a:off x="8844085" y="7373395"/>
              <a:ext cx="1417808" cy="1417808"/>
            </a:xfrm>
            <a:custGeom>
              <a:avLst/>
              <a:gdLst>
                <a:gd name="T0" fmla="*/ 50 w 55"/>
                <a:gd name="T1" fmla="*/ 26 h 55"/>
                <a:gd name="T2" fmla="*/ 50 w 55"/>
                <a:gd name="T3" fmla="*/ 21 h 55"/>
                <a:gd name="T4" fmla="*/ 53 w 55"/>
                <a:gd name="T5" fmla="*/ 18 h 55"/>
                <a:gd name="T6" fmla="*/ 51 w 55"/>
                <a:gd name="T7" fmla="*/ 14 h 55"/>
                <a:gd name="T8" fmla="*/ 47 w 55"/>
                <a:gd name="T9" fmla="*/ 15 h 55"/>
                <a:gd name="T10" fmla="*/ 44 w 55"/>
                <a:gd name="T11" fmla="*/ 11 h 55"/>
                <a:gd name="T12" fmla="*/ 46 w 55"/>
                <a:gd name="T13" fmla="*/ 7 h 55"/>
                <a:gd name="T14" fmla="*/ 42 w 55"/>
                <a:gd name="T15" fmla="*/ 4 h 55"/>
                <a:gd name="T16" fmla="*/ 38 w 55"/>
                <a:gd name="T17" fmla="*/ 7 h 55"/>
                <a:gd name="T18" fmla="*/ 33 w 55"/>
                <a:gd name="T19" fmla="*/ 5 h 55"/>
                <a:gd name="T20" fmla="*/ 33 w 55"/>
                <a:gd name="T21" fmla="*/ 0 h 55"/>
                <a:gd name="T22" fmla="*/ 28 w 55"/>
                <a:gd name="T23" fmla="*/ 0 h 55"/>
                <a:gd name="T24" fmla="*/ 26 w 55"/>
                <a:gd name="T25" fmla="*/ 5 h 55"/>
                <a:gd name="T26" fmla="*/ 22 w 55"/>
                <a:gd name="T27" fmla="*/ 5 h 55"/>
                <a:gd name="T28" fmla="*/ 19 w 55"/>
                <a:gd name="T29" fmla="*/ 1 h 55"/>
                <a:gd name="T30" fmla="*/ 14 w 55"/>
                <a:gd name="T31" fmla="*/ 3 h 55"/>
                <a:gd name="T32" fmla="*/ 15 w 55"/>
                <a:gd name="T33" fmla="*/ 8 h 55"/>
                <a:gd name="T34" fmla="*/ 12 w 55"/>
                <a:gd name="T35" fmla="*/ 11 h 55"/>
                <a:gd name="T36" fmla="*/ 7 w 55"/>
                <a:gd name="T37" fmla="*/ 9 h 55"/>
                <a:gd name="T38" fmla="*/ 4 w 55"/>
                <a:gd name="T39" fmla="*/ 13 h 55"/>
                <a:gd name="T40" fmla="*/ 8 w 55"/>
                <a:gd name="T41" fmla="*/ 17 h 55"/>
                <a:gd name="T42" fmla="*/ 6 w 55"/>
                <a:gd name="T43" fmla="*/ 21 h 55"/>
                <a:gd name="T44" fmla="*/ 1 w 55"/>
                <a:gd name="T45" fmla="*/ 22 h 55"/>
                <a:gd name="T46" fmla="*/ 0 w 55"/>
                <a:gd name="T47" fmla="*/ 27 h 55"/>
                <a:gd name="T48" fmla="*/ 5 w 55"/>
                <a:gd name="T49" fmla="*/ 29 h 55"/>
                <a:gd name="T50" fmla="*/ 6 w 55"/>
                <a:gd name="T51" fmla="*/ 33 h 55"/>
                <a:gd name="T52" fmla="*/ 2 w 55"/>
                <a:gd name="T53" fmla="*/ 36 h 55"/>
                <a:gd name="T54" fmla="*/ 3 w 55"/>
                <a:gd name="T55" fmla="*/ 41 h 55"/>
                <a:gd name="T56" fmla="*/ 9 w 55"/>
                <a:gd name="T57" fmla="*/ 39 h 55"/>
                <a:gd name="T58" fmla="*/ 12 w 55"/>
                <a:gd name="T59" fmla="*/ 43 h 55"/>
                <a:gd name="T60" fmla="*/ 9 w 55"/>
                <a:gd name="T61" fmla="*/ 48 h 55"/>
                <a:gd name="T62" fmla="*/ 13 w 55"/>
                <a:gd name="T63" fmla="*/ 51 h 55"/>
                <a:gd name="T64" fmla="*/ 17 w 55"/>
                <a:gd name="T65" fmla="*/ 47 h 55"/>
                <a:gd name="T66" fmla="*/ 22 w 55"/>
                <a:gd name="T67" fmla="*/ 49 h 55"/>
                <a:gd name="T68" fmla="*/ 22 w 55"/>
                <a:gd name="T69" fmla="*/ 54 h 55"/>
                <a:gd name="T70" fmla="*/ 27 w 55"/>
                <a:gd name="T71" fmla="*/ 55 h 55"/>
                <a:gd name="T72" fmla="*/ 29 w 55"/>
                <a:gd name="T73" fmla="*/ 50 h 55"/>
                <a:gd name="T74" fmla="*/ 33 w 55"/>
                <a:gd name="T75" fmla="*/ 49 h 55"/>
                <a:gd name="T76" fmla="*/ 36 w 55"/>
                <a:gd name="T77" fmla="*/ 53 h 55"/>
                <a:gd name="T78" fmla="*/ 41 w 55"/>
                <a:gd name="T79" fmla="*/ 51 h 55"/>
                <a:gd name="T80" fmla="*/ 40 w 55"/>
                <a:gd name="T81" fmla="*/ 46 h 55"/>
                <a:gd name="T82" fmla="*/ 44 w 55"/>
                <a:gd name="T83" fmla="*/ 43 h 55"/>
                <a:gd name="T84" fmla="*/ 48 w 55"/>
                <a:gd name="T85" fmla="*/ 45 h 55"/>
                <a:gd name="T86" fmla="*/ 51 w 55"/>
                <a:gd name="T87" fmla="*/ 41 h 55"/>
                <a:gd name="T88" fmla="*/ 48 w 55"/>
                <a:gd name="T89" fmla="*/ 38 h 55"/>
                <a:gd name="T90" fmla="*/ 50 w 55"/>
                <a:gd name="T91" fmla="*/ 33 h 55"/>
                <a:gd name="T92" fmla="*/ 54 w 55"/>
                <a:gd name="T93" fmla="*/ 33 h 55"/>
                <a:gd name="T94" fmla="*/ 55 w 55"/>
                <a:gd name="T95" fmla="*/ 28 h 55"/>
                <a:gd name="T96" fmla="*/ 50 w 55"/>
                <a:gd name="T97" fmla="*/ 26 h 55"/>
                <a:gd name="T98" fmla="*/ 42 w 55"/>
                <a:gd name="T99" fmla="*/ 37 h 55"/>
                <a:gd name="T100" fmla="*/ 17 w 55"/>
                <a:gd name="T101" fmla="*/ 42 h 55"/>
                <a:gd name="T102" fmla="*/ 13 w 55"/>
                <a:gd name="T103" fmla="*/ 17 h 55"/>
                <a:gd name="T104" fmla="*/ 38 w 55"/>
                <a:gd name="T105" fmla="*/ 13 h 55"/>
                <a:gd name="T106" fmla="*/ 42 w 55"/>
                <a:gd name="T10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5">
                  <a:moveTo>
                    <a:pt x="50" y="26"/>
                  </a:moveTo>
                  <a:cubicBezTo>
                    <a:pt x="50" y="25"/>
                    <a:pt x="50" y="23"/>
                    <a:pt x="50" y="21"/>
                  </a:cubicBezTo>
                  <a:cubicBezTo>
                    <a:pt x="51" y="20"/>
                    <a:pt x="52" y="19"/>
                    <a:pt x="53" y="18"/>
                  </a:cubicBezTo>
                  <a:cubicBezTo>
                    <a:pt x="53" y="17"/>
                    <a:pt x="52" y="16"/>
                    <a:pt x="51" y="14"/>
                  </a:cubicBezTo>
                  <a:cubicBezTo>
                    <a:pt x="50" y="14"/>
                    <a:pt x="48" y="15"/>
                    <a:pt x="47" y="15"/>
                  </a:cubicBezTo>
                  <a:cubicBezTo>
                    <a:pt x="46" y="14"/>
                    <a:pt x="45" y="12"/>
                    <a:pt x="44" y="11"/>
                  </a:cubicBezTo>
                  <a:cubicBezTo>
                    <a:pt x="44" y="9"/>
                    <a:pt x="45" y="8"/>
                    <a:pt x="46" y="7"/>
                  </a:cubicBezTo>
                  <a:cubicBezTo>
                    <a:pt x="44" y="6"/>
                    <a:pt x="43" y="5"/>
                    <a:pt x="42" y="4"/>
                  </a:cubicBezTo>
                  <a:cubicBezTo>
                    <a:pt x="40" y="5"/>
                    <a:pt x="39" y="6"/>
                    <a:pt x="38" y="7"/>
                  </a:cubicBezTo>
                  <a:cubicBezTo>
                    <a:pt x="37" y="6"/>
                    <a:pt x="35" y="6"/>
                    <a:pt x="33" y="5"/>
                  </a:cubicBezTo>
                  <a:cubicBezTo>
                    <a:pt x="33" y="4"/>
                    <a:pt x="33" y="2"/>
                    <a:pt x="33" y="0"/>
                  </a:cubicBezTo>
                  <a:cubicBezTo>
                    <a:pt x="31" y="0"/>
                    <a:pt x="30" y="0"/>
                    <a:pt x="28" y="0"/>
                  </a:cubicBezTo>
                  <a:cubicBezTo>
                    <a:pt x="27" y="1"/>
                    <a:pt x="27" y="3"/>
                    <a:pt x="26" y="5"/>
                  </a:cubicBezTo>
                  <a:cubicBezTo>
                    <a:pt x="25" y="5"/>
                    <a:pt x="23" y="5"/>
                    <a:pt x="22" y="5"/>
                  </a:cubicBezTo>
                  <a:cubicBezTo>
                    <a:pt x="21" y="4"/>
                    <a:pt x="20" y="3"/>
                    <a:pt x="19" y="1"/>
                  </a:cubicBezTo>
                  <a:cubicBezTo>
                    <a:pt x="17" y="2"/>
                    <a:pt x="16" y="3"/>
                    <a:pt x="14" y="3"/>
                  </a:cubicBezTo>
                  <a:cubicBezTo>
                    <a:pt x="15" y="5"/>
                    <a:pt x="15" y="7"/>
                    <a:pt x="15" y="8"/>
                  </a:cubicBezTo>
                  <a:cubicBezTo>
                    <a:pt x="14" y="9"/>
                    <a:pt x="13" y="10"/>
                    <a:pt x="12" y="11"/>
                  </a:cubicBezTo>
                  <a:cubicBezTo>
                    <a:pt x="10" y="11"/>
                    <a:pt x="8" y="10"/>
                    <a:pt x="7" y="9"/>
                  </a:cubicBezTo>
                  <a:cubicBezTo>
                    <a:pt x="6" y="11"/>
                    <a:pt x="5" y="12"/>
                    <a:pt x="4" y="13"/>
                  </a:cubicBezTo>
                  <a:cubicBezTo>
                    <a:pt x="5" y="14"/>
                    <a:pt x="6" y="16"/>
                    <a:pt x="8" y="17"/>
                  </a:cubicBezTo>
                  <a:cubicBezTo>
                    <a:pt x="7" y="19"/>
                    <a:pt x="6" y="20"/>
                    <a:pt x="6" y="21"/>
                  </a:cubicBezTo>
                  <a:cubicBezTo>
                    <a:pt x="4" y="22"/>
                    <a:pt x="2" y="22"/>
                    <a:pt x="1" y="22"/>
                  </a:cubicBezTo>
                  <a:cubicBezTo>
                    <a:pt x="1" y="24"/>
                    <a:pt x="0" y="25"/>
                    <a:pt x="0" y="27"/>
                  </a:cubicBezTo>
                  <a:cubicBezTo>
                    <a:pt x="2" y="27"/>
                    <a:pt x="4" y="28"/>
                    <a:pt x="5" y="29"/>
                  </a:cubicBezTo>
                  <a:cubicBezTo>
                    <a:pt x="5" y="30"/>
                    <a:pt x="6" y="32"/>
                    <a:pt x="6" y="33"/>
                  </a:cubicBezTo>
                  <a:cubicBezTo>
                    <a:pt x="4" y="34"/>
                    <a:pt x="3" y="35"/>
                    <a:pt x="2" y="36"/>
                  </a:cubicBezTo>
                  <a:cubicBezTo>
                    <a:pt x="2" y="38"/>
                    <a:pt x="3" y="39"/>
                    <a:pt x="3" y="41"/>
                  </a:cubicBezTo>
                  <a:cubicBezTo>
                    <a:pt x="5" y="40"/>
                    <a:pt x="7" y="40"/>
                    <a:pt x="9" y="39"/>
                  </a:cubicBezTo>
                  <a:cubicBezTo>
                    <a:pt x="10" y="41"/>
                    <a:pt x="11" y="42"/>
                    <a:pt x="12" y="43"/>
                  </a:cubicBezTo>
                  <a:cubicBezTo>
                    <a:pt x="11" y="45"/>
                    <a:pt x="10" y="46"/>
                    <a:pt x="9" y="48"/>
                  </a:cubicBezTo>
                  <a:cubicBezTo>
                    <a:pt x="11" y="49"/>
                    <a:pt x="12" y="50"/>
                    <a:pt x="13" y="51"/>
                  </a:cubicBezTo>
                  <a:cubicBezTo>
                    <a:pt x="15" y="50"/>
                    <a:pt x="16" y="48"/>
                    <a:pt x="17" y="47"/>
                  </a:cubicBezTo>
                  <a:cubicBezTo>
                    <a:pt x="19" y="48"/>
                    <a:pt x="20" y="48"/>
                    <a:pt x="22" y="49"/>
                  </a:cubicBezTo>
                  <a:cubicBezTo>
                    <a:pt x="22" y="51"/>
                    <a:pt x="22" y="52"/>
                    <a:pt x="22" y="54"/>
                  </a:cubicBezTo>
                  <a:cubicBezTo>
                    <a:pt x="24" y="54"/>
                    <a:pt x="25" y="54"/>
                    <a:pt x="27" y="55"/>
                  </a:cubicBezTo>
                  <a:cubicBezTo>
                    <a:pt x="28" y="53"/>
                    <a:pt x="28" y="51"/>
                    <a:pt x="29" y="50"/>
                  </a:cubicBezTo>
                  <a:cubicBezTo>
                    <a:pt x="30" y="50"/>
                    <a:pt x="32" y="49"/>
                    <a:pt x="33" y="49"/>
                  </a:cubicBezTo>
                  <a:cubicBezTo>
                    <a:pt x="34" y="50"/>
                    <a:pt x="35" y="52"/>
                    <a:pt x="36" y="53"/>
                  </a:cubicBezTo>
                  <a:cubicBezTo>
                    <a:pt x="38" y="52"/>
                    <a:pt x="39" y="52"/>
                    <a:pt x="41" y="51"/>
                  </a:cubicBezTo>
                  <a:cubicBezTo>
                    <a:pt x="40" y="50"/>
                    <a:pt x="40" y="48"/>
                    <a:pt x="40" y="46"/>
                  </a:cubicBezTo>
                  <a:cubicBezTo>
                    <a:pt x="41" y="45"/>
                    <a:pt x="42" y="44"/>
                    <a:pt x="44" y="43"/>
                  </a:cubicBezTo>
                  <a:cubicBezTo>
                    <a:pt x="45" y="44"/>
                    <a:pt x="47" y="45"/>
                    <a:pt x="48" y="45"/>
                  </a:cubicBezTo>
                  <a:cubicBezTo>
                    <a:pt x="49" y="44"/>
                    <a:pt x="50" y="43"/>
                    <a:pt x="51" y="41"/>
                  </a:cubicBezTo>
                  <a:cubicBezTo>
                    <a:pt x="50" y="40"/>
                    <a:pt x="49" y="39"/>
                    <a:pt x="48" y="38"/>
                  </a:cubicBezTo>
                  <a:cubicBezTo>
                    <a:pt x="49" y="36"/>
                    <a:pt x="49" y="35"/>
                    <a:pt x="50" y="33"/>
                  </a:cubicBezTo>
                  <a:cubicBezTo>
                    <a:pt x="51" y="33"/>
                    <a:pt x="53" y="33"/>
                    <a:pt x="54" y="33"/>
                  </a:cubicBezTo>
                  <a:cubicBezTo>
                    <a:pt x="54" y="31"/>
                    <a:pt x="55" y="29"/>
                    <a:pt x="55" y="28"/>
                  </a:cubicBezTo>
                  <a:cubicBezTo>
                    <a:pt x="53" y="27"/>
                    <a:pt x="52" y="27"/>
                    <a:pt x="50" y="26"/>
                  </a:cubicBezTo>
                  <a:close/>
                  <a:moveTo>
                    <a:pt x="42" y="37"/>
                  </a:moveTo>
                  <a:cubicBezTo>
                    <a:pt x="37" y="45"/>
                    <a:pt x="25" y="47"/>
                    <a:pt x="17" y="42"/>
                  </a:cubicBezTo>
                  <a:cubicBezTo>
                    <a:pt x="9" y="36"/>
                    <a:pt x="8" y="25"/>
                    <a:pt x="13" y="17"/>
                  </a:cubicBezTo>
                  <a:cubicBezTo>
                    <a:pt x="19" y="9"/>
                    <a:pt x="30" y="7"/>
                    <a:pt x="38" y="13"/>
                  </a:cubicBezTo>
                  <a:cubicBezTo>
                    <a:pt x="46" y="18"/>
                    <a:pt x="48" y="30"/>
                    <a:pt x="42" y="37"/>
                  </a:cubicBezTo>
                  <a:close/>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7" name="Freeform 1151"/>
            <p:cNvSpPr>
              <a:spLocks noEditPoints="1"/>
            </p:cNvSpPr>
            <p:nvPr/>
          </p:nvSpPr>
          <p:spPr bwMode="auto">
            <a:xfrm>
              <a:off x="3524872" y="6368040"/>
              <a:ext cx="1417808" cy="1392030"/>
            </a:xfrm>
            <a:custGeom>
              <a:avLst/>
              <a:gdLst>
                <a:gd name="T0" fmla="*/ 51 w 55"/>
                <a:gd name="T1" fmla="*/ 26 h 54"/>
                <a:gd name="T2" fmla="*/ 50 w 55"/>
                <a:gd name="T3" fmla="*/ 21 h 54"/>
                <a:gd name="T4" fmla="*/ 54 w 55"/>
                <a:gd name="T5" fmla="*/ 18 h 54"/>
                <a:gd name="T6" fmla="*/ 52 w 55"/>
                <a:gd name="T7" fmla="*/ 14 h 54"/>
                <a:gd name="T8" fmla="*/ 47 w 55"/>
                <a:gd name="T9" fmla="*/ 15 h 54"/>
                <a:gd name="T10" fmla="*/ 44 w 55"/>
                <a:gd name="T11" fmla="*/ 11 h 54"/>
                <a:gd name="T12" fmla="*/ 46 w 55"/>
                <a:gd name="T13" fmla="*/ 6 h 54"/>
                <a:gd name="T14" fmla="*/ 42 w 55"/>
                <a:gd name="T15" fmla="*/ 3 h 54"/>
                <a:gd name="T16" fmla="*/ 38 w 55"/>
                <a:gd name="T17" fmla="*/ 7 h 54"/>
                <a:gd name="T18" fmla="*/ 33 w 55"/>
                <a:gd name="T19" fmla="*/ 5 h 54"/>
                <a:gd name="T20" fmla="*/ 33 w 55"/>
                <a:gd name="T21" fmla="*/ 0 h 54"/>
                <a:gd name="T22" fmla="*/ 28 w 55"/>
                <a:gd name="T23" fmla="*/ 0 h 54"/>
                <a:gd name="T24" fmla="*/ 27 w 55"/>
                <a:gd name="T25" fmla="*/ 4 h 54"/>
                <a:gd name="T26" fmla="*/ 22 w 55"/>
                <a:gd name="T27" fmla="*/ 5 h 54"/>
                <a:gd name="T28" fmla="*/ 19 w 55"/>
                <a:gd name="T29" fmla="*/ 1 h 54"/>
                <a:gd name="T30" fmla="*/ 14 w 55"/>
                <a:gd name="T31" fmla="*/ 3 h 54"/>
                <a:gd name="T32" fmla="*/ 15 w 55"/>
                <a:gd name="T33" fmla="*/ 8 h 54"/>
                <a:gd name="T34" fmla="*/ 12 w 55"/>
                <a:gd name="T35" fmla="*/ 11 h 54"/>
                <a:gd name="T36" fmla="*/ 7 w 55"/>
                <a:gd name="T37" fmla="*/ 9 h 54"/>
                <a:gd name="T38" fmla="*/ 4 w 55"/>
                <a:gd name="T39" fmla="*/ 13 h 54"/>
                <a:gd name="T40" fmla="*/ 8 w 55"/>
                <a:gd name="T41" fmla="*/ 17 h 54"/>
                <a:gd name="T42" fmla="*/ 6 w 55"/>
                <a:gd name="T43" fmla="*/ 21 h 54"/>
                <a:gd name="T44" fmla="*/ 1 w 55"/>
                <a:gd name="T45" fmla="*/ 22 h 54"/>
                <a:gd name="T46" fmla="*/ 0 w 55"/>
                <a:gd name="T47" fmla="*/ 26 h 54"/>
                <a:gd name="T48" fmla="*/ 5 w 55"/>
                <a:gd name="T49" fmla="*/ 28 h 54"/>
                <a:gd name="T50" fmla="*/ 6 w 55"/>
                <a:gd name="T51" fmla="*/ 33 h 54"/>
                <a:gd name="T52" fmla="*/ 2 w 55"/>
                <a:gd name="T53" fmla="*/ 36 h 54"/>
                <a:gd name="T54" fmla="*/ 4 w 55"/>
                <a:gd name="T55" fmla="*/ 40 h 54"/>
                <a:gd name="T56" fmla="*/ 9 w 55"/>
                <a:gd name="T57" fmla="*/ 39 h 54"/>
                <a:gd name="T58" fmla="*/ 12 w 55"/>
                <a:gd name="T59" fmla="*/ 43 h 54"/>
                <a:gd name="T60" fmla="*/ 10 w 55"/>
                <a:gd name="T61" fmla="*/ 48 h 54"/>
                <a:gd name="T62" fmla="*/ 14 w 55"/>
                <a:gd name="T63" fmla="*/ 50 h 54"/>
                <a:gd name="T64" fmla="*/ 18 w 55"/>
                <a:gd name="T65" fmla="*/ 47 h 54"/>
                <a:gd name="T66" fmla="*/ 22 w 55"/>
                <a:gd name="T67" fmla="*/ 49 h 54"/>
                <a:gd name="T68" fmla="*/ 22 w 55"/>
                <a:gd name="T69" fmla="*/ 54 h 54"/>
                <a:gd name="T70" fmla="*/ 27 w 55"/>
                <a:gd name="T71" fmla="*/ 54 h 54"/>
                <a:gd name="T72" fmla="*/ 29 w 55"/>
                <a:gd name="T73" fmla="*/ 49 h 54"/>
                <a:gd name="T74" fmla="*/ 33 w 55"/>
                <a:gd name="T75" fmla="*/ 49 h 54"/>
                <a:gd name="T76" fmla="*/ 37 w 55"/>
                <a:gd name="T77" fmla="*/ 53 h 54"/>
                <a:gd name="T78" fmla="*/ 41 w 55"/>
                <a:gd name="T79" fmla="*/ 51 h 54"/>
                <a:gd name="T80" fmla="*/ 40 w 55"/>
                <a:gd name="T81" fmla="*/ 46 h 54"/>
                <a:gd name="T82" fmla="*/ 44 w 55"/>
                <a:gd name="T83" fmla="*/ 43 h 54"/>
                <a:gd name="T84" fmla="*/ 48 w 55"/>
                <a:gd name="T85" fmla="*/ 45 h 54"/>
                <a:gd name="T86" fmla="*/ 51 w 55"/>
                <a:gd name="T87" fmla="*/ 41 h 54"/>
                <a:gd name="T88" fmla="*/ 48 w 55"/>
                <a:gd name="T89" fmla="*/ 37 h 54"/>
                <a:gd name="T90" fmla="*/ 50 w 55"/>
                <a:gd name="T91" fmla="*/ 33 h 54"/>
                <a:gd name="T92" fmla="*/ 55 w 55"/>
                <a:gd name="T93" fmla="*/ 32 h 54"/>
                <a:gd name="T94" fmla="*/ 55 w 55"/>
                <a:gd name="T95" fmla="*/ 27 h 54"/>
                <a:gd name="T96" fmla="*/ 51 w 55"/>
                <a:gd name="T97" fmla="*/ 26 h 54"/>
                <a:gd name="T98" fmla="*/ 42 w 55"/>
                <a:gd name="T99" fmla="*/ 37 h 54"/>
                <a:gd name="T100" fmla="*/ 18 w 55"/>
                <a:gd name="T101" fmla="*/ 41 h 54"/>
                <a:gd name="T102" fmla="*/ 14 w 55"/>
                <a:gd name="T103" fmla="*/ 16 h 54"/>
                <a:gd name="T104" fmla="*/ 38 w 55"/>
                <a:gd name="T105" fmla="*/ 12 h 54"/>
                <a:gd name="T106" fmla="*/ 42 w 55"/>
                <a:gd name="T10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4">
                  <a:moveTo>
                    <a:pt x="51" y="26"/>
                  </a:moveTo>
                  <a:cubicBezTo>
                    <a:pt x="51" y="24"/>
                    <a:pt x="50" y="23"/>
                    <a:pt x="50" y="21"/>
                  </a:cubicBezTo>
                  <a:cubicBezTo>
                    <a:pt x="51" y="20"/>
                    <a:pt x="52" y="19"/>
                    <a:pt x="54" y="18"/>
                  </a:cubicBezTo>
                  <a:cubicBezTo>
                    <a:pt x="53" y="17"/>
                    <a:pt x="52" y="15"/>
                    <a:pt x="52" y="14"/>
                  </a:cubicBezTo>
                  <a:cubicBezTo>
                    <a:pt x="50" y="14"/>
                    <a:pt x="49" y="14"/>
                    <a:pt x="47" y="15"/>
                  </a:cubicBezTo>
                  <a:cubicBezTo>
                    <a:pt x="46" y="13"/>
                    <a:pt x="45" y="12"/>
                    <a:pt x="44" y="11"/>
                  </a:cubicBezTo>
                  <a:cubicBezTo>
                    <a:pt x="44" y="9"/>
                    <a:pt x="45" y="8"/>
                    <a:pt x="46" y="6"/>
                  </a:cubicBezTo>
                  <a:cubicBezTo>
                    <a:pt x="44" y="5"/>
                    <a:pt x="43" y="5"/>
                    <a:pt x="42" y="3"/>
                  </a:cubicBezTo>
                  <a:cubicBezTo>
                    <a:pt x="41" y="4"/>
                    <a:pt x="39" y="6"/>
                    <a:pt x="38" y="7"/>
                  </a:cubicBezTo>
                  <a:cubicBezTo>
                    <a:pt x="37" y="6"/>
                    <a:pt x="35" y="5"/>
                    <a:pt x="33" y="5"/>
                  </a:cubicBezTo>
                  <a:cubicBezTo>
                    <a:pt x="33" y="3"/>
                    <a:pt x="33" y="2"/>
                    <a:pt x="33" y="0"/>
                  </a:cubicBezTo>
                  <a:cubicBezTo>
                    <a:pt x="31" y="0"/>
                    <a:pt x="30" y="0"/>
                    <a:pt x="28" y="0"/>
                  </a:cubicBezTo>
                  <a:cubicBezTo>
                    <a:pt x="28" y="1"/>
                    <a:pt x="27" y="3"/>
                    <a:pt x="27" y="4"/>
                  </a:cubicBezTo>
                  <a:cubicBezTo>
                    <a:pt x="25" y="4"/>
                    <a:pt x="23" y="5"/>
                    <a:pt x="22" y="5"/>
                  </a:cubicBezTo>
                  <a:cubicBezTo>
                    <a:pt x="21" y="4"/>
                    <a:pt x="20" y="2"/>
                    <a:pt x="19" y="1"/>
                  </a:cubicBezTo>
                  <a:cubicBezTo>
                    <a:pt x="17" y="2"/>
                    <a:pt x="16" y="3"/>
                    <a:pt x="14" y="3"/>
                  </a:cubicBezTo>
                  <a:cubicBezTo>
                    <a:pt x="15" y="5"/>
                    <a:pt x="15" y="6"/>
                    <a:pt x="15" y="8"/>
                  </a:cubicBezTo>
                  <a:cubicBezTo>
                    <a:pt x="14" y="9"/>
                    <a:pt x="13" y="10"/>
                    <a:pt x="12" y="11"/>
                  </a:cubicBezTo>
                  <a:cubicBezTo>
                    <a:pt x="10" y="10"/>
                    <a:pt x="9" y="10"/>
                    <a:pt x="7" y="9"/>
                  </a:cubicBezTo>
                  <a:cubicBezTo>
                    <a:pt x="6" y="10"/>
                    <a:pt x="5" y="12"/>
                    <a:pt x="4" y="13"/>
                  </a:cubicBezTo>
                  <a:cubicBezTo>
                    <a:pt x="5" y="14"/>
                    <a:pt x="6" y="15"/>
                    <a:pt x="8" y="17"/>
                  </a:cubicBezTo>
                  <a:cubicBezTo>
                    <a:pt x="7" y="18"/>
                    <a:pt x="6" y="20"/>
                    <a:pt x="6" y="21"/>
                  </a:cubicBezTo>
                  <a:cubicBezTo>
                    <a:pt x="4" y="21"/>
                    <a:pt x="2" y="22"/>
                    <a:pt x="1" y="22"/>
                  </a:cubicBezTo>
                  <a:cubicBezTo>
                    <a:pt x="1" y="23"/>
                    <a:pt x="1" y="25"/>
                    <a:pt x="0" y="26"/>
                  </a:cubicBezTo>
                  <a:cubicBezTo>
                    <a:pt x="2" y="27"/>
                    <a:pt x="4" y="28"/>
                    <a:pt x="5" y="28"/>
                  </a:cubicBezTo>
                  <a:cubicBezTo>
                    <a:pt x="5" y="30"/>
                    <a:pt x="6" y="31"/>
                    <a:pt x="6" y="33"/>
                  </a:cubicBezTo>
                  <a:cubicBezTo>
                    <a:pt x="5" y="34"/>
                    <a:pt x="3" y="35"/>
                    <a:pt x="2" y="36"/>
                  </a:cubicBezTo>
                  <a:cubicBezTo>
                    <a:pt x="3" y="37"/>
                    <a:pt x="3" y="39"/>
                    <a:pt x="4" y="40"/>
                  </a:cubicBezTo>
                  <a:cubicBezTo>
                    <a:pt x="5" y="40"/>
                    <a:pt x="7" y="39"/>
                    <a:pt x="9" y="39"/>
                  </a:cubicBezTo>
                  <a:cubicBezTo>
                    <a:pt x="10" y="40"/>
                    <a:pt x="11" y="42"/>
                    <a:pt x="12" y="43"/>
                  </a:cubicBezTo>
                  <a:cubicBezTo>
                    <a:pt x="11" y="44"/>
                    <a:pt x="10" y="46"/>
                    <a:pt x="10" y="48"/>
                  </a:cubicBezTo>
                  <a:cubicBezTo>
                    <a:pt x="11" y="48"/>
                    <a:pt x="12" y="49"/>
                    <a:pt x="14" y="50"/>
                  </a:cubicBezTo>
                  <a:cubicBezTo>
                    <a:pt x="15" y="49"/>
                    <a:pt x="16" y="48"/>
                    <a:pt x="18" y="47"/>
                  </a:cubicBezTo>
                  <a:cubicBezTo>
                    <a:pt x="19" y="48"/>
                    <a:pt x="20" y="48"/>
                    <a:pt x="22" y="49"/>
                  </a:cubicBezTo>
                  <a:cubicBezTo>
                    <a:pt x="22" y="50"/>
                    <a:pt x="22" y="52"/>
                    <a:pt x="22" y="54"/>
                  </a:cubicBezTo>
                  <a:cubicBezTo>
                    <a:pt x="24" y="54"/>
                    <a:pt x="26" y="54"/>
                    <a:pt x="27" y="54"/>
                  </a:cubicBezTo>
                  <a:cubicBezTo>
                    <a:pt x="28" y="53"/>
                    <a:pt x="28" y="51"/>
                    <a:pt x="29" y="49"/>
                  </a:cubicBezTo>
                  <a:cubicBezTo>
                    <a:pt x="30" y="49"/>
                    <a:pt x="32" y="49"/>
                    <a:pt x="33" y="49"/>
                  </a:cubicBezTo>
                  <a:cubicBezTo>
                    <a:pt x="35" y="50"/>
                    <a:pt x="36" y="52"/>
                    <a:pt x="37" y="53"/>
                  </a:cubicBezTo>
                  <a:cubicBezTo>
                    <a:pt x="38" y="52"/>
                    <a:pt x="39" y="51"/>
                    <a:pt x="41" y="51"/>
                  </a:cubicBezTo>
                  <a:cubicBezTo>
                    <a:pt x="41" y="49"/>
                    <a:pt x="40" y="48"/>
                    <a:pt x="40" y="46"/>
                  </a:cubicBezTo>
                  <a:cubicBezTo>
                    <a:pt x="41" y="45"/>
                    <a:pt x="43" y="44"/>
                    <a:pt x="44" y="43"/>
                  </a:cubicBezTo>
                  <a:cubicBezTo>
                    <a:pt x="45" y="44"/>
                    <a:pt x="47" y="44"/>
                    <a:pt x="48" y="45"/>
                  </a:cubicBezTo>
                  <a:cubicBezTo>
                    <a:pt x="49" y="44"/>
                    <a:pt x="50" y="42"/>
                    <a:pt x="51" y="41"/>
                  </a:cubicBezTo>
                  <a:cubicBezTo>
                    <a:pt x="50" y="40"/>
                    <a:pt x="49" y="39"/>
                    <a:pt x="48" y="37"/>
                  </a:cubicBezTo>
                  <a:cubicBezTo>
                    <a:pt x="49" y="36"/>
                    <a:pt x="49" y="34"/>
                    <a:pt x="50" y="33"/>
                  </a:cubicBezTo>
                  <a:cubicBezTo>
                    <a:pt x="51" y="33"/>
                    <a:pt x="53" y="32"/>
                    <a:pt x="55" y="32"/>
                  </a:cubicBezTo>
                  <a:cubicBezTo>
                    <a:pt x="55" y="31"/>
                    <a:pt x="55" y="29"/>
                    <a:pt x="55" y="27"/>
                  </a:cubicBezTo>
                  <a:cubicBezTo>
                    <a:pt x="54" y="27"/>
                    <a:pt x="52" y="26"/>
                    <a:pt x="51" y="26"/>
                  </a:cubicBezTo>
                  <a:close/>
                  <a:moveTo>
                    <a:pt x="42" y="37"/>
                  </a:moveTo>
                  <a:cubicBezTo>
                    <a:pt x="37" y="45"/>
                    <a:pt x="26" y="47"/>
                    <a:pt x="18" y="41"/>
                  </a:cubicBezTo>
                  <a:cubicBezTo>
                    <a:pt x="10" y="35"/>
                    <a:pt x="8" y="24"/>
                    <a:pt x="14" y="16"/>
                  </a:cubicBezTo>
                  <a:cubicBezTo>
                    <a:pt x="19" y="8"/>
                    <a:pt x="30" y="7"/>
                    <a:pt x="38" y="12"/>
                  </a:cubicBezTo>
                  <a:cubicBezTo>
                    <a:pt x="46" y="18"/>
                    <a:pt x="48" y="29"/>
                    <a:pt x="42" y="37"/>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8" name="Freeform 1152"/>
            <p:cNvSpPr>
              <a:spLocks noEditPoints="1"/>
            </p:cNvSpPr>
            <p:nvPr/>
          </p:nvSpPr>
          <p:spPr bwMode="auto">
            <a:xfrm>
              <a:off x="637700" y="8056520"/>
              <a:ext cx="1984931" cy="2010709"/>
            </a:xfrm>
            <a:custGeom>
              <a:avLst/>
              <a:gdLst>
                <a:gd name="T0" fmla="*/ 71 w 77"/>
                <a:gd name="T1" fmla="*/ 38 h 78"/>
                <a:gd name="T2" fmla="*/ 70 w 77"/>
                <a:gd name="T3" fmla="*/ 30 h 78"/>
                <a:gd name="T4" fmla="*/ 75 w 77"/>
                <a:gd name="T5" fmla="*/ 26 h 78"/>
                <a:gd name="T6" fmla="*/ 73 w 77"/>
                <a:gd name="T7" fmla="*/ 20 h 78"/>
                <a:gd name="T8" fmla="*/ 66 w 77"/>
                <a:gd name="T9" fmla="*/ 22 h 78"/>
                <a:gd name="T10" fmla="*/ 61 w 77"/>
                <a:gd name="T11" fmla="*/ 16 h 78"/>
                <a:gd name="T12" fmla="*/ 64 w 77"/>
                <a:gd name="T13" fmla="*/ 10 h 78"/>
                <a:gd name="T14" fmla="*/ 59 w 77"/>
                <a:gd name="T15" fmla="*/ 6 h 78"/>
                <a:gd name="T16" fmla="*/ 54 w 77"/>
                <a:gd name="T17" fmla="*/ 10 h 78"/>
                <a:gd name="T18" fmla="*/ 47 w 77"/>
                <a:gd name="T19" fmla="*/ 8 h 78"/>
                <a:gd name="T20" fmla="*/ 46 w 77"/>
                <a:gd name="T21" fmla="*/ 1 h 78"/>
                <a:gd name="T22" fmla="*/ 39 w 77"/>
                <a:gd name="T23" fmla="*/ 0 h 78"/>
                <a:gd name="T24" fmla="*/ 37 w 77"/>
                <a:gd name="T25" fmla="*/ 7 h 78"/>
                <a:gd name="T26" fmla="*/ 30 w 77"/>
                <a:gd name="T27" fmla="*/ 8 h 78"/>
                <a:gd name="T28" fmla="*/ 26 w 77"/>
                <a:gd name="T29" fmla="*/ 2 h 78"/>
                <a:gd name="T30" fmla="*/ 20 w 77"/>
                <a:gd name="T31" fmla="*/ 5 h 78"/>
                <a:gd name="T32" fmla="*/ 21 w 77"/>
                <a:gd name="T33" fmla="*/ 12 h 78"/>
                <a:gd name="T34" fmla="*/ 16 w 77"/>
                <a:gd name="T35" fmla="*/ 16 h 78"/>
                <a:gd name="T36" fmla="*/ 9 w 77"/>
                <a:gd name="T37" fmla="*/ 14 h 78"/>
                <a:gd name="T38" fmla="*/ 5 w 77"/>
                <a:gd name="T39" fmla="*/ 19 h 78"/>
                <a:gd name="T40" fmla="*/ 10 w 77"/>
                <a:gd name="T41" fmla="*/ 25 h 78"/>
                <a:gd name="T42" fmla="*/ 8 w 77"/>
                <a:gd name="T43" fmla="*/ 31 h 78"/>
                <a:gd name="T44" fmla="*/ 1 w 77"/>
                <a:gd name="T45" fmla="*/ 32 h 78"/>
                <a:gd name="T46" fmla="*/ 0 w 77"/>
                <a:gd name="T47" fmla="*/ 38 h 78"/>
                <a:gd name="T48" fmla="*/ 7 w 77"/>
                <a:gd name="T49" fmla="*/ 41 h 78"/>
                <a:gd name="T50" fmla="*/ 8 w 77"/>
                <a:gd name="T51" fmla="*/ 47 h 78"/>
                <a:gd name="T52" fmla="*/ 2 w 77"/>
                <a:gd name="T53" fmla="*/ 52 h 78"/>
                <a:gd name="T54" fmla="*/ 5 w 77"/>
                <a:gd name="T55" fmla="*/ 58 h 78"/>
                <a:gd name="T56" fmla="*/ 12 w 77"/>
                <a:gd name="T57" fmla="*/ 56 h 78"/>
                <a:gd name="T58" fmla="*/ 16 w 77"/>
                <a:gd name="T59" fmla="*/ 61 h 78"/>
                <a:gd name="T60" fmla="*/ 13 w 77"/>
                <a:gd name="T61" fmla="*/ 68 h 78"/>
                <a:gd name="T62" fmla="*/ 19 w 77"/>
                <a:gd name="T63" fmla="*/ 72 h 78"/>
                <a:gd name="T64" fmla="*/ 24 w 77"/>
                <a:gd name="T65" fmla="*/ 67 h 78"/>
                <a:gd name="T66" fmla="*/ 30 w 77"/>
                <a:gd name="T67" fmla="*/ 69 h 78"/>
                <a:gd name="T68" fmla="*/ 31 w 77"/>
                <a:gd name="T69" fmla="*/ 77 h 78"/>
                <a:gd name="T70" fmla="*/ 38 w 77"/>
                <a:gd name="T71" fmla="*/ 78 h 78"/>
                <a:gd name="T72" fmla="*/ 40 w 77"/>
                <a:gd name="T73" fmla="*/ 71 h 78"/>
                <a:gd name="T74" fmla="*/ 47 w 77"/>
                <a:gd name="T75" fmla="*/ 70 h 78"/>
                <a:gd name="T76" fmla="*/ 51 w 77"/>
                <a:gd name="T77" fmla="*/ 76 h 78"/>
                <a:gd name="T78" fmla="*/ 58 w 77"/>
                <a:gd name="T79" fmla="*/ 73 h 78"/>
                <a:gd name="T80" fmla="*/ 56 w 77"/>
                <a:gd name="T81" fmla="*/ 66 h 78"/>
                <a:gd name="T82" fmla="*/ 61 w 77"/>
                <a:gd name="T83" fmla="*/ 62 h 78"/>
                <a:gd name="T84" fmla="*/ 68 w 77"/>
                <a:gd name="T85" fmla="*/ 64 h 78"/>
                <a:gd name="T86" fmla="*/ 72 w 77"/>
                <a:gd name="T87" fmla="*/ 59 h 78"/>
                <a:gd name="T88" fmla="*/ 67 w 77"/>
                <a:gd name="T89" fmla="*/ 54 h 78"/>
                <a:gd name="T90" fmla="*/ 70 w 77"/>
                <a:gd name="T91" fmla="*/ 47 h 78"/>
                <a:gd name="T92" fmla="*/ 77 w 77"/>
                <a:gd name="T93" fmla="*/ 46 h 78"/>
                <a:gd name="T94" fmla="*/ 77 w 77"/>
                <a:gd name="T95" fmla="*/ 40 h 78"/>
                <a:gd name="T96" fmla="*/ 71 w 77"/>
                <a:gd name="T97" fmla="*/ 38 h 78"/>
                <a:gd name="T98" fmla="*/ 60 w 77"/>
                <a:gd name="T99" fmla="*/ 53 h 78"/>
                <a:gd name="T100" fmla="*/ 25 w 77"/>
                <a:gd name="T101" fmla="*/ 59 h 78"/>
                <a:gd name="T102" fmla="*/ 19 w 77"/>
                <a:gd name="T103" fmla="*/ 24 h 78"/>
                <a:gd name="T104" fmla="*/ 54 w 77"/>
                <a:gd name="T105" fmla="*/ 18 h 78"/>
                <a:gd name="T106" fmla="*/ 60 w 77"/>
                <a:gd name="T107"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78">
                  <a:moveTo>
                    <a:pt x="71" y="38"/>
                  </a:moveTo>
                  <a:cubicBezTo>
                    <a:pt x="71" y="35"/>
                    <a:pt x="71" y="33"/>
                    <a:pt x="70" y="30"/>
                  </a:cubicBezTo>
                  <a:cubicBezTo>
                    <a:pt x="72" y="29"/>
                    <a:pt x="74" y="28"/>
                    <a:pt x="75" y="26"/>
                  </a:cubicBezTo>
                  <a:cubicBezTo>
                    <a:pt x="74" y="24"/>
                    <a:pt x="73" y="22"/>
                    <a:pt x="73" y="20"/>
                  </a:cubicBezTo>
                  <a:cubicBezTo>
                    <a:pt x="70" y="21"/>
                    <a:pt x="68" y="21"/>
                    <a:pt x="66" y="22"/>
                  </a:cubicBezTo>
                  <a:cubicBezTo>
                    <a:pt x="65" y="19"/>
                    <a:pt x="63" y="18"/>
                    <a:pt x="61" y="16"/>
                  </a:cubicBezTo>
                  <a:cubicBezTo>
                    <a:pt x="62" y="14"/>
                    <a:pt x="63" y="12"/>
                    <a:pt x="64" y="10"/>
                  </a:cubicBezTo>
                  <a:cubicBezTo>
                    <a:pt x="62" y="9"/>
                    <a:pt x="60" y="7"/>
                    <a:pt x="59" y="6"/>
                  </a:cubicBezTo>
                  <a:cubicBezTo>
                    <a:pt x="57" y="7"/>
                    <a:pt x="55" y="9"/>
                    <a:pt x="54" y="10"/>
                  </a:cubicBezTo>
                  <a:cubicBezTo>
                    <a:pt x="51" y="9"/>
                    <a:pt x="49" y="8"/>
                    <a:pt x="47" y="8"/>
                  </a:cubicBezTo>
                  <a:cubicBezTo>
                    <a:pt x="47" y="5"/>
                    <a:pt x="46" y="3"/>
                    <a:pt x="46" y="1"/>
                  </a:cubicBezTo>
                  <a:cubicBezTo>
                    <a:pt x="44" y="1"/>
                    <a:pt x="42" y="1"/>
                    <a:pt x="39" y="0"/>
                  </a:cubicBezTo>
                  <a:cubicBezTo>
                    <a:pt x="39" y="2"/>
                    <a:pt x="38" y="5"/>
                    <a:pt x="37" y="7"/>
                  </a:cubicBezTo>
                  <a:cubicBezTo>
                    <a:pt x="35" y="7"/>
                    <a:pt x="33" y="7"/>
                    <a:pt x="30" y="8"/>
                  </a:cubicBezTo>
                  <a:cubicBezTo>
                    <a:pt x="29" y="6"/>
                    <a:pt x="27" y="4"/>
                    <a:pt x="26" y="2"/>
                  </a:cubicBezTo>
                  <a:cubicBezTo>
                    <a:pt x="24" y="3"/>
                    <a:pt x="22" y="4"/>
                    <a:pt x="20" y="5"/>
                  </a:cubicBezTo>
                  <a:cubicBezTo>
                    <a:pt x="20" y="7"/>
                    <a:pt x="21" y="10"/>
                    <a:pt x="21" y="12"/>
                  </a:cubicBezTo>
                  <a:cubicBezTo>
                    <a:pt x="20" y="13"/>
                    <a:pt x="18" y="15"/>
                    <a:pt x="16" y="16"/>
                  </a:cubicBezTo>
                  <a:cubicBezTo>
                    <a:pt x="14" y="15"/>
                    <a:pt x="12" y="14"/>
                    <a:pt x="9" y="14"/>
                  </a:cubicBezTo>
                  <a:cubicBezTo>
                    <a:pt x="8" y="16"/>
                    <a:pt x="7" y="17"/>
                    <a:pt x="5" y="19"/>
                  </a:cubicBezTo>
                  <a:cubicBezTo>
                    <a:pt x="7" y="21"/>
                    <a:pt x="9" y="23"/>
                    <a:pt x="10" y="25"/>
                  </a:cubicBezTo>
                  <a:cubicBezTo>
                    <a:pt x="9" y="27"/>
                    <a:pt x="9" y="29"/>
                    <a:pt x="8" y="31"/>
                  </a:cubicBezTo>
                  <a:cubicBezTo>
                    <a:pt x="6" y="31"/>
                    <a:pt x="3" y="31"/>
                    <a:pt x="1" y="32"/>
                  </a:cubicBezTo>
                  <a:cubicBezTo>
                    <a:pt x="1" y="34"/>
                    <a:pt x="0" y="36"/>
                    <a:pt x="0" y="38"/>
                  </a:cubicBezTo>
                  <a:cubicBezTo>
                    <a:pt x="2" y="39"/>
                    <a:pt x="5" y="40"/>
                    <a:pt x="7" y="41"/>
                  </a:cubicBezTo>
                  <a:cubicBezTo>
                    <a:pt x="7" y="43"/>
                    <a:pt x="8" y="45"/>
                    <a:pt x="8" y="47"/>
                  </a:cubicBezTo>
                  <a:cubicBezTo>
                    <a:pt x="6" y="49"/>
                    <a:pt x="4" y="50"/>
                    <a:pt x="2" y="52"/>
                  </a:cubicBezTo>
                  <a:cubicBezTo>
                    <a:pt x="3" y="54"/>
                    <a:pt x="4" y="56"/>
                    <a:pt x="5" y="58"/>
                  </a:cubicBezTo>
                  <a:cubicBezTo>
                    <a:pt x="7" y="57"/>
                    <a:pt x="10" y="57"/>
                    <a:pt x="12" y="56"/>
                  </a:cubicBezTo>
                  <a:cubicBezTo>
                    <a:pt x="14" y="58"/>
                    <a:pt x="15" y="60"/>
                    <a:pt x="16" y="61"/>
                  </a:cubicBezTo>
                  <a:cubicBezTo>
                    <a:pt x="15" y="63"/>
                    <a:pt x="14" y="66"/>
                    <a:pt x="13" y="68"/>
                  </a:cubicBezTo>
                  <a:cubicBezTo>
                    <a:pt x="15" y="69"/>
                    <a:pt x="17" y="71"/>
                    <a:pt x="19" y="72"/>
                  </a:cubicBezTo>
                  <a:cubicBezTo>
                    <a:pt x="21" y="70"/>
                    <a:pt x="23" y="69"/>
                    <a:pt x="24" y="67"/>
                  </a:cubicBezTo>
                  <a:cubicBezTo>
                    <a:pt x="26" y="68"/>
                    <a:pt x="28" y="69"/>
                    <a:pt x="30" y="69"/>
                  </a:cubicBezTo>
                  <a:cubicBezTo>
                    <a:pt x="31" y="72"/>
                    <a:pt x="31" y="75"/>
                    <a:pt x="31" y="77"/>
                  </a:cubicBezTo>
                  <a:cubicBezTo>
                    <a:pt x="34" y="77"/>
                    <a:pt x="36" y="77"/>
                    <a:pt x="38" y="78"/>
                  </a:cubicBezTo>
                  <a:cubicBezTo>
                    <a:pt x="39" y="75"/>
                    <a:pt x="40" y="73"/>
                    <a:pt x="40" y="71"/>
                  </a:cubicBezTo>
                  <a:cubicBezTo>
                    <a:pt x="43" y="71"/>
                    <a:pt x="45" y="70"/>
                    <a:pt x="47" y="70"/>
                  </a:cubicBezTo>
                  <a:cubicBezTo>
                    <a:pt x="48" y="72"/>
                    <a:pt x="50" y="74"/>
                    <a:pt x="51" y="76"/>
                  </a:cubicBezTo>
                  <a:cubicBezTo>
                    <a:pt x="53" y="74"/>
                    <a:pt x="55" y="74"/>
                    <a:pt x="58" y="73"/>
                  </a:cubicBezTo>
                  <a:cubicBezTo>
                    <a:pt x="57" y="71"/>
                    <a:pt x="56" y="68"/>
                    <a:pt x="56" y="66"/>
                  </a:cubicBezTo>
                  <a:cubicBezTo>
                    <a:pt x="58" y="65"/>
                    <a:pt x="60" y="63"/>
                    <a:pt x="61" y="62"/>
                  </a:cubicBezTo>
                  <a:cubicBezTo>
                    <a:pt x="64" y="63"/>
                    <a:pt x="66" y="63"/>
                    <a:pt x="68" y="64"/>
                  </a:cubicBezTo>
                  <a:cubicBezTo>
                    <a:pt x="69" y="62"/>
                    <a:pt x="70" y="61"/>
                    <a:pt x="72" y="59"/>
                  </a:cubicBezTo>
                  <a:cubicBezTo>
                    <a:pt x="70" y="57"/>
                    <a:pt x="69" y="56"/>
                    <a:pt x="67" y="54"/>
                  </a:cubicBezTo>
                  <a:cubicBezTo>
                    <a:pt x="68" y="52"/>
                    <a:pt x="69" y="49"/>
                    <a:pt x="70" y="47"/>
                  </a:cubicBezTo>
                  <a:cubicBezTo>
                    <a:pt x="72" y="47"/>
                    <a:pt x="75" y="47"/>
                    <a:pt x="77" y="46"/>
                  </a:cubicBezTo>
                  <a:cubicBezTo>
                    <a:pt x="77" y="44"/>
                    <a:pt x="77" y="42"/>
                    <a:pt x="77" y="40"/>
                  </a:cubicBezTo>
                  <a:cubicBezTo>
                    <a:pt x="75" y="39"/>
                    <a:pt x="73" y="38"/>
                    <a:pt x="71" y="38"/>
                  </a:cubicBezTo>
                  <a:close/>
                  <a:moveTo>
                    <a:pt x="60" y="53"/>
                  </a:moveTo>
                  <a:cubicBezTo>
                    <a:pt x="51" y="65"/>
                    <a:pt x="36" y="67"/>
                    <a:pt x="25" y="59"/>
                  </a:cubicBezTo>
                  <a:cubicBezTo>
                    <a:pt x="13" y="51"/>
                    <a:pt x="11" y="35"/>
                    <a:pt x="19" y="24"/>
                  </a:cubicBezTo>
                  <a:cubicBezTo>
                    <a:pt x="27" y="13"/>
                    <a:pt x="43" y="10"/>
                    <a:pt x="54" y="18"/>
                  </a:cubicBezTo>
                  <a:cubicBezTo>
                    <a:pt x="65" y="26"/>
                    <a:pt x="68" y="42"/>
                    <a:pt x="60" y="53"/>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19" name="Freeform 1153"/>
            <p:cNvSpPr>
              <a:spLocks noEditPoints="1"/>
            </p:cNvSpPr>
            <p:nvPr/>
          </p:nvSpPr>
          <p:spPr bwMode="auto">
            <a:xfrm>
              <a:off x="2332037" y="6019800"/>
              <a:ext cx="1108468" cy="1108468"/>
            </a:xfrm>
            <a:custGeom>
              <a:avLst/>
              <a:gdLst>
                <a:gd name="T0" fmla="*/ 39 w 43"/>
                <a:gd name="T1" fmla="*/ 21 h 43"/>
                <a:gd name="T2" fmla="*/ 39 w 43"/>
                <a:gd name="T3" fmla="*/ 17 h 43"/>
                <a:gd name="T4" fmla="*/ 42 w 43"/>
                <a:gd name="T5" fmla="*/ 14 h 43"/>
                <a:gd name="T6" fmla="*/ 40 w 43"/>
                <a:gd name="T7" fmla="*/ 11 h 43"/>
                <a:gd name="T8" fmla="*/ 36 w 43"/>
                <a:gd name="T9" fmla="*/ 12 h 43"/>
                <a:gd name="T10" fmla="*/ 34 w 43"/>
                <a:gd name="T11" fmla="*/ 9 h 43"/>
                <a:gd name="T12" fmla="*/ 35 w 43"/>
                <a:gd name="T13" fmla="*/ 5 h 43"/>
                <a:gd name="T14" fmla="*/ 32 w 43"/>
                <a:gd name="T15" fmla="*/ 3 h 43"/>
                <a:gd name="T16" fmla="*/ 30 w 43"/>
                <a:gd name="T17" fmla="*/ 6 h 43"/>
                <a:gd name="T18" fmla="*/ 26 w 43"/>
                <a:gd name="T19" fmla="*/ 4 h 43"/>
                <a:gd name="T20" fmla="*/ 25 w 43"/>
                <a:gd name="T21" fmla="*/ 0 h 43"/>
                <a:gd name="T22" fmla="*/ 22 w 43"/>
                <a:gd name="T23" fmla="*/ 0 h 43"/>
                <a:gd name="T24" fmla="*/ 21 w 43"/>
                <a:gd name="T25" fmla="*/ 4 h 43"/>
                <a:gd name="T26" fmla="*/ 17 w 43"/>
                <a:gd name="T27" fmla="*/ 4 h 43"/>
                <a:gd name="T28" fmla="*/ 14 w 43"/>
                <a:gd name="T29" fmla="*/ 1 h 43"/>
                <a:gd name="T30" fmla="*/ 11 w 43"/>
                <a:gd name="T31" fmla="*/ 3 h 43"/>
                <a:gd name="T32" fmla="*/ 12 w 43"/>
                <a:gd name="T33" fmla="*/ 7 h 43"/>
                <a:gd name="T34" fmla="*/ 9 w 43"/>
                <a:gd name="T35" fmla="*/ 9 h 43"/>
                <a:gd name="T36" fmla="*/ 5 w 43"/>
                <a:gd name="T37" fmla="*/ 7 h 43"/>
                <a:gd name="T38" fmla="*/ 3 w 43"/>
                <a:gd name="T39" fmla="*/ 10 h 43"/>
                <a:gd name="T40" fmla="*/ 6 w 43"/>
                <a:gd name="T41" fmla="*/ 13 h 43"/>
                <a:gd name="T42" fmla="*/ 4 w 43"/>
                <a:gd name="T43" fmla="*/ 17 h 43"/>
                <a:gd name="T44" fmla="*/ 0 w 43"/>
                <a:gd name="T45" fmla="*/ 17 h 43"/>
                <a:gd name="T46" fmla="*/ 0 w 43"/>
                <a:gd name="T47" fmla="*/ 21 h 43"/>
                <a:gd name="T48" fmla="*/ 4 w 43"/>
                <a:gd name="T49" fmla="*/ 22 h 43"/>
                <a:gd name="T50" fmla="*/ 4 w 43"/>
                <a:gd name="T51" fmla="*/ 26 h 43"/>
                <a:gd name="T52" fmla="*/ 1 w 43"/>
                <a:gd name="T53" fmla="*/ 28 h 43"/>
                <a:gd name="T54" fmla="*/ 3 w 43"/>
                <a:gd name="T55" fmla="*/ 32 h 43"/>
                <a:gd name="T56" fmla="*/ 7 w 43"/>
                <a:gd name="T57" fmla="*/ 31 h 43"/>
                <a:gd name="T58" fmla="*/ 9 w 43"/>
                <a:gd name="T59" fmla="*/ 34 h 43"/>
                <a:gd name="T60" fmla="*/ 7 w 43"/>
                <a:gd name="T61" fmla="*/ 38 h 43"/>
                <a:gd name="T62" fmla="*/ 10 w 43"/>
                <a:gd name="T63" fmla="*/ 40 h 43"/>
                <a:gd name="T64" fmla="*/ 13 w 43"/>
                <a:gd name="T65" fmla="*/ 37 h 43"/>
                <a:gd name="T66" fmla="*/ 17 w 43"/>
                <a:gd name="T67" fmla="*/ 38 h 43"/>
                <a:gd name="T68" fmla="*/ 17 w 43"/>
                <a:gd name="T69" fmla="*/ 43 h 43"/>
                <a:gd name="T70" fmla="*/ 21 w 43"/>
                <a:gd name="T71" fmla="*/ 43 h 43"/>
                <a:gd name="T72" fmla="*/ 22 w 43"/>
                <a:gd name="T73" fmla="*/ 39 h 43"/>
                <a:gd name="T74" fmla="*/ 26 w 43"/>
                <a:gd name="T75" fmla="*/ 38 h 43"/>
                <a:gd name="T76" fmla="*/ 28 w 43"/>
                <a:gd name="T77" fmla="*/ 42 h 43"/>
                <a:gd name="T78" fmla="*/ 32 w 43"/>
                <a:gd name="T79" fmla="*/ 40 h 43"/>
                <a:gd name="T80" fmla="*/ 31 w 43"/>
                <a:gd name="T81" fmla="*/ 36 h 43"/>
                <a:gd name="T82" fmla="*/ 34 w 43"/>
                <a:gd name="T83" fmla="*/ 34 h 43"/>
                <a:gd name="T84" fmla="*/ 38 w 43"/>
                <a:gd name="T85" fmla="*/ 36 h 43"/>
                <a:gd name="T86" fmla="*/ 40 w 43"/>
                <a:gd name="T87" fmla="*/ 32 h 43"/>
                <a:gd name="T88" fmla="*/ 37 w 43"/>
                <a:gd name="T89" fmla="*/ 30 h 43"/>
                <a:gd name="T90" fmla="*/ 39 w 43"/>
                <a:gd name="T91" fmla="*/ 26 h 43"/>
                <a:gd name="T92" fmla="*/ 42 w 43"/>
                <a:gd name="T93" fmla="*/ 26 h 43"/>
                <a:gd name="T94" fmla="*/ 43 w 43"/>
                <a:gd name="T95" fmla="*/ 22 h 43"/>
                <a:gd name="T96" fmla="*/ 39 w 43"/>
                <a:gd name="T97" fmla="*/ 21 h 43"/>
                <a:gd name="T98" fmla="*/ 33 w 43"/>
                <a:gd name="T99" fmla="*/ 29 h 43"/>
                <a:gd name="T100" fmla="*/ 13 w 43"/>
                <a:gd name="T101" fmla="*/ 33 h 43"/>
                <a:gd name="T102" fmla="*/ 10 w 43"/>
                <a:gd name="T103" fmla="*/ 13 h 43"/>
                <a:gd name="T104" fmla="*/ 30 w 43"/>
                <a:gd name="T105" fmla="*/ 10 h 43"/>
                <a:gd name="T106" fmla="*/ 33 w 43"/>
                <a:gd name="T10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3">
                  <a:moveTo>
                    <a:pt x="39" y="21"/>
                  </a:moveTo>
                  <a:cubicBezTo>
                    <a:pt x="39" y="19"/>
                    <a:pt x="39" y="18"/>
                    <a:pt x="39" y="17"/>
                  </a:cubicBezTo>
                  <a:cubicBezTo>
                    <a:pt x="40" y="16"/>
                    <a:pt x="41" y="15"/>
                    <a:pt x="42" y="14"/>
                  </a:cubicBezTo>
                  <a:cubicBezTo>
                    <a:pt x="41" y="13"/>
                    <a:pt x="40" y="12"/>
                    <a:pt x="40" y="11"/>
                  </a:cubicBezTo>
                  <a:cubicBezTo>
                    <a:pt x="39" y="11"/>
                    <a:pt x="38" y="12"/>
                    <a:pt x="36" y="12"/>
                  </a:cubicBezTo>
                  <a:cubicBezTo>
                    <a:pt x="36" y="11"/>
                    <a:pt x="35" y="10"/>
                    <a:pt x="34" y="9"/>
                  </a:cubicBezTo>
                  <a:cubicBezTo>
                    <a:pt x="34" y="7"/>
                    <a:pt x="35" y="6"/>
                    <a:pt x="35" y="5"/>
                  </a:cubicBezTo>
                  <a:cubicBezTo>
                    <a:pt x="34" y="5"/>
                    <a:pt x="33" y="4"/>
                    <a:pt x="32" y="3"/>
                  </a:cubicBezTo>
                  <a:cubicBezTo>
                    <a:pt x="31" y="4"/>
                    <a:pt x="31" y="5"/>
                    <a:pt x="30" y="6"/>
                  </a:cubicBezTo>
                  <a:cubicBezTo>
                    <a:pt x="28" y="5"/>
                    <a:pt x="27" y="4"/>
                    <a:pt x="26" y="4"/>
                  </a:cubicBezTo>
                  <a:cubicBezTo>
                    <a:pt x="26" y="3"/>
                    <a:pt x="26" y="2"/>
                    <a:pt x="25" y="0"/>
                  </a:cubicBezTo>
                  <a:cubicBezTo>
                    <a:pt x="24" y="0"/>
                    <a:pt x="23" y="0"/>
                    <a:pt x="22" y="0"/>
                  </a:cubicBezTo>
                  <a:cubicBezTo>
                    <a:pt x="21" y="1"/>
                    <a:pt x="21" y="2"/>
                    <a:pt x="21" y="4"/>
                  </a:cubicBezTo>
                  <a:cubicBezTo>
                    <a:pt x="19" y="4"/>
                    <a:pt x="18" y="4"/>
                    <a:pt x="17" y="4"/>
                  </a:cubicBezTo>
                  <a:cubicBezTo>
                    <a:pt x="16" y="3"/>
                    <a:pt x="15" y="2"/>
                    <a:pt x="14" y="1"/>
                  </a:cubicBezTo>
                  <a:cubicBezTo>
                    <a:pt x="13" y="2"/>
                    <a:pt x="12" y="2"/>
                    <a:pt x="11" y="3"/>
                  </a:cubicBezTo>
                  <a:cubicBezTo>
                    <a:pt x="11" y="4"/>
                    <a:pt x="11" y="5"/>
                    <a:pt x="12" y="7"/>
                  </a:cubicBezTo>
                  <a:cubicBezTo>
                    <a:pt x="11" y="7"/>
                    <a:pt x="10" y="8"/>
                    <a:pt x="9" y="9"/>
                  </a:cubicBezTo>
                  <a:cubicBezTo>
                    <a:pt x="8" y="8"/>
                    <a:pt x="6" y="8"/>
                    <a:pt x="5" y="7"/>
                  </a:cubicBezTo>
                  <a:cubicBezTo>
                    <a:pt x="5" y="8"/>
                    <a:pt x="4" y="9"/>
                    <a:pt x="3" y="10"/>
                  </a:cubicBezTo>
                  <a:cubicBezTo>
                    <a:pt x="4" y="11"/>
                    <a:pt x="5" y="12"/>
                    <a:pt x="6" y="13"/>
                  </a:cubicBezTo>
                  <a:cubicBezTo>
                    <a:pt x="5" y="15"/>
                    <a:pt x="5" y="16"/>
                    <a:pt x="4" y="17"/>
                  </a:cubicBezTo>
                  <a:cubicBezTo>
                    <a:pt x="3" y="17"/>
                    <a:pt x="2" y="17"/>
                    <a:pt x="0" y="17"/>
                  </a:cubicBezTo>
                  <a:cubicBezTo>
                    <a:pt x="0" y="19"/>
                    <a:pt x="0" y="20"/>
                    <a:pt x="0" y="21"/>
                  </a:cubicBezTo>
                  <a:cubicBezTo>
                    <a:pt x="1" y="21"/>
                    <a:pt x="3" y="22"/>
                    <a:pt x="4" y="22"/>
                  </a:cubicBezTo>
                  <a:cubicBezTo>
                    <a:pt x="4" y="24"/>
                    <a:pt x="4" y="25"/>
                    <a:pt x="4" y="26"/>
                  </a:cubicBezTo>
                  <a:cubicBezTo>
                    <a:pt x="3" y="27"/>
                    <a:pt x="2" y="28"/>
                    <a:pt x="1" y="28"/>
                  </a:cubicBezTo>
                  <a:cubicBezTo>
                    <a:pt x="2" y="29"/>
                    <a:pt x="2" y="31"/>
                    <a:pt x="3" y="32"/>
                  </a:cubicBezTo>
                  <a:cubicBezTo>
                    <a:pt x="4" y="32"/>
                    <a:pt x="5" y="31"/>
                    <a:pt x="7" y="31"/>
                  </a:cubicBezTo>
                  <a:cubicBezTo>
                    <a:pt x="7" y="32"/>
                    <a:pt x="8" y="33"/>
                    <a:pt x="9" y="34"/>
                  </a:cubicBezTo>
                  <a:cubicBezTo>
                    <a:pt x="8" y="35"/>
                    <a:pt x="8" y="36"/>
                    <a:pt x="7" y="38"/>
                  </a:cubicBezTo>
                  <a:cubicBezTo>
                    <a:pt x="8" y="38"/>
                    <a:pt x="9" y="39"/>
                    <a:pt x="10" y="40"/>
                  </a:cubicBezTo>
                  <a:cubicBezTo>
                    <a:pt x="11" y="39"/>
                    <a:pt x="12" y="38"/>
                    <a:pt x="13" y="37"/>
                  </a:cubicBezTo>
                  <a:cubicBezTo>
                    <a:pt x="15" y="38"/>
                    <a:pt x="16" y="38"/>
                    <a:pt x="17" y="38"/>
                  </a:cubicBezTo>
                  <a:cubicBezTo>
                    <a:pt x="17" y="40"/>
                    <a:pt x="17" y="41"/>
                    <a:pt x="17" y="43"/>
                  </a:cubicBezTo>
                  <a:cubicBezTo>
                    <a:pt x="18" y="42"/>
                    <a:pt x="20" y="43"/>
                    <a:pt x="21" y="43"/>
                  </a:cubicBezTo>
                  <a:cubicBezTo>
                    <a:pt x="21" y="42"/>
                    <a:pt x="22" y="40"/>
                    <a:pt x="22" y="39"/>
                  </a:cubicBezTo>
                  <a:cubicBezTo>
                    <a:pt x="23" y="39"/>
                    <a:pt x="25" y="39"/>
                    <a:pt x="26" y="38"/>
                  </a:cubicBezTo>
                  <a:cubicBezTo>
                    <a:pt x="27" y="40"/>
                    <a:pt x="27" y="41"/>
                    <a:pt x="28" y="42"/>
                  </a:cubicBezTo>
                  <a:cubicBezTo>
                    <a:pt x="29" y="41"/>
                    <a:pt x="31" y="41"/>
                    <a:pt x="32" y="40"/>
                  </a:cubicBezTo>
                  <a:cubicBezTo>
                    <a:pt x="31" y="39"/>
                    <a:pt x="31" y="38"/>
                    <a:pt x="31" y="36"/>
                  </a:cubicBezTo>
                  <a:cubicBezTo>
                    <a:pt x="32" y="36"/>
                    <a:pt x="33" y="35"/>
                    <a:pt x="34" y="34"/>
                  </a:cubicBezTo>
                  <a:cubicBezTo>
                    <a:pt x="35" y="34"/>
                    <a:pt x="36" y="35"/>
                    <a:pt x="38" y="36"/>
                  </a:cubicBezTo>
                  <a:cubicBezTo>
                    <a:pt x="38" y="34"/>
                    <a:pt x="39" y="33"/>
                    <a:pt x="40" y="32"/>
                  </a:cubicBezTo>
                  <a:cubicBezTo>
                    <a:pt x="39" y="32"/>
                    <a:pt x="38" y="31"/>
                    <a:pt x="37" y="30"/>
                  </a:cubicBezTo>
                  <a:cubicBezTo>
                    <a:pt x="38" y="28"/>
                    <a:pt x="38" y="27"/>
                    <a:pt x="39" y="26"/>
                  </a:cubicBezTo>
                  <a:cubicBezTo>
                    <a:pt x="40" y="26"/>
                    <a:pt x="41" y="26"/>
                    <a:pt x="42" y="26"/>
                  </a:cubicBezTo>
                  <a:cubicBezTo>
                    <a:pt x="42" y="24"/>
                    <a:pt x="42" y="23"/>
                    <a:pt x="43" y="22"/>
                  </a:cubicBezTo>
                  <a:cubicBezTo>
                    <a:pt x="42" y="21"/>
                    <a:pt x="40" y="21"/>
                    <a:pt x="39" y="21"/>
                  </a:cubicBezTo>
                  <a:close/>
                  <a:moveTo>
                    <a:pt x="33" y="29"/>
                  </a:moveTo>
                  <a:cubicBezTo>
                    <a:pt x="28" y="36"/>
                    <a:pt x="20" y="37"/>
                    <a:pt x="13" y="33"/>
                  </a:cubicBezTo>
                  <a:cubicBezTo>
                    <a:pt x="7" y="28"/>
                    <a:pt x="6" y="19"/>
                    <a:pt x="10" y="13"/>
                  </a:cubicBezTo>
                  <a:cubicBezTo>
                    <a:pt x="15" y="7"/>
                    <a:pt x="23" y="6"/>
                    <a:pt x="30" y="10"/>
                  </a:cubicBezTo>
                  <a:cubicBezTo>
                    <a:pt x="36" y="14"/>
                    <a:pt x="37" y="23"/>
                    <a:pt x="33" y="29"/>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0" name="Freeform 1154"/>
            <p:cNvSpPr>
              <a:spLocks noEditPoints="1"/>
            </p:cNvSpPr>
            <p:nvPr/>
          </p:nvSpPr>
          <p:spPr bwMode="auto">
            <a:xfrm>
              <a:off x="10265894" y="6918448"/>
              <a:ext cx="1108468" cy="1108468"/>
            </a:xfrm>
            <a:custGeom>
              <a:avLst/>
              <a:gdLst>
                <a:gd name="T0" fmla="*/ 39 w 43"/>
                <a:gd name="T1" fmla="*/ 20 h 43"/>
                <a:gd name="T2" fmla="*/ 39 w 43"/>
                <a:gd name="T3" fmla="*/ 16 h 43"/>
                <a:gd name="T4" fmla="*/ 42 w 43"/>
                <a:gd name="T5" fmla="*/ 14 h 43"/>
                <a:gd name="T6" fmla="*/ 40 w 43"/>
                <a:gd name="T7" fmla="*/ 11 h 43"/>
                <a:gd name="T8" fmla="*/ 36 w 43"/>
                <a:gd name="T9" fmla="*/ 11 h 43"/>
                <a:gd name="T10" fmla="*/ 34 w 43"/>
                <a:gd name="T11" fmla="*/ 8 h 43"/>
                <a:gd name="T12" fmla="*/ 35 w 43"/>
                <a:gd name="T13" fmla="*/ 5 h 43"/>
                <a:gd name="T14" fmla="*/ 32 w 43"/>
                <a:gd name="T15" fmla="*/ 3 h 43"/>
                <a:gd name="T16" fmla="*/ 30 w 43"/>
                <a:gd name="T17" fmla="*/ 5 h 43"/>
                <a:gd name="T18" fmla="*/ 26 w 43"/>
                <a:gd name="T19" fmla="*/ 4 h 43"/>
                <a:gd name="T20" fmla="*/ 25 w 43"/>
                <a:gd name="T21" fmla="*/ 0 h 43"/>
                <a:gd name="T22" fmla="*/ 22 w 43"/>
                <a:gd name="T23" fmla="*/ 0 h 43"/>
                <a:gd name="T24" fmla="*/ 21 w 43"/>
                <a:gd name="T25" fmla="*/ 3 h 43"/>
                <a:gd name="T26" fmla="*/ 17 w 43"/>
                <a:gd name="T27" fmla="*/ 4 h 43"/>
                <a:gd name="T28" fmla="*/ 14 w 43"/>
                <a:gd name="T29" fmla="*/ 1 h 43"/>
                <a:gd name="T30" fmla="*/ 11 w 43"/>
                <a:gd name="T31" fmla="*/ 2 h 43"/>
                <a:gd name="T32" fmla="*/ 12 w 43"/>
                <a:gd name="T33" fmla="*/ 6 h 43"/>
                <a:gd name="T34" fmla="*/ 9 w 43"/>
                <a:gd name="T35" fmla="*/ 9 h 43"/>
                <a:gd name="T36" fmla="*/ 5 w 43"/>
                <a:gd name="T37" fmla="*/ 7 h 43"/>
                <a:gd name="T38" fmla="*/ 3 w 43"/>
                <a:gd name="T39" fmla="*/ 10 h 43"/>
                <a:gd name="T40" fmla="*/ 6 w 43"/>
                <a:gd name="T41" fmla="*/ 13 h 43"/>
                <a:gd name="T42" fmla="*/ 4 w 43"/>
                <a:gd name="T43" fmla="*/ 17 h 43"/>
                <a:gd name="T44" fmla="*/ 0 w 43"/>
                <a:gd name="T45" fmla="*/ 17 h 43"/>
                <a:gd name="T46" fmla="*/ 0 w 43"/>
                <a:gd name="T47" fmla="*/ 21 h 43"/>
                <a:gd name="T48" fmla="*/ 4 w 43"/>
                <a:gd name="T49" fmla="*/ 22 h 43"/>
                <a:gd name="T50" fmla="*/ 4 w 43"/>
                <a:gd name="T51" fmla="*/ 26 h 43"/>
                <a:gd name="T52" fmla="*/ 1 w 43"/>
                <a:gd name="T53" fmla="*/ 28 h 43"/>
                <a:gd name="T54" fmla="*/ 3 w 43"/>
                <a:gd name="T55" fmla="*/ 31 h 43"/>
                <a:gd name="T56" fmla="*/ 7 w 43"/>
                <a:gd name="T57" fmla="*/ 31 h 43"/>
                <a:gd name="T58" fmla="*/ 9 w 43"/>
                <a:gd name="T59" fmla="*/ 33 h 43"/>
                <a:gd name="T60" fmla="*/ 7 w 43"/>
                <a:gd name="T61" fmla="*/ 37 h 43"/>
                <a:gd name="T62" fmla="*/ 10 w 43"/>
                <a:gd name="T63" fmla="*/ 39 h 43"/>
                <a:gd name="T64" fmla="*/ 13 w 43"/>
                <a:gd name="T65" fmla="*/ 37 h 43"/>
                <a:gd name="T66" fmla="*/ 17 w 43"/>
                <a:gd name="T67" fmla="*/ 38 h 43"/>
                <a:gd name="T68" fmla="*/ 17 w 43"/>
                <a:gd name="T69" fmla="*/ 42 h 43"/>
                <a:gd name="T70" fmla="*/ 21 w 43"/>
                <a:gd name="T71" fmla="*/ 43 h 43"/>
                <a:gd name="T72" fmla="*/ 22 w 43"/>
                <a:gd name="T73" fmla="*/ 39 h 43"/>
                <a:gd name="T74" fmla="*/ 26 w 43"/>
                <a:gd name="T75" fmla="*/ 38 h 43"/>
                <a:gd name="T76" fmla="*/ 28 w 43"/>
                <a:gd name="T77" fmla="*/ 41 h 43"/>
                <a:gd name="T78" fmla="*/ 32 w 43"/>
                <a:gd name="T79" fmla="*/ 40 h 43"/>
                <a:gd name="T80" fmla="*/ 31 w 43"/>
                <a:gd name="T81" fmla="*/ 36 h 43"/>
                <a:gd name="T82" fmla="*/ 34 w 43"/>
                <a:gd name="T83" fmla="*/ 34 h 43"/>
                <a:gd name="T84" fmla="*/ 38 w 43"/>
                <a:gd name="T85" fmla="*/ 35 h 43"/>
                <a:gd name="T86" fmla="*/ 40 w 43"/>
                <a:gd name="T87" fmla="*/ 32 h 43"/>
                <a:gd name="T88" fmla="*/ 37 w 43"/>
                <a:gd name="T89" fmla="*/ 29 h 43"/>
                <a:gd name="T90" fmla="*/ 39 w 43"/>
                <a:gd name="T91" fmla="*/ 26 h 43"/>
                <a:gd name="T92" fmla="*/ 42 w 43"/>
                <a:gd name="T93" fmla="*/ 25 h 43"/>
                <a:gd name="T94" fmla="*/ 43 w 43"/>
                <a:gd name="T95" fmla="*/ 21 h 43"/>
                <a:gd name="T96" fmla="*/ 39 w 43"/>
                <a:gd name="T97" fmla="*/ 20 h 43"/>
                <a:gd name="T98" fmla="*/ 33 w 43"/>
                <a:gd name="T99" fmla="*/ 29 h 43"/>
                <a:gd name="T100" fmla="*/ 13 w 43"/>
                <a:gd name="T101" fmla="*/ 32 h 43"/>
                <a:gd name="T102" fmla="*/ 10 w 43"/>
                <a:gd name="T103" fmla="*/ 13 h 43"/>
                <a:gd name="T104" fmla="*/ 30 w 43"/>
                <a:gd name="T105" fmla="*/ 10 h 43"/>
                <a:gd name="T106" fmla="*/ 33 w 43"/>
                <a:gd name="T10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3">
                  <a:moveTo>
                    <a:pt x="39" y="20"/>
                  </a:moveTo>
                  <a:cubicBezTo>
                    <a:pt x="39" y="19"/>
                    <a:pt x="39" y="18"/>
                    <a:pt x="39" y="16"/>
                  </a:cubicBezTo>
                  <a:cubicBezTo>
                    <a:pt x="40" y="16"/>
                    <a:pt x="41" y="15"/>
                    <a:pt x="42" y="14"/>
                  </a:cubicBezTo>
                  <a:cubicBezTo>
                    <a:pt x="41" y="13"/>
                    <a:pt x="40" y="12"/>
                    <a:pt x="40" y="11"/>
                  </a:cubicBezTo>
                  <a:cubicBezTo>
                    <a:pt x="39" y="11"/>
                    <a:pt x="38" y="11"/>
                    <a:pt x="36" y="11"/>
                  </a:cubicBezTo>
                  <a:cubicBezTo>
                    <a:pt x="36" y="10"/>
                    <a:pt x="35" y="9"/>
                    <a:pt x="34" y="8"/>
                  </a:cubicBezTo>
                  <a:cubicBezTo>
                    <a:pt x="34" y="7"/>
                    <a:pt x="35" y="6"/>
                    <a:pt x="35" y="5"/>
                  </a:cubicBezTo>
                  <a:cubicBezTo>
                    <a:pt x="34" y="4"/>
                    <a:pt x="33" y="4"/>
                    <a:pt x="32" y="3"/>
                  </a:cubicBezTo>
                  <a:cubicBezTo>
                    <a:pt x="31" y="4"/>
                    <a:pt x="31" y="4"/>
                    <a:pt x="30" y="5"/>
                  </a:cubicBezTo>
                  <a:cubicBezTo>
                    <a:pt x="28" y="5"/>
                    <a:pt x="27" y="4"/>
                    <a:pt x="26" y="4"/>
                  </a:cubicBezTo>
                  <a:cubicBezTo>
                    <a:pt x="26" y="3"/>
                    <a:pt x="26" y="1"/>
                    <a:pt x="25" y="0"/>
                  </a:cubicBezTo>
                  <a:cubicBezTo>
                    <a:pt x="24" y="0"/>
                    <a:pt x="23" y="0"/>
                    <a:pt x="22" y="0"/>
                  </a:cubicBezTo>
                  <a:cubicBezTo>
                    <a:pt x="21" y="1"/>
                    <a:pt x="21" y="2"/>
                    <a:pt x="21" y="3"/>
                  </a:cubicBezTo>
                  <a:cubicBezTo>
                    <a:pt x="19" y="3"/>
                    <a:pt x="18" y="4"/>
                    <a:pt x="17" y="4"/>
                  </a:cubicBezTo>
                  <a:cubicBezTo>
                    <a:pt x="16" y="3"/>
                    <a:pt x="15" y="2"/>
                    <a:pt x="14" y="1"/>
                  </a:cubicBezTo>
                  <a:cubicBezTo>
                    <a:pt x="13" y="1"/>
                    <a:pt x="12" y="2"/>
                    <a:pt x="11" y="2"/>
                  </a:cubicBezTo>
                  <a:cubicBezTo>
                    <a:pt x="11" y="4"/>
                    <a:pt x="11" y="5"/>
                    <a:pt x="12" y="6"/>
                  </a:cubicBezTo>
                  <a:cubicBezTo>
                    <a:pt x="11" y="7"/>
                    <a:pt x="10" y="8"/>
                    <a:pt x="9" y="9"/>
                  </a:cubicBezTo>
                  <a:cubicBezTo>
                    <a:pt x="8" y="8"/>
                    <a:pt x="6" y="8"/>
                    <a:pt x="5" y="7"/>
                  </a:cubicBezTo>
                  <a:cubicBezTo>
                    <a:pt x="5" y="8"/>
                    <a:pt x="4" y="9"/>
                    <a:pt x="3" y="10"/>
                  </a:cubicBezTo>
                  <a:cubicBezTo>
                    <a:pt x="4" y="11"/>
                    <a:pt x="5" y="12"/>
                    <a:pt x="6" y="13"/>
                  </a:cubicBezTo>
                  <a:cubicBezTo>
                    <a:pt x="5" y="14"/>
                    <a:pt x="5" y="15"/>
                    <a:pt x="4" y="17"/>
                  </a:cubicBezTo>
                  <a:cubicBezTo>
                    <a:pt x="3" y="17"/>
                    <a:pt x="2" y="17"/>
                    <a:pt x="0" y="17"/>
                  </a:cubicBezTo>
                  <a:cubicBezTo>
                    <a:pt x="0" y="18"/>
                    <a:pt x="0" y="20"/>
                    <a:pt x="0" y="21"/>
                  </a:cubicBezTo>
                  <a:cubicBezTo>
                    <a:pt x="1" y="21"/>
                    <a:pt x="3" y="22"/>
                    <a:pt x="4" y="22"/>
                  </a:cubicBezTo>
                  <a:cubicBezTo>
                    <a:pt x="4" y="23"/>
                    <a:pt x="4" y="24"/>
                    <a:pt x="4" y="26"/>
                  </a:cubicBezTo>
                  <a:cubicBezTo>
                    <a:pt x="3" y="26"/>
                    <a:pt x="2" y="27"/>
                    <a:pt x="1" y="28"/>
                  </a:cubicBezTo>
                  <a:cubicBezTo>
                    <a:pt x="2" y="29"/>
                    <a:pt x="2" y="30"/>
                    <a:pt x="3" y="31"/>
                  </a:cubicBezTo>
                  <a:cubicBezTo>
                    <a:pt x="4" y="31"/>
                    <a:pt x="5" y="31"/>
                    <a:pt x="7" y="31"/>
                  </a:cubicBezTo>
                  <a:cubicBezTo>
                    <a:pt x="7" y="32"/>
                    <a:pt x="8" y="32"/>
                    <a:pt x="9" y="33"/>
                  </a:cubicBezTo>
                  <a:cubicBezTo>
                    <a:pt x="8" y="35"/>
                    <a:pt x="8" y="36"/>
                    <a:pt x="7" y="37"/>
                  </a:cubicBezTo>
                  <a:cubicBezTo>
                    <a:pt x="8" y="38"/>
                    <a:pt x="9" y="39"/>
                    <a:pt x="10" y="39"/>
                  </a:cubicBezTo>
                  <a:cubicBezTo>
                    <a:pt x="11" y="39"/>
                    <a:pt x="12" y="38"/>
                    <a:pt x="13" y="37"/>
                  </a:cubicBezTo>
                  <a:cubicBezTo>
                    <a:pt x="15" y="37"/>
                    <a:pt x="16" y="38"/>
                    <a:pt x="17" y="38"/>
                  </a:cubicBezTo>
                  <a:cubicBezTo>
                    <a:pt x="17" y="39"/>
                    <a:pt x="17" y="41"/>
                    <a:pt x="17" y="42"/>
                  </a:cubicBezTo>
                  <a:cubicBezTo>
                    <a:pt x="18" y="42"/>
                    <a:pt x="20" y="42"/>
                    <a:pt x="21" y="43"/>
                  </a:cubicBezTo>
                  <a:cubicBezTo>
                    <a:pt x="21" y="41"/>
                    <a:pt x="22" y="40"/>
                    <a:pt x="22" y="39"/>
                  </a:cubicBezTo>
                  <a:cubicBezTo>
                    <a:pt x="23" y="39"/>
                    <a:pt x="25" y="38"/>
                    <a:pt x="26" y="38"/>
                  </a:cubicBezTo>
                  <a:cubicBezTo>
                    <a:pt x="27" y="39"/>
                    <a:pt x="27" y="40"/>
                    <a:pt x="28" y="41"/>
                  </a:cubicBezTo>
                  <a:cubicBezTo>
                    <a:pt x="29" y="41"/>
                    <a:pt x="31" y="40"/>
                    <a:pt x="32" y="40"/>
                  </a:cubicBezTo>
                  <a:cubicBezTo>
                    <a:pt x="31" y="39"/>
                    <a:pt x="31" y="37"/>
                    <a:pt x="31" y="36"/>
                  </a:cubicBezTo>
                  <a:cubicBezTo>
                    <a:pt x="32" y="35"/>
                    <a:pt x="33" y="35"/>
                    <a:pt x="34" y="34"/>
                  </a:cubicBezTo>
                  <a:cubicBezTo>
                    <a:pt x="35" y="34"/>
                    <a:pt x="36" y="35"/>
                    <a:pt x="38" y="35"/>
                  </a:cubicBezTo>
                  <a:cubicBezTo>
                    <a:pt x="38" y="34"/>
                    <a:pt x="39" y="33"/>
                    <a:pt x="40" y="32"/>
                  </a:cubicBezTo>
                  <a:cubicBezTo>
                    <a:pt x="39" y="31"/>
                    <a:pt x="38" y="30"/>
                    <a:pt x="37" y="29"/>
                  </a:cubicBezTo>
                  <a:cubicBezTo>
                    <a:pt x="38" y="28"/>
                    <a:pt x="38" y="27"/>
                    <a:pt x="39" y="26"/>
                  </a:cubicBezTo>
                  <a:cubicBezTo>
                    <a:pt x="40" y="25"/>
                    <a:pt x="41" y="25"/>
                    <a:pt x="42" y="25"/>
                  </a:cubicBezTo>
                  <a:cubicBezTo>
                    <a:pt x="42" y="24"/>
                    <a:pt x="42" y="23"/>
                    <a:pt x="43" y="21"/>
                  </a:cubicBezTo>
                  <a:cubicBezTo>
                    <a:pt x="42" y="21"/>
                    <a:pt x="40" y="21"/>
                    <a:pt x="39" y="20"/>
                  </a:cubicBezTo>
                  <a:close/>
                  <a:moveTo>
                    <a:pt x="33" y="29"/>
                  </a:moveTo>
                  <a:cubicBezTo>
                    <a:pt x="28" y="35"/>
                    <a:pt x="20" y="37"/>
                    <a:pt x="13" y="32"/>
                  </a:cubicBezTo>
                  <a:cubicBezTo>
                    <a:pt x="7" y="28"/>
                    <a:pt x="6" y="19"/>
                    <a:pt x="10" y="13"/>
                  </a:cubicBezTo>
                  <a:cubicBezTo>
                    <a:pt x="15" y="7"/>
                    <a:pt x="23" y="5"/>
                    <a:pt x="30" y="10"/>
                  </a:cubicBezTo>
                  <a:cubicBezTo>
                    <a:pt x="36" y="14"/>
                    <a:pt x="37" y="23"/>
                    <a:pt x="33" y="29"/>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1" name="Freeform 1155"/>
            <p:cNvSpPr>
              <a:spLocks noEditPoints="1"/>
            </p:cNvSpPr>
            <p:nvPr/>
          </p:nvSpPr>
          <p:spPr bwMode="auto">
            <a:xfrm>
              <a:off x="2158621" y="7373395"/>
              <a:ext cx="928020" cy="928020"/>
            </a:xfrm>
            <a:custGeom>
              <a:avLst/>
              <a:gdLst>
                <a:gd name="T0" fmla="*/ 33 w 36"/>
                <a:gd name="T1" fmla="*/ 17 h 36"/>
                <a:gd name="T2" fmla="*/ 32 w 36"/>
                <a:gd name="T3" fmla="*/ 14 h 36"/>
                <a:gd name="T4" fmla="*/ 35 w 36"/>
                <a:gd name="T5" fmla="*/ 12 h 36"/>
                <a:gd name="T6" fmla="*/ 33 w 36"/>
                <a:gd name="T7" fmla="*/ 9 h 36"/>
                <a:gd name="T8" fmla="*/ 30 w 36"/>
                <a:gd name="T9" fmla="*/ 10 h 36"/>
                <a:gd name="T10" fmla="*/ 28 w 36"/>
                <a:gd name="T11" fmla="*/ 7 h 36"/>
                <a:gd name="T12" fmla="*/ 30 w 36"/>
                <a:gd name="T13" fmla="*/ 4 h 36"/>
                <a:gd name="T14" fmla="*/ 27 w 36"/>
                <a:gd name="T15" fmla="*/ 2 h 36"/>
                <a:gd name="T16" fmla="*/ 25 w 36"/>
                <a:gd name="T17" fmla="*/ 4 h 36"/>
                <a:gd name="T18" fmla="*/ 21 w 36"/>
                <a:gd name="T19" fmla="*/ 3 h 36"/>
                <a:gd name="T20" fmla="*/ 21 w 36"/>
                <a:gd name="T21" fmla="*/ 0 h 36"/>
                <a:gd name="T22" fmla="*/ 18 w 36"/>
                <a:gd name="T23" fmla="*/ 0 h 36"/>
                <a:gd name="T24" fmla="*/ 17 w 36"/>
                <a:gd name="T25" fmla="*/ 3 h 36"/>
                <a:gd name="T26" fmla="*/ 14 w 36"/>
                <a:gd name="T27" fmla="*/ 3 h 36"/>
                <a:gd name="T28" fmla="*/ 12 w 36"/>
                <a:gd name="T29" fmla="*/ 1 h 36"/>
                <a:gd name="T30" fmla="*/ 9 w 36"/>
                <a:gd name="T31" fmla="*/ 2 h 36"/>
                <a:gd name="T32" fmla="*/ 10 w 36"/>
                <a:gd name="T33" fmla="*/ 5 h 36"/>
                <a:gd name="T34" fmla="*/ 7 w 36"/>
                <a:gd name="T35" fmla="*/ 7 h 36"/>
                <a:gd name="T36" fmla="*/ 4 w 36"/>
                <a:gd name="T37" fmla="*/ 6 h 36"/>
                <a:gd name="T38" fmla="*/ 2 w 36"/>
                <a:gd name="T39" fmla="*/ 8 h 36"/>
                <a:gd name="T40" fmla="*/ 4 w 36"/>
                <a:gd name="T41" fmla="*/ 11 h 36"/>
                <a:gd name="T42" fmla="*/ 3 w 36"/>
                <a:gd name="T43" fmla="*/ 14 h 36"/>
                <a:gd name="T44" fmla="*/ 0 w 36"/>
                <a:gd name="T45" fmla="*/ 14 h 36"/>
                <a:gd name="T46" fmla="*/ 0 w 36"/>
                <a:gd name="T47" fmla="*/ 17 h 36"/>
                <a:gd name="T48" fmla="*/ 3 w 36"/>
                <a:gd name="T49" fmla="*/ 18 h 36"/>
                <a:gd name="T50" fmla="*/ 3 w 36"/>
                <a:gd name="T51" fmla="*/ 21 h 36"/>
                <a:gd name="T52" fmla="*/ 0 w 36"/>
                <a:gd name="T53" fmla="*/ 24 h 36"/>
                <a:gd name="T54" fmla="*/ 2 w 36"/>
                <a:gd name="T55" fmla="*/ 26 h 36"/>
                <a:gd name="T56" fmla="*/ 5 w 36"/>
                <a:gd name="T57" fmla="*/ 26 h 36"/>
                <a:gd name="T58" fmla="*/ 7 w 36"/>
                <a:gd name="T59" fmla="*/ 28 h 36"/>
                <a:gd name="T60" fmla="*/ 6 w 36"/>
                <a:gd name="T61" fmla="*/ 31 h 36"/>
                <a:gd name="T62" fmla="*/ 8 w 36"/>
                <a:gd name="T63" fmla="*/ 33 h 36"/>
                <a:gd name="T64" fmla="*/ 11 w 36"/>
                <a:gd name="T65" fmla="*/ 31 h 36"/>
                <a:gd name="T66" fmla="*/ 14 w 36"/>
                <a:gd name="T67" fmla="*/ 32 h 36"/>
                <a:gd name="T68" fmla="*/ 14 w 36"/>
                <a:gd name="T69" fmla="*/ 35 h 36"/>
                <a:gd name="T70" fmla="*/ 17 w 36"/>
                <a:gd name="T71" fmla="*/ 36 h 36"/>
                <a:gd name="T72" fmla="*/ 18 w 36"/>
                <a:gd name="T73" fmla="*/ 32 h 36"/>
                <a:gd name="T74" fmla="*/ 21 w 36"/>
                <a:gd name="T75" fmla="*/ 32 h 36"/>
                <a:gd name="T76" fmla="*/ 24 w 36"/>
                <a:gd name="T77" fmla="*/ 35 h 36"/>
                <a:gd name="T78" fmla="*/ 26 w 36"/>
                <a:gd name="T79" fmla="*/ 33 h 36"/>
                <a:gd name="T80" fmla="*/ 26 w 36"/>
                <a:gd name="T81" fmla="*/ 30 h 36"/>
                <a:gd name="T82" fmla="*/ 28 w 36"/>
                <a:gd name="T83" fmla="*/ 28 h 36"/>
                <a:gd name="T84" fmla="*/ 31 w 36"/>
                <a:gd name="T85" fmla="*/ 30 h 36"/>
                <a:gd name="T86" fmla="*/ 33 w 36"/>
                <a:gd name="T87" fmla="*/ 27 h 36"/>
                <a:gd name="T88" fmla="*/ 31 w 36"/>
                <a:gd name="T89" fmla="*/ 25 h 36"/>
                <a:gd name="T90" fmla="*/ 32 w 36"/>
                <a:gd name="T91" fmla="*/ 21 h 36"/>
                <a:gd name="T92" fmla="*/ 35 w 36"/>
                <a:gd name="T93" fmla="*/ 21 h 36"/>
                <a:gd name="T94" fmla="*/ 36 w 36"/>
                <a:gd name="T95" fmla="*/ 18 h 36"/>
                <a:gd name="T96" fmla="*/ 33 w 36"/>
                <a:gd name="T97" fmla="*/ 17 h 36"/>
                <a:gd name="T98" fmla="*/ 27 w 36"/>
                <a:gd name="T99" fmla="*/ 24 h 36"/>
                <a:gd name="T100" fmla="*/ 11 w 36"/>
                <a:gd name="T101" fmla="*/ 27 h 36"/>
                <a:gd name="T102" fmla="*/ 8 w 36"/>
                <a:gd name="T103" fmla="*/ 11 h 36"/>
                <a:gd name="T104" fmla="*/ 25 w 36"/>
                <a:gd name="T105" fmla="*/ 8 h 36"/>
                <a:gd name="T106" fmla="*/ 27 w 36"/>
                <a:gd name="T10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6">
                  <a:moveTo>
                    <a:pt x="33" y="17"/>
                  </a:moveTo>
                  <a:cubicBezTo>
                    <a:pt x="33" y="16"/>
                    <a:pt x="33" y="15"/>
                    <a:pt x="32" y="14"/>
                  </a:cubicBezTo>
                  <a:cubicBezTo>
                    <a:pt x="33" y="13"/>
                    <a:pt x="34" y="12"/>
                    <a:pt x="35" y="12"/>
                  </a:cubicBezTo>
                  <a:cubicBezTo>
                    <a:pt x="34" y="11"/>
                    <a:pt x="34" y="10"/>
                    <a:pt x="33" y="9"/>
                  </a:cubicBezTo>
                  <a:cubicBezTo>
                    <a:pt x="32" y="9"/>
                    <a:pt x="31" y="9"/>
                    <a:pt x="30" y="10"/>
                  </a:cubicBezTo>
                  <a:cubicBezTo>
                    <a:pt x="30" y="9"/>
                    <a:pt x="29" y="8"/>
                    <a:pt x="28" y="7"/>
                  </a:cubicBezTo>
                  <a:cubicBezTo>
                    <a:pt x="29" y="6"/>
                    <a:pt x="29" y="5"/>
                    <a:pt x="30" y="4"/>
                  </a:cubicBezTo>
                  <a:cubicBezTo>
                    <a:pt x="29" y="3"/>
                    <a:pt x="28" y="3"/>
                    <a:pt x="27" y="2"/>
                  </a:cubicBezTo>
                  <a:cubicBezTo>
                    <a:pt x="26" y="3"/>
                    <a:pt x="25" y="4"/>
                    <a:pt x="25" y="4"/>
                  </a:cubicBezTo>
                  <a:cubicBezTo>
                    <a:pt x="24" y="4"/>
                    <a:pt x="23" y="3"/>
                    <a:pt x="21" y="3"/>
                  </a:cubicBezTo>
                  <a:cubicBezTo>
                    <a:pt x="21" y="2"/>
                    <a:pt x="21" y="1"/>
                    <a:pt x="21" y="0"/>
                  </a:cubicBezTo>
                  <a:cubicBezTo>
                    <a:pt x="20" y="0"/>
                    <a:pt x="19" y="0"/>
                    <a:pt x="18" y="0"/>
                  </a:cubicBezTo>
                  <a:cubicBezTo>
                    <a:pt x="18" y="1"/>
                    <a:pt x="17" y="2"/>
                    <a:pt x="17" y="3"/>
                  </a:cubicBezTo>
                  <a:cubicBezTo>
                    <a:pt x="16" y="3"/>
                    <a:pt x="15" y="3"/>
                    <a:pt x="14" y="3"/>
                  </a:cubicBezTo>
                  <a:cubicBezTo>
                    <a:pt x="13" y="2"/>
                    <a:pt x="12" y="1"/>
                    <a:pt x="12" y="1"/>
                  </a:cubicBezTo>
                  <a:cubicBezTo>
                    <a:pt x="11" y="1"/>
                    <a:pt x="10" y="2"/>
                    <a:pt x="9" y="2"/>
                  </a:cubicBezTo>
                  <a:cubicBezTo>
                    <a:pt x="9" y="3"/>
                    <a:pt x="9" y="4"/>
                    <a:pt x="10" y="5"/>
                  </a:cubicBezTo>
                  <a:cubicBezTo>
                    <a:pt x="9" y="6"/>
                    <a:pt x="8" y="6"/>
                    <a:pt x="7" y="7"/>
                  </a:cubicBezTo>
                  <a:cubicBezTo>
                    <a:pt x="6" y="7"/>
                    <a:pt x="5" y="6"/>
                    <a:pt x="4" y="6"/>
                  </a:cubicBezTo>
                  <a:cubicBezTo>
                    <a:pt x="3" y="7"/>
                    <a:pt x="3" y="8"/>
                    <a:pt x="2" y="8"/>
                  </a:cubicBezTo>
                  <a:cubicBezTo>
                    <a:pt x="3" y="9"/>
                    <a:pt x="4" y="10"/>
                    <a:pt x="4" y="11"/>
                  </a:cubicBezTo>
                  <a:cubicBezTo>
                    <a:pt x="4" y="12"/>
                    <a:pt x="4" y="13"/>
                    <a:pt x="3" y="14"/>
                  </a:cubicBezTo>
                  <a:cubicBezTo>
                    <a:pt x="2" y="14"/>
                    <a:pt x="1" y="14"/>
                    <a:pt x="0" y="14"/>
                  </a:cubicBezTo>
                  <a:cubicBezTo>
                    <a:pt x="0" y="15"/>
                    <a:pt x="0" y="16"/>
                    <a:pt x="0" y="17"/>
                  </a:cubicBezTo>
                  <a:cubicBezTo>
                    <a:pt x="1" y="18"/>
                    <a:pt x="2" y="18"/>
                    <a:pt x="3" y="18"/>
                  </a:cubicBezTo>
                  <a:cubicBezTo>
                    <a:pt x="3" y="19"/>
                    <a:pt x="3" y="20"/>
                    <a:pt x="3" y="21"/>
                  </a:cubicBezTo>
                  <a:cubicBezTo>
                    <a:pt x="2" y="22"/>
                    <a:pt x="1" y="23"/>
                    <a:pt x="0" y="24"/>
                  </a:cubicBezTo>
                  <a:cubicBezTo>
                    <a:pt x="1" y="24"/>
                    <a:pt x="1" y="25"/>
                    <a:pt x="2" y="26"/>
                  </a:cubicBezTo>
                  <a:cubicBezTo>
                    <a:pt x="3" y="26"/>
                    <a:pt x="4" y="26"/>
                    <a:pt x="5" y="26"/>
                  </a:cubicBezTo>
                  <a:cubicBezTo>
                    <a:pt x="6" y="26"/>
                    <a:pt x="6" y="27"/>
                    <a:pt x="7" y="28"/>
                  </a:cubicBezTo>
                  <a:cubicBezTo>
                    <a:pt x="7" y="29"/>
                    <a:pt x="6" y="30"/>
                    <a:pt x="6" y="31"/>
                  </a:cubicBezTo>
                  <a:cubicBezTo>
                    <a:pt x="7" y="32"/>
                    <a:pt x="8" y="32"/>
                    <a:pt x="8" y="33"/>
                  </a:cubicBezTo>
                  <a:cubicBezTo>
                    <a:pt x="9" y="32"/>
                    <a:pt x="10" y="32"/>
                    <a:pt x="11" y="31"/>
                  </a:cubicBezTo>
                  <a:cubicBezTo>
                    <a:pt x="12" y="31"/>
                    <a:pt x="13" y="32"/>
                    <a:pt x="14" y="32"/>
                  </a:cubicBezTo>
                  <a:cubicBezTo>
                    <a:pt x="14" y="33"/>
                    <a:pt x="14" y="34"/>
                    <a:pt x="14" y="35"/>
                  </a:cubicBezTo>
                  <a:cubicBezTo>
                    <a:pt x="15" y="35"/>
                    <a:pt x="16" y="35"/>
                    <a:pt x="17" y="36"/>
                  </a:cubicBezTo>
                  <a:cubicBezTo>
                    <a:pt x="18" y="35"/>
                    <a:pt x="18" y="34"/>
                    <a:pt x="18" y="32"/>
                  </a:cubicBezTo>
                  <a:cubicBezTo>
                    <a:pt x="19" y="32"/>
                    <a:pt x="20" y="32"/>
                    <a:pt x="21" y="32"/>
                  </a:cubicBezTo>
                  <a:cubicBezTo>
                    <a:pt x="22" y="33"/>
                    <a:pt x="23" y="34"/>
                    <a:pt x="24" y="35"/>
                  </a:cubicBezTo>
                  <a:cubicBezTo>
                    <a:pt x="24" y="34"/>
                    <a:pt x="25" y="34"/>
                    <a:pt x="26" y="33"/>
                  </a:cubicBezTo>
                  <a:cubicBezTo>
                    <a:pt x="26" y="32"/>
                    <a:pt x="26" y="31"/>
                    <a:pt x="26" y="30"/>
                  </a:cubicBezTo>
                  <a:cubicBezTo>
                    <a:pt x="27" y="30"/>
                    <a:pt x="27" y="29"/>
                    <a:pt x="28" y="28"/>
                  </a:cubicBezTo>
                  <a:cubicBezTo>
                    <a:pt x="29" y="29"/>
                    <a:pt x="30" y="29"/>
                    <a:pt x="31" y="30"/>
                  </a:cubicBezTo>
                  <a:cubicBezTo>
                    <a:pt x="32" y="29"/>
                    <a:pt x="32" y="28"/>
                    <a:pt x="33" y="27"/>
                  </a:cubicBezTo>
                  <a:cubicBezTo>
                    <a:pt x="32" y="26"/>
                    <a:pt x="32" y="25"/>
                    <a:pt x="31" y="25"/>
                  </a:cubicBezTo>
                  <a:cubicBezTo>
                    <a:pt x="32" y="24"/>
                    <a:pt x="32" y="23"/>
                    <a:pt x="32" y="21"/>
                  </a:cubicBezTo>
                  <a:cubicBezTo>
                    <a:pt x="33" y="21"/>
                    <a:pt x="34" y="21"/>
                    <a:pt x="35" y="21"/>
                  </a:cubicBezTo>
                  <a:cubicBezTo>
                    <a:pt x="35" y="20"/>
                    <a:pt x="35" y="19"/>
                    <a:pt x="36" y="18"/>
                  </a:cubicBezTo>
                  <a:cubicBezTo>
                    <a:pt x="35" y="18"/>
                    <a:pt x="34" y="17"/>
                    <a:pt x="33" y="17"/>
                  </a:cubicBezTo>
                  <a:close/>
                  <a:moveTo>
                    <a:pt x="27" y="24"/>
                  </a:moveTo>
                  <a:cubicBezTo>
                    <a:pt x="24" y="30"/>
                    <a:pt x="16" y="31"/>
                    <a:pt x="11" y="27"/>
                  </a:cubicBezTo>
                  <a:cubicBezTo>
                    <a:pt x="6" y="23"/>
                    <a:pt x="5" y="16"/>
                    <a:pt x="8" y="11"/>
                  </a:cubicBezTo>
                  <a:cubicBezTo>
                    <a:pt x="12" y="5"/>
                    <a:pt x="19" y="4"/>
                    <a:pt x="25" y="8"/>
                  </a:cubicBezTo>
                  <a:cubicBezTo>
                    <a:pt x="30" y="12"/>
                    <a:pt x="31" y="19"/>
                    <a:pt x="27" y="24"/>
                  </a:cubicBezTo>
                  <a:close/>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122" name="Freeform 1156"/>
            <p:cNvSpPr>
              <a:spLocks noEditPoints="1"/>
            </p:cNvSpPr>
            <p:nvPr/>
          </p:nvSpPr>
          <p:spPr bwMode="auto">
            <a:xfrm>
              <a:off x="9474468" y="9812841"/>
              <a:ext cx="1298411" cy="1298411"/>
            </a:xfrm>
            <a:custGeom>
              <a:avLst/>
              <a:gdLst>
                <a:gd name="T0" fmla="*/ 33 w 36"/>
                <a:gd name="T1" fmla="*/ 17 h 36"/>
                <a:gd name="T2" fmla="*/ 33 w 36"/>
                <a:gd name="T3" fmla="*/ 14 h 36"/>
                <a:gd name="T4" fmla="*/ 35 w 36"/>
                <a:gd name="T5" fmla="*/ 12 h 36"/>
                <a:gd name="T6" fmla="*/ 34 w 36"/>
                <a:gd name="T7" fmla="*/ 9 h 36"/>
                <a:gd name="T8" fmla="*/ 31 w 36"/>
                <a:gd name="T9" fmla="*/ 10 h 36"/>
                <a:gd name="T10" fmla="*/ 29 w 36"/>
                <a:gd name="T11" fmla="*/ 7 h 36"/>
                <a:gd name="T12" fmla="*/ 30 w 36"/>
                <a:gd name="T13" fmla="*/ 4 h 36"/>
                <a:gd name="T14" fmla="*/ 28 w 36"/>
                <a:gd name="T15" fmla="*/ 2 h 36"/>
                <a:gd name="T16" fmla="*/ 25 w 36"/>
                <a:gd name="T17" fmla="*/ 4 h 36"/>
                <a:gd name="T18" fmla="*/ 22 w 36"/>
                <a:gd name="T19" fmla="*/ 3 h 36"/>
                <a:gd name="T20" fmla="*/ 22 w 36"/>
                <a:gd name="T21" fmla="*/ 0 h 36"/>
                <a:gd name="T22" fmla="*/ 19 w 36"/>
                <a:gd name="T23" fmla="*/ 0 h 36"/>
                <a:gd name="T24" fmla="*/ 18 w 36"/>
                <a:gd name="T25" fmla="*/ 3 h 36"/>
                <a:gd name="T26" fmla="*/ 14 w 36"/>
                <a:gd name="T27" fmla="*/ 3 h 36"/>
                <a:gd name="T28" fmla="*/ 12 w 36"/>
                <a:gd name="T29" fmla="*/ 1 h 36"/>
                <a:gd name="T30" fmla="*/ 9 w 36"/>
                <a:gd name="T31" fmla="*/ 2 h 36"/>
                <a:gd name="T32" fmla="*/ 10 w 36"/>
                <a:gd name="T33" fmla="*/ 5 h 36"/>
                <a:gd name="T34" fmla="*/ 8 w 36"/>
                <a:gd name="T35" fmla="*/ 7 h 36"/>
                <a:gd name="T36" fmla="*/ 5 w 36"/>
                <a:gd name="T37" fmla="*/ 6 h 36"/>
                <a:gd name="T38" fmla="*/ 3 w 36"/>
                <a:gd name="T39" fmla="*/ 8 h 36"/>
                <a:gd name="T40" fmla="*/ 5 w 36"/>
                <a:gd name="T41" fmla="*/ 11 h 36"/>
                <a:gd name="T42" fmla="*/ 4 w 36"/>
                <a:gd name="T43" fmla="*/ 14 h 36"/>
                <a:gd name="T44" fmla="*/ 0 w 36"/>
                <a:gd name="T45" fmla="*/ 14 h 36"/>
                <a:gd name="T46" fmla="*/ 0 w 36"/>
                <a:gd name="T47" fmla="*/ 17 h 36"/>
                <a:gd name="T48" fmla="*/ 4 w 36"/>
                <a:gd name="T49" fmla="*/ 18 h 36"/>
                <a:gd name="T50" fmla="*/ 4 w 36"/>
                <a:gd name="T51" fmla="*/ 21 h 36"/>
                <a:gd name="T52" fmla="*/ 1 w 36"/>
                <a:gd name="T53" fmla="*/ 24 h 36"/>
                <a:gd name="T54" fmla="*/ 2 w 36"/>
                <a:gd name="T55" fmla="*/ 26 h 36"/>
                <a:gd name="T56" fmla="*/ 6 w 36"/>
                <a:gd name="T57" fmla="*/ 26 h 36"/>
                <a:gd name="T58" fmla="*/ 8 w 36"/>
                <a:gd name="T59" fmla="*/ 28 h 36"/>
                <a:gd name="T60" fmla="*/ 6 w 36"/>
                <a:gd name="T61" fmla="*/ 31 h 36"/>
                <a:gd name="T62" fmla="*/ 9 w 36"/>
                <a:gd name="T63" fmla="*/ 33 h 36"/>
                <a:gd name="T64" fmla="*/ 12 w 36"/>
                <a:gd name="T65" fmla="*/ 31 h 36"/>
                <a:gd name="T66" fmla="*/ 14 w 36"/>
                <a:gd name="T67" fmla="*/ 32 h 36"/>
                <a:gd name="T68" fmla="*/ 15 w 36"/>
                <a:gd name="T69" fmla="*/ 35 h 36"/>
                <a:gd name="T70" fmla="*/ 18 w 36"/>
                <a:gd name="T71" fmla="*/ 36 h 36"/>
                <a:gd name="T72" fmla="*/ 19 w 36"/>
                <a:gd name="T73" fmla="*/ 32 h 36"/>
                <a:gd name="T74" fmla="*/ 22 w 36"/>
                <a:gd name="T75" fmla="*/ 32 h 36"/>
                <a:gd name="T76" fmla="*/ 24 w 36"/>
                <a:gd name="T77" fmla="*/ 35 h 36"/>
                <a:gd name="T78" fmla="*/ 27 w 36"/>
                <a:gd name="T79" fmla="*/ 33 h 36"/>
                <a:gd name="T80" fmla="*/ 26 w 36"/>
                <a:gd name="T81" fmla="*/ 30 h 36"/>
                <a:gd name="T82" fmla="*/ 29 w 36"/>
                <a:gd name="T83" fmla="*/ 28 h 36"/>
                <a:gd name="T84" fmla="*/ 32 w 36"/>
                <a:gd name="T85" fmla="*/ 30 h 36"/>
                <a:gd name="T86" fmla="*/ 34 w 36"/>
                <a:gd name="T87" fmla="*/ 27 h 36"/>
                <a:gd name="T88" fmla="*/ 32 w 36"/>
                <a:gd name="T89" fmla="*/ 25 h 36"/>
                <a:gd name="T90" fmla="*/ 33 w 36"/>
                <a:gd name="T91" fmla="*/ 21 h 36"/>
                <a:gd name="T92" fmla="*/ 36 w 36"/>
                <a:gd name="T93" fmla="*/ 21 h 36"/>
                <a:gd name="T94" fmla="*/ 36 w 36"/>
                <a:gd name="T95" fmla="*/ 18 h 36"/>
                <a:gd name="T96" fmla="*/ 33 w 36"/>
                <a:gd name="T97" fmla="*/ 17 h 36"/>
                <a:gd name="T98" fmla="*/ 28 w 36"/>
                <a:gd name="T99" fmla="*/ 24 h 36"/>
                <a:gd name="T100" fmla="*/ 12 w 36"/>
                <a:gd name="T101" fmla="*/ 27 h 36"/>
                <a:gd name="T102" fmla="*/ 9 w 36"/>
                <a:gd name="T103" fmla="*/ 11 h 36"/>
                <a:gd name="T104" fmla="*/ 25 w 36"/>
                <a:gd name="T105" fmla="*/ 8 h 36"/>
                <a:gd name="T106" fmla="*/ 28 w 36"/>
                <a:gd name="T10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6">
                  <a:moveTo>
                    <a:pt x="33" y="17"/>
                  </a:moveTo>
                  <a:cubicBezTo>
                    <a:pt x="33" y="16"/>
                    <a:pt x="33" y="15"/>
                    <a:pt x="33" y="14"/>
                  </a:cubicBezTo>
                  <a:cubicBezTo>
                    <a:pt x="34" y="13"/>
                    <a:pt x="35" y="12"/>
                    <a:pt x="35" y="12"/>
                  </a:cubicBezTo>
                  <a:cubicBezTo>
                    <a:pt x="35" y="11"/>
                    <a:pt x="34" y="10"/>
                    <a:pt x="34" y="9"/>
                  </a:cubicBezTo>
                  <a:cubicBezTo>
                    <a:pt x="33" y="9"/>
                    <a:pt x="32" y="9"/>
                    <a:pt x="31" y="10"/>
                  </a:cubicBezTo>
                  <a:cubicBezTo>
                    <a:pt x="30" y="9"/>
                    <a:pt x="30" y="8"/>
                    <a:pt x="29" y="7"/>
                  </a:cubicBezTo>
                  <a:cubicBezTo>
                    <a:pt x="29" y="6"/>
                    <a:pt x="30" y="5"/>
                    <a:pt x="30" y="4"/>
                  </a:cubicBezTo>
                  <a:cubicBezTo>
                    <a:pt x="29" y="3"/>
                    <a:pt x="28" y="3"/>
                    <a:pt x="28" y="2"/>
                  </a:cubicBezTo>
                  <a:cubicBezTo>
                    <a:pt x="27" y="3"/>
                    <a:pt x="26" y="4"/>
                    <a:pt x="25" y="4"/>
                  </a:cubicBezTo>
                  <a:cubicBezTo>
                    <a:pt x="24" y="4"/>
                    <a:pt x="23" y="3"/>
                    <a:pt x="22" y="3"/>
                  </a:cubicBezTo>
                  <a:cubicBezTo>
                    <a:pt x="22" y="2"/>
                    <a:pt x="22" y="1"/>
                    <a:pt x="22" y="0"/>
                  </a:cubicBezTo>
                  <a:cubicBezTo>
                    <a:pt x="21" y="0"/>
                    <a:pt x="20" y="0"/>
                    <a:pt x="19" y="0"/>
                  </a:cubicBezTo>
                  <a:cubicBezTo>
                    <a:pt x="18" y="1"/>
                    <a:pt x="18" y="2"/>
                    <a:pt x="18" y="3"/>
                  </a:cubicBezTo>
                  <a:cubicBezTo>
                    <a:pt x="16" y="3"/>
                    <a:pt x="15" y="3"/>
                    <a:pt x="14" y="3"/>
                  </a:cubicBezTo>
                  <a:cubicBezTo>
                    <a:pt x="14" y="2"/>
                    <a:pt x="13" y="1"/>
                    <a:pt x="12" y="1"/>
                  </a:cubicBezTo>
                  <a:cubicBezTo>
                    <a:pt x="11" y="1"/>
                    <a:pt x="11" y="2"/>
                    <a:pt x="9" y="2"/>
                  </a:cubicBezTo>
                  <a:cubicBezTo>
                    <a:pt x="10" y="3"/>
                    <a:pt x="10" y="4"/>
                    <a:pt x="10" y="5"/>
                  </a:cubicBezTo>
                  <a:cubicBezTo>
                    <a:pt x="9" y="6"/>
                    <a:pt x="9" y="6"/>
                    <a:pt x="8" y="7"/>
                  </a:cubicBezTo>
                  <a:cubicBezTo>
                    <a:pt x="7" y="7"/>
                    <a:pt x="6" y="6"/>
                    <a:pt x="5" y="6"/>
                  </a:cubicBezTo>
                  <a:cubicBezTo>
                    <a:pt x="4" y="7"/>
                    <a:pt x="3" y="8"/>
                    <a:pt x="3" y="8"/>
                  </a:cubicBezTo>
                  <a:cubicBezTo>
                    <a:pt x="4" y="9"/>
                    <a:pt x="4" y="10"/>
                    <a:pt x="5" y="11"/>
                  </a:cubicBezTo>
                  <a:cubicBezTo>
                    <a:pt x="5" y="12"/>
                    <a:pt x="4" y="13"/>
                    <a:pt x="4" y="14"/>
                  </a:cubicBezTo>
                  <a:cubicBezTo>
                    <a:pt x="3" y="14"/>
                    <a:pt x="2" y="14"/>
                    <a:pt x="0" y="14"/>
                  </a:cubicBezTo>
                  <a:cubicBezTo>
                    <a:pt x="1" y="15"/>
                    <a:pt x="0" y="16"/>
                    <a:pt x="0" y="17"/>
                  </a:cubicBezTo>
                  <a:cubicBezTo>
                    <a:pt x="1" y="18"/>
                    <a:pt x="2" y="18"/>
                    <a:pt x="4" y="18"/>
                  </a:cubicBezTo>
                  <a:cubicBezTo>
                    <a:pt x="4" y="19"/>
                    <a:pt x="4" y="20"/>
                    <a:pt x="4" y="21"/>
                  </a:cubicBezTo>
                  <a:cubicBezTo>
                    <a:pt x="3" y="22"/>
                    <a:pt x="2" y="23"/>
                    <a:pt x="1" y="24"/>
                  </a:cubicBezTo>
                  <a:cubicBezTo>
                    <a:pt x="2" y="24"/>
                    <a:pt x="2" y="25"/>
                    <a:pt x="2" y="26"/>
                  </a:cubicBezTo>
                  <a:cubicBezTo>
                    <a:pt x="4" y="26"/>
                    <a:pt x="5" y="26"/>
                    <a:pt x="6" y="26"/>
                  </a:cubicBezTo>
                  <a:cubicBezTo>
                    <a:pt x="7" y="26"/>
                    <a:pt x="7" y="27"/>
                    <a:pt x="8" y="28"/>
                  </a:cubicBezTo>
                  <a:cubicBezTo>
                    <a:pt x="7" y="29"/>
                    <a:pt x="7" y="30"/>
                    <a:pt x="6" y="31"/>
                  </a:cubicBezTo>
                  <a:cubicBezTo>
                    <a:pt x="7" y="32"/>
                    <a:pt x="8" y="32"/>
                    <a:pt x="9" y="33"/>
                  </a:cubicBezTo>
                  <a:cubicBezTo>
                    <a:pt x="10" y="32"/>
                    <a:pt x="11" y="32"/>
                    <a:pt x="12" y="31"/>
                  </a:cubicBezTo>
                  <a:cubicBezTo>
                    <a:pt x="13" y="31"/>
                    <a:pt x="13" y="32"/>
                    <a:pt x="14" y="32"/>
                  </a:cubicBezTo>
                  <a:cubicBezTo>
                    <a:pt x="15" y="33"/>
                    <a:pt x="15" y="34"/>
                    <a:pt x="15" y="35"/>
                  </a:cubicBezTo>
                  <a:cubicBezTo>
                    <a:pt x="16" y="35"/>
                    <a:pt x="17" y="35"/>
                    <a:pt x="18" y="36"/>
                  </a:cubicBezTo>
                  <a:cubicBezTo>
                    <a:pt x="18" y="35"/>
                    <a:pt x="19" y="34"/>
                    <a:pt x="19" y="32"/>
                  </a:cubicBezTo>
                  <a:cubicBezTo>
                    <a:pt x="20" y="32"/>
                    <a:pt x="21" y="32"/>
                    <a:pt x="22" y="32"/>
                  </a:cubicBezTo>
                  <a:cubicBezTo>
                    <a:pt x="23" y="33"/>
                    <a:pt x="23" y="34"/>
                    <a:pt x="24" y="35"/>
                  </a:cubicBezTo>
                  <a:cubicBezTo>
                    <a:pt x="25" y="34"/>
                    <a:pt x="26" y="34"/>
                    <a:pt x="27" y="33"/>
                  </a:cubicBezTo>
                  <a:cubicBezTo>
                    <a:pt x="27" y="32"/>
                    <a:pt x="27" y="31"/>
                    <a:pt x="26" y="30"/>
                  </a:cubicBezTo>
                  <a:cubicBezTo>
                    <a:pt x="27" y="30"/>
                    <a:pt x="28" y="29"/>
                    <a:pt x="29" y="28"/>
                  </a:cubicBezTo>
                  <a:cubicBezTo>
                    <a:pt x="30" y="29"/>
                    <a:pt x="31" y="29"/>
                    <a:pt x="32" y="30"/>
                  </a:cubicBezTo>
                  <a:cubicBezTo>
                    <a:pt x="32" y="29"/>
                    <a:pt x="33" y="28"/>
                    <a:pt x="34" y="27"/>
                  </a:cubicBezTo>
                  <a:cubicBezTo>
                    <a:pt x="33" y="26"/>
                    <a:pt x="32" y="25"/>
                    <a:pt x="32" y="25"/>
                  </a:cubicBezTo>
                  <a:cubicBezTo>
                    <a:pt x="32" y="24"/>
                    <a:pt x="33" y="23"/>
                    <a:pt x="33" y="21"/>
                  </a:cubicBezTo>
                  <a:cubicBezTo>
                    <a:pt x="34" y="21"/>
                    <a:pt x="35" y="21"/>
                    <a:pt x="36" y="21"/>
                  </a:cubicBezTo>
                  <a:cubicBezTo>
                    <a:pt x="36" y="20"/>
                    <a:pt x="36" y="19"/>
                    <a:pt x="36" y="18"/>
                  </a:cubicBezTo>
                  <a:cubicBezTo>
                    <a:pt x="35" y="18"/>
                    <a:pt x="34" y="17"/>
                    <a:pt x="33" y="17"/>
                  </a:cubicBezTo>
                  <a:close/>
                  <a:moveTo>
                    <a:pt x="28" y="24"/>
                  </a:moveTo>
                  <a:cubicBezTo>
                    <a:pt x="24" y="30"/>
                    <a:pt x="17" y="31"/>
                    <a:pt x="12" y="27"/>
                  </a:cubicBezTo>
                  <a:cubicBezTo>
                    <a:pt x="6" y="23"/>
                    <a:pt x="5" y="16"/>
                    <a:pt x="9" y="11"/>
                  </a:cubicBezTo>
                  <a:cubicBezTo>
                    <a:pt x="13" y="5"/>
                    <a:pt x="20" y="4"/>
                    <a:pt x="25" y="8"/>
                  </a:cubicBezTo>
                  <a:cubicBezTo>
                    <a:pt x="31" y="12"/>
                    <a:pt x="32" y="19"/>
                    <a:pt x="28" y="24"/>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grpSp>
      <p:sp>
        <p:nvSpPr>
          <p:cNvPr id="61" name="Freeform 1147"/>
          <p:cNvSpPr>
            <a:spLocks noEditPoints="1"/>
          </p:cNvSpPr>
          <p:nvPr/>
        </p:nvSpPr>
        <p:spPr bwMode="auto">
          <a:xfrm>
            <a:off x="4649734" y="2580511"/>
            <a:ext cx="512761" cy="512761"/>
          </a:xfrm>
          <a:custGeom>
            <a:avLst/>
            <a:gdLst>
              <a:gd name="T0" fmla="*/ 77 w 78"/>
              <a:gd name="T1" fmla="*/ 49 h 78"/>
              <a:gd name="T2" fmla="*/ 78 w 78"/>
              <a:gd name="T3" fmla="*/ 42 h 78"/>
              <a:gd name="T4" fmla="*/ 72 w 78"/>
              <a:gd name="T5" fmla="*/ 39 h 78"/>
              <a:gd name="T6" fmla="*/ 71 w 78"/>
              <a:gd name="T7" fmla="*/ 32 h 78"/>
              <a:gd name="T8" fmla="*/ 77 w 78"/>
              <a:gd name="T9" fmla="*/ 28 h 78"/>
              <a:gd name="T10" fmla="*/ 75 w 78"/>
              <a:gd name="T11" fmla="*/ 22 h 78"/>
              <a:gd name="T12" fmla="*/ 68 w 78"/>
              <a:gd name="T13" fmla="*/ 23 h 78"/>
              <a:gd name="T14" fmla="*/ 64 w 78"/>
              <a:gd name="T15" fmla="*/ 17 h 78"/>
              <a:gd name="T16" fmla="*/ 67 w 78"/>
              <a:gd name="T17" fmla="*/ 11 h 78"/>
              <a:gd name="T18" fmla="*/ 62 w 78"/>
              <a:gd name="T19" fmla="*/ 6 h 78"/>
              <a:gd name="T20" fmla="*/ 56 w 78"/>
              <a:gd name="T21" fmla="*/ 11 h 78"/>
              <a:gd name="T22" fmla="*/ 50 w 78"/>
              <a:gd name="T23" fmla="*/ 8 h 78"/>
              <a:gd name="T24" fmla="*/ 49 w 78"/>
              <a:gd name="T25" fmla="*/ 1 h 78"/>
              <a:gd name="T26" fmla="*/ 43 w 78"/>
              <a:gd name="T27" fmla="*/ 0 h 78"/>
              <a:gd name="T28" fmla="*/ 40 w 78"/>
              <a:gd name="T29" fmla="*/ 6 h 78"/>
              <a:gd name="T30" fmla="*/ 33 w 78"/>
              <a:gd name="T31" fmla="*/ 7 h 78"/>
              <a:gd name="T32" fmla="*/ 29 w 78"/>
              <a:gd name="T33" fmla="*/ 1 h 78"/>
              <a:gd name="T34" fmla="*/ 23 w 78"/>
              <a:gd name="T35" fmla="*/ 3 h 78"/>
              <a:gd name="T36" fmla="*/ 24 w 78"/>
              <a:gd name="T37" fmla="*/ 10 h 78"/>
              <a:gd name="T38" fmla="*/ 18 w 78"/>
              <a:gd name="T39" fmla="*/ 14 h 78"/>
              <a:gd name="T40" fmla="*/ 12 w 78"/>
              <a:gd name="T41" fmla="*/ 11 h 78"/>
              <a:gd name="T42" fmla="*/ 7 w 78"/>
              <a:gd name="T43" fmla="*/ 16 h 78"/>
              <a:gd name="T44" fmla="*/ 12 w 78"/>
              <a:gd name="T45" fmla="*/ 22 h 78"/>
              <a:gd name="T46" fmla="*/ 9 w 78"/>
              <a:gd name="T47" fmla="*/ 28 h 78"/>
              <a:gd name="T48" fmla="*/ 1 w 78"/>
              <a:gd name="T49" fmla="*/ 29 h 78"/>
              <a:gd name="T50" fmla="*/ 0 w 78"/>
              <a:gd name="T51" fmla="*/ 35 h 78"/>
              <a:gd name="T52" fmla="*/ 7 w 78"/>
              <a:gd name="T53" fmla="*/ 38 h 78"/>
              <a:gd name="T54" fmla="*/ 8 w 78"/>
              <a:gd name="T55" fmla="*/ 45 h 78"/>
              <a:gd name="T56" fmla="*/ 1 w 78"/>
              <a:gd name="T57" fmla="*/ 49 h 78"/>
              <a:gd name="T58" fmla="*/ 4 w 78"/>
              <a:gd name="T59" fmla="*/ 55 h 78"/>
              <a:gd name="T60" fmla="*/ 12 w 78"/>
              <a:gd name="T61" fmla="*/ 54 h 78"/>
              <a:gd name="T62" fmla="*/ 15 w 78"/>
              <a:gd name="T63" fmla="*/ 59 h 78"/>
              <a:gd name="T64" fmla="*/ 12 w 78"/>
              <a:gd name="T65" fmla="*/ 66 h 78"/>
              <a:gd name="T66" fmla="*/ 17 w 78"/>
              <a:gd name="T67" fmla="*/ 71 h 78"/>
              <a:gd name="T68" fmla="*/ 23 w 78"/>
              <a:gd name="T69" fmla="*/ 66 h 78"/>
              <a:gd name="T70" fmla="*/ 29 w 78"/>
              <a:gd name="T71" fmla="*/ 69 h 78"/>
              <a:gd name="T72" fmla="*/ 29 w 78"/>
              <a:gd name="T73" fmla="*/ 77 h 78"/>
              <a:gd name="T74" fmla="*/ 36 w 78"/>
              <a:gd name="T75" fmla="*/ 78 h 78"/>
              <a:gd name="T76" fmla="*/ 39 w 78"/>
              <a:gd name="T77" fmla="*/ 71 h 78"/>
              <a:gd name="T78" fmla="*/ 45 w 78"/>
              <a:gd name="T79" fmla="*/ 70 h 78"/>
              <a:gd name="T80" fmla="*/ 50 w 78"/>
              <a:gd name="T81" fmla="*/ 77 h 78"/>
              <a:gd name="T82" fmla="*/ 56 w 78"/>
              <a:gd name="T83" fmla="*/ 74 h 78"/>
              <a:gd name="T84" fmla="*/ 55 w 78"/>
              <a:gd name="T85" fmla="*/ 67 h 78"/>
              <a:gd name="T86" fmla="*/ 61 w 78"/>
              <a:gd name="T87" fmla="*/ 63 h 78"/>
              <a:gd name="T88" fmla="*/ 67 w 78"/>
              <a:gd name="T89" fmla="*/ 66 h 78"/>
              <a:gd name="T90" fmla="*/ 71 w 78"/>
              <a:gd name="T91" fmla="*/ 61 h 78"/>
              <a:gd name="T92" fmla="*/ 67 w 78"/>
              <a:gd name="T93" fmla="*/ 56 h 78"/>
              <a:gd name="T94" fmla="*/ 70 w 78"/>
              <a:gd name="T95" fmla="*/ 49 h 78"/>
              <a:gd name="T96" fmla="*/ 77 w 78"/>
              <a:gd name="T97" fmla="*/ 49 h 78"/>
              <a:gd name="T98" fmla="*/ 59 w 78"/>
              <a:gd name="T99" fmla="*/ 55 h 78"/>
              <a:gd name="T100" fmla="*/ 24 w 78"/>
              <a:gd name="T101" fmla="*/ 58 h 78"/>
              <a:gd name="T102" fmla="*/ 20 w 78"/>
              <a:gd name="T103" fmla="*/ 22 h 78"/>
              <a:gd name="T104" fmla="*/ 56 w 78"/>
              <a:gd name="T105" fmla="*/ 19 h 78"/>
              <a:gd name="T106" fmla="*/ 59 w 78"/>
              <a:gd name="T107"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78">
                <a:moveTo>
                  <a:pt x="77" y="49"/>
                </a:moveTo>
                <a:cubicBezTo>
                  <a:pt x="77" y="46"/>
                  <a:pt x="78" y="44"/>
                  <a:pt x="78" y="42"/>
                </a:cubicBezTo>
                <a:cubicBezTo>
                  <a:pt x="76" y="41"/>
                  <a:pt x="74" y="40"/>
                  <a:pt x="72" y="39"/>
                </a:cubicBezTo>
                <a:cubicBezTo>
                  <a:pt x="72" y="37"/>
                  <a:pt x="72" y="35"/>
                  <a:pt x="71" y="32"/>
                </a:cubicBezTo>
                <a:cubicBezTo>
                  <a:pt x="73" y="31"/>
                  <a:pt x="75" y="30"/>
                  <a:pt x="77" y="28"/>
                </a:cubicBezTo>
                <a:cubicBezTo>
                  <a:pt x="76" y="26"/>
                  <a:pt x="75" y="24"/>
                  <a:pt x="75" y="22"/>
                </a:cubicBezTo>
                <a:cubicBezTo>
                  <a:pt x="73" y="22"/>
                  <a:pt x="70" y="23"/>
                  <a:pt x="68" y="23"/>
                </a:cubicBezTo>
                <a:cubicBezTo>
                  <a:pt x="67" y="21"/>
                  <a:pt x="66" y="19"/>
                  <a:pt x="64" y="17"/>
                </a:cubicBezTo>
                <a:cubicBezTo>
                  <a:pt x="65" y="15"/>
                  <a:pt x="66" y="13"/>
                  <a:pt x="67" y="11"/>
                </a:cubicBezTo>
                <a:cubicBezTo>
                  <a:pt x="65" y="10"/>
                  <a:pt x="63" y="8"/>
                  <a:pt x="62" y="6"/>
                </a:cubicBezTo>
                <a:cubicBezTo>
                  <a:pt x="60" y="8"/>
                  <a:pt x="58" y="9"/>
                  <a:pt x="56" y="11"/>
                </a:cubicBezTo>
                <a:cubicBezTo>
                  <a:pt x="54" y="9"/>
                  <a:pt x="52" y="8"/>
                  <a:pt x="50" y="8"/>
                </a:cubicBezTo>
                <a:cubicBezTo>
                  <a:pt x="50" y="5"/>
                  <a:pt x="50" y="3"/>
                  <a:pt x="49" y="1"/>
                </a:cubicBezTo>
                <a:cubicBezTo>
                  <a:pt x="47" y="1"/>
                  <a:pt x="45" y="0"/>
                  <a:pt x="43" y="0"/>
                </a:cubicBezTo>
                <a:cubicBezTo>
                  <a:pt x="42" y="2"/>
                  <a:pt x="41" y="4"/>
                  <a:pt x="40" y="6"/>
                </a:cubicBezTo>
                <a:cubicBezTo>
                  <a:pt x="38" y="6"/>
                  <a:pt x="35" y="6"/>
                  <a:pt x="33" y="7"/>
                </a:cubicBezTo>
                <a:cubicBezTo>
                  <a:pt x="32" y="5"/>
                  <a:pt x="30" y="3"/>
                  <a:pt x="29" y="1"/>
                </a:cubicBezTo>
                <a:cubicBezTo>
                  <a:pt x="27" y="2"/>
                  <a:pt x="25" y="3"/>
                  <a:pt x="23" y="3"/>
                </a:cubicBezTo>
                <a:cubicBezTo>
                  <a:pt x="23" y="6"/>
                  <a:pt x="23" y="8"/>
                  <a:pt x="24" y="10"/>
                </a:cubicBezTo>
                <a:cubicBezTo>
                  <a:pt x="22" y="11"/>
                  <a:pt x="20" y="13"/>
                  <a:pt x="18" y="14"/>
                </a:cubicBezTo>
                <a:cubicBezTo>
                  <a:pt x="16" y="13"/>
                  <a:pt x="14" y="12"/>
                  <a:pt x="12" y="11"/>
                </a:cubicBezTo>
                <a:cubicBezTo>
                  <a:pt x="10" y="13"/>
                  <a:pt x="9" y="15"/>
                  <a:pt x="7" y="16"/>
                </a:cubicBezTo>
                <a:cubicBezTo>
                  <a:pt x="9" y="18"/>
                  <a:pt x="10" y="20"/>
                  <a:pt x="12" y="22"/>
                </a:cubicBezTo>
                <a:cubicBezTo>
                  <a:pt x="11" y="24"/>
                  <a:pt x="10" y="26"/>
                  <a:pt x="9" y="28"/>
                </a:cubicBezTo>
                <a:cubicBezTo>
                  <a:pt x="7" y="28"/>
                  <a:pt x="4" y="28"/>
                  <a:pt x="1" y="29"/>
                </a:cubicBezTo>
                <a:cubicBezTo>
                  <a:pt x="1" y="31"/>
                  <a:pt x="1" y="33"/>
                  <a:pt x="0" y="35"/>
                </a:cubicBezTo>
                <a:cubicBezTo>
                  <a:pt x="3" y="36"/>
                  <a:pt x="5" y="37"/>
                  <a:pt x="7" y="38"/>
                </a:cubicBezTo>
                <a:cubicBezTo>
                  <a:pt x="7" y="40"/>
                  <a:pt x="8" y="42"/>
                  <a:pt x="8" y="45"/>
                </a:cubicBezTo>
                <a:cubicBezTo>
                  <a:pt x="6" y="46"/>
                  <a:pt x="4" y="47"/>
                  <a:pt x="1" y="49"/>
                </a:cubicBezTo>
                <a:cubicBezTo>
                  <a:pt x="2" y="51"/>
                  <a:pt x="3" y="53"/>
                  <a:pt x="4" y="55"/>
                </a:cubicBezTo>
                <a:cubicBezTo>
                  <a:pt x="6" y="55"/>
                  <a:pt x="9" y="55"/>
                  <a:pt x="12" y="54"/>
                </a:cubicBezTo>
                <a:cubicBezTo>
                  <a:pt x="13" y="56"/>
                  <a:pt x="14" y="58"/>
                  <a:pt x="15" y="59"/>
                </a:cubicBezTo>
                <a:cubicBezTo>
                  <a:pt x="14" y="62"/>
                  <a:pt x="13" y="64"/>
                  <a:pt x="12" y="66"/>
                </a:cubicBezTo>
                <a:cubicBezTo>
                  <a:pt x="14" y="68"/>
                  <a:pt x="15" y="69"/>
                  <a:pt x="17" y="71"/>
                </a:cubicBezTo>
                <a:cubicBezTo>
                  <a:pt x="19" y="69"/>
                  <a:pt x="21" y="68"/>
                  <a:pt x="23" y="66"/>
                </a:cubicBezTo>
                <a:cubicBezTo>
                  <a:pt x="25" y="67"/>
                  <a:pt x="27" y="68"/>
                  <a:pt x="29" y="69"/>
                </a:cubicBezTo>
                <a:cubicBezTo>
                  <a:pt x="29" y="71"/>
                  <a:pt x="29" y="74"/>
                  <a:pt x="29" y="77"/>
                </a:cubicBezTo>
                <a:cubicBezTo>
                  <a:pt x="32" y="77"/>
                  <a:pt x="34" y="77"/>
                  <a:pt x="36" y="78"/>
                </a:cubicBezTo>
                <a:cubicBezTo>
                  <a:pt x="37" y="75"/>
                  <a:pt x="38" y="73"/>
                  <a:pt x="39" y="71"/>
                </a:cubicBezTo>
                <a:cubicBezTo>
                  <a:pt x="41" y="71"/>
                  <a:pt x="43" y="71"/>
                  <a:pt x="45" y="70"/>
                </a:cubicBezTo>
                <a:cubicBezTo>
                  <a:pt x="47" y="72"/>
                  <a:pt x="48" y="74"/>
                  <a:pt x="50" y="77"/>
                </a:cubicBezTo>
                <a:cubicBezTo>
                  <a:pt x="52" y="75"/>
                  <a:pt x="54" y="75"/>
                  <a:pt x="56" y="74"/>
                </a:cubicBezTo>
                <a:cubicBezTo>
                  <a:pt x="56" y="72"/>
                  <a:pt x="55" y="69"/>
                  <a:pt x="55" y="67"/>
                </a:cubicBezTo>
                <a:cubicBezTo>
                  <a:pt x="57" y="66"/>
                  <a:pt x="59" y="65"/>
                  <a:pt x="61" y="63"/>
                </a:cubicBezTo>
                <a:cubicBezTo>
                  <a:pt x="63" y="64"/>
                  <a:pt x="65" y="65"/>
                  <a:pt x="67" y="66"/>
                </a:cubicBezTo>
                <a:cubicBezTo>
                  <a:pt x="68" y="64"/>
                  <a:pt x="70" y="63"/>
                  <a:pt x="71" y="61"/>
                </a:cubicBezTo>
                <a:cubicBezTo>
                  <a:pt x="70" y="59"/>
                  <a:pt x="69" y="57"/>
                  <a:pt x="67" y="56"/>
                </a:cubicBezTo>
                <a:cubicBezTo>
                  <a:pt x="68" y="53"/>
                  <a:pt x="70" y="51"/>
                  <a:pt x="70" y="49"/>
                </a:cubicBezTo>
                <a:cubicBezTo>
                  <a:pt x="73" y="49"/>
                  <a:pt x="75" y="49"/>
                  <a:pt x="77" y="49"/>
                </a:cubicBezTo>
                <a:close/>
                <a:moveTo>
                  <a:pt x="59" y="55"/>
                </a:moveTo>
                <a:cubicBezTo>
                  <a:pt x="50" y="65"/>
                  <a:pt x="34" y="67"/>
                  <a:pt x="24" y="58"/>
                </a:cubicBezTo>
                <a:cubicBezTo>
                  <a:pt x="13" y="49"/>
                  <a:pt x="11" y="33"/>
                  <a:pt x="20" y="22"/>
                </a:cubicBezTo>
                <a:cubicBezTo>
                  <a:pt x="29" y="11"/>
                  <a:pt x="45" y="10"/>
                  <a:pt x="56" y="19"/>
                </a:cubicBezTo>
                <a:cubicBezTo>
                  <a:pt x="67" y="28"/>
                  <a:pt x="68" y="44"/>
                  <a:pt x="59" y="55"/>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2" name="Freeform 1152"/>
          <p:cNvSpPr>
            <a:spLocks noEditPoints="1"/>
          </p:cNvSpPr>
          <p:nvPr/>
        </p:nvSpPr>
        <p:spPr bwMode="auto">
          <a:xfrm>
            <a:off x="2958877" y="2437973"/>
            <a:ext cx="746195" cy="755886"/>
          </a:xfrm>
          <a:custGeom>
            <a:avLst/>
            <a:gdLst>
              <a:gd name="T0" fmla="*/ 71 w 77"/>
              <a:gd name="T1" fmla="*/ 38 h 78"/>
              <a:gd name="T2" fmla="*/ 70 w 77"/>
              <a:gd name="T3" fmla="*/ 30 h 78"/>
              <a:gd name="T4" fmla="*/ 75 w 77"/>
              <a:gd name="T5" fmla="*/ 26 h 78"/>
              <a:gd name="T6" fmla="*/ 73 w 77"/>
              <a:gd name="T7" fmla="*/ 20 h 78"/>
              <a:gd name="T8" fmla="*/ 66 w 77"/>
              <a:gd name="T9" fmla="*/ 22 h 78"/>
              <a:gd name="T10" fmla="*/ 61 w 77"/>
              <a:gd name="T11" fmla="*/ 16 h 78"/>
              <a:gd name="T12" fmla="*/ 64 w 77"/>
              <a:gd name="T13" fmla="*/ 10 h 78"/>
              <a:gd name="T14" fmla="*/ 59 w 77"/>
              <a:gd name="T15" fmla="*/ 6 h 78"/>
              <a:gd name="T16" fmla="*/ 54 w 77"/>
              <a:gd name="T17" fmla="*/ 10 h 78"/>
              <a:gd name="T18" fmla="*/ 47 w 77"/>
              <a:gd name="T19" fmla="*/ 8 h 78"/>
              <a:gd name="T20" fmla="*/ 46 w 77"/>
              <a:gd name="T21" fmla="*/ 1 h 78"/>
              <a:gd name="T22" fmla="*/ 39 w 77"/>
              <a:gd name="T23" fmla="*/ 0 h 78"/>
              <a:gd name="T24" fmla="*/ 37 w 77"/>
              <a:gd name="T25" fmla="*/ 7 h 78"/>
              <a:gd name="T26" fmla="*/ 30 w 77"/>
              <a:gd name="T27" fmla="*/ 8 h 78"/>
              <a:gd name="T28" fmla="*/ 26 w 77"/>
              <a:gd name="T29" fmla="*/ 2 h 78"/>
              <a:gd name="T30" fmla="*/ 20 w 77"/>
              <a:gd name="T31" fmla="*/ 5 h 78"/>
              <a:gd name="T32" fmla="*/ 21 w 77"/>
              <a:gd name="T33" fmla="*/ 12 h 78"/>
              <a:gd name="T34" fmla="*/ 16 w 77"/>
              <a:gd name="T35" fmla="*/ 16 h 78"/>
              <a:gd name="T36" fmla="*/ 9 w 77"/>
              <a:gd name="T37" fmla="*/ 14 h 78"/>
              <a:gd name="T38" fmla="*/ 5 w 77"/>
              <a:gd name="T39" fmla="*/ 19 h 78"/>
              <a:gd name="T40" fmla="*/ 10 w 77"/>
              <a:gd name="T41" fmla="*/ 25 h 78"/>
              <a:gd name="T42" fmla="*/ 8 w 77"/>
              <a:gd name="T43" fmla="*/ 31 h 78"/>
              <a:gd name="T44" fmla="*/ 1 w 77"/>
              <a:gd name="T45" fmla="*/ 32 h 78"/>
              <a:gd name="T46" fmla="*/ 0 w 77"/>
              <a:gd name="T47" fmla="*/ 38 h 78"/>
              <a:gd name="T48" fmla="*/ 7 w 77"/>
              <a:gd name="T49" fmla="*/ 41 h 78"/>
              <a:gd name="T50" fmla="*/ 8 w 77"/>
              <a:gd name="T51" fmla="*/ 47 h 78"/>
              <a:gd name="T52" fmla="*/ 2 w 77"/>
              <a:gd name="T53" fmla="*/ 52 h 78"/>
              <a:gd name="T54" fmla="*/ 5 w 77"/>
              <a:gd name="T55" fmla="*/ 58 h 78"/>
              <a:gd name="T56" fmla="*/ 12 w 77"/>
              <a:gd name="T57" fmla="*/ 56 h 78"/>
              <a:gd name="T58" fmla="*/ 16 w 77"/>
              <a:gd name="T59" fmla="*/ 61 h 78"/>
              <a:gd name="T60" fmla="*/ 13 w 77"/>
              <a:gd name="T61" fmla="*/ 68 h 78"/>
              <a:gd name="T62" fmla="*/ 19 w 77"/>
              <a:gd name="T63" fmla="*/ 72 h 78"/>
              <a:gd name="T64" fmla="*/ 24 w 77"/>
              <a:gd name="T65" fmla="*/ 67 h 78"/>
              <a:gd name="T66" fmla="*/ 30 w 77"/>
              <a:gd name="T67" fmla="*/ 69 h 78"/>
              <a:gd name="T68" fmla="*/ 31 w 77"/>
              <a:gd name="T69" fmla="*/ 77 h 78"/>
              <a:gd name="T70" fmla="*/ 38 w 77"/>
              <a:gd name="T71" fmla="*/ 78 h 78"/>
              <a:gd name="T72" fmla="*/ 40 w 77"/>
              <a:gd name="T73" fmla="*/ 71 h 78"/>
              <a:gd name="T74" fmla="*/ 47 w 77"/>
              <a:gd name="T75" fmla="*/ 70 h 78"/>
              <a:gd name="T76" fmla="*/ 51 w 77"/>
              <a:gd name="T77" fmla="*/ 76 h 78"/>
              <a:gd name="T78" fmla="*/ 58 w 77"/>
              <a:gd name="T79" fmla="*/ 73 h 78"/>
              <a:gd name="T80" fmla="*/ 56 w 77"/>
              <a:gd name="T81" fmla="*/ 66 h 78"/>
              <a:gd name="T82" fmla="*/ 61 w 77"/>
              <a:gd name="T83" fmla="*/ 62 h 78"/>
              <a:gd name="T84" fmla="*/ 68 w 77"/>
              <a:gd name="T85" fmla="*/ 64 h 78"/>
              <a:gd name="T86" fmla="*/ 72 w 77"/>
              <a:gd name="T87" fmla="*/ 59 h 78"/>
              <a:gd name="T88" fmla="*/ 67 w 77"/>
              <a:gd name="T89" fmla="*/ 54 h 78"/>
              <a:gd name="T90" fmla="*/ 70 w 77"/>
              <a:gd name="T91" fmla="*/ 47 h 78"/>
              <a:gd name="T92" fmla="*/ 77 w 77"/>
              <a:gd name="T93" fmla="*/ 46 h 78"/>
              <a:gd name="T94" fmla="*/ 77 w 77"/>
              <a:gd name="T95" fmla="*/ 40 h 78"/>
              <a:gd name="T96" fmla="*/ 71 w 77"/>
              <a:gd name="T97" fmla="*/ 38 h 78"/>
              <a:gd name="T98" fmla="*/ 60 w 77"/>
              <a:gd name="T99" fmla="*/ 53 h 78"/>
              <a:gd name="T100" fmla="*/ 25 w 77"/>
              <a:gd name="T101" fmla="*/ 59 h 78"/>
              <a:gd name="T102" fmla="*/ 19 w 77"/>
              <a:gd name="T103" fmla="*/ 24 h 78"/>
              <a:gd name="T104" fmla="*/ 54 w 77"/>
              <a:gd name="T105" fmla="*/ 18 h 78"/>
              <a:gd name="T106" fmla="*/ 60 w 77"/>
              <a:gd name="T107"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78">
                <a:moveTo>
                  <a:pt x="71" y="38"/>
                </a:moveTo>
                <a:cubicBezTo>
                  <a:pt x="71" y="35"/>
                  <a:pt x="71" y="33"/>
                  <a:pt x="70" y="30"/>
                </a:cubicBezTo>
                <a:cubicBezTo>
                  <a:pt x="72" y="29"/>
                  <a:pt x="74" y="28"/>
                  <a:pt x="75" y="26"/>
                </a:cubicBezTo>
                <a:cubicBezTo>
                  <a:pt x="74" y="24"/>
                  <a:pt x="73" y="22"/>
                  <a:pt x="73" y="20"/>
                </a:cubicBezTo>
                <a:cubicBezTo>
                  <a:pt x="70" y="21"/>
                  <a:pt x="68" y="21"/>
                  <a:pt x="66" y="22"/>
                </a:cubicBezTo>
                <a:cubicBezTo>
                  <a:pt x="65" y="19"/>
                  <a:pt x="63" y="18"/>
                  <a:pt x="61" y="16"/>
                </a:cubicBezTo>
                <a:cubicBezTo>
                  <a:pt x="62" y="14"/>
                  <a:pt x="63" y="12"/>
                  <a:pt x="64" y="10"/>
                </a:cubicBezTo>
                <a:cubicBezTo>
                  <a:pt x="62" y="9"/>
                  <a:pt x="60" y="7"/>
                  <a:pt x="59" y="6"/>
                </a:cubicBezTo>
                <a:cubicBezTo>
                  <a:pt x="57" y="7"/>
                  <a:pt x="55" y="9"/>
                  <a:pt x="54" y="10"/>
                </a:cubicBezTo>
                <a:cubicBezTo>
                  <a:pt x="51" y="9"/>
                  <a:pt x="49" y="8"/>
                  <a:pt x="47" y="8"/>
                </a:cubicBezTo>
                <a:cubicBezTo>
                  <a:pt x="47" y="5"/>
                  <a:pt x="46" y="3"/>
                  <a:pt x="46" y="1"/>
                </a:cubicBezTo>
                <a:cubicBezTo>
                  <a:pt x="44" y="1"/>
                  <a:pt x="42" y="1"/>
                  <a:pt x="39" y="0"/>
                </a:cubicBezTo>
                <a:cubicBezTo>
                  <a:pt x="39" y="2"/>
                  <a:pt x="38" y="5"/>
                  <a:pt x="37" y="7"/>
                </a:cubicBezTo>
                <a:cubicBezTo>
                  <a:pt x="35" y="7"/>
                  <a:pt x="33" y="7"/>
                  <a:pt x="30" y="8"/>
                </a:cubicBezTo>
                <a:cubicBezTo>
                  <a:pt x="29" y="6"/>
                  <a:pt x="27" y="4"/>
                  <a:pt x="26" y="2"/>
                </a:cubicBezTo>
                <a:cubicBezTo>
                  <a:pt x="24" y="3"/>
                  <a:pt x="22" y="4"/>
                  <a:pt x="20" y="5"/>
                </a:cubicBezTo>
                <a:cubicBezTo>
                  <a:pt x="20" y="7"/>
                  <a:pt x="21" y="10"/>
                  <a:pt x="21" y="12"/>
                </a:cubicBezTo>
                <a:cubicBezTo>
                  <a:pt x="20" y="13"/>
                  <a:pt x="18" y="15"/>
                  <a:pt x="16" y="16"/>
                </a:cubicBezTo>
                <a:cubicBezTo>
                  <a:pt x="14" y="15"/>
                  <a:pt x="12" y="14"/>
                  <a:pt x="9" y="14"/>
                </a:cubicBezTo>
                <a:cubicBezTo>
                  <a:pt x="8" y="16"/>
                  <a:pt x="7" y="17"/>
                  <a:pt x="5" y="19"/>
                </a:cubicBezTo>
                <a:cubicBezTo>
                  <a:pt x="7" y="21"/>
                  <a:pt x="9" y="23"/>
                  <a:pt x="10" y="25"/>
                </a:cubicBezTo>
                <a:cubicBezTo>
                  <a:pt x="9" y="27"/>
                  <a:pt x="9" y="29"/>
                  <a:pt x="8" y="31"/>
                </a:cubicBezTo>
                <a:cubicBezTo>
                  <a:pt x="6" y="31"/>
                  <a:pt x="3" y="31"/>
                  <a:pt x="1" y="32"/>
                </a:cubicBezTo>
                <a:cubicBezTo>
                  <a:pt x="1" y="34"/>
                  <a:pt x="0" y="36"/>
                  <a:pt x="0" y="38"/>
                </a:cubicBezTo>
                <a:cubicBezTo>
                  <a:pt x="2" y="39"/>
                  <a:pt x="5" y="40"/>
                  <a:pt x="7" y="41"/>
                </a:cubicBezTo>
                <a:cubicBezTo>
                  <a:pt x="7" y="43"/>
                  <a:pt x="8" y="45"/>
                  <a:pt x="8" y="47"/>
                </a:cubicBezTo>
                <a:cubicBezTo>
                  <a:pt x="6" y="49"/>
                  <a:pt x="4" y="50"/>
                  <a:pt x="2" y="52"/>
                </a:cubicBezTo>
                <a:cubicBezTo>
                  <a:pt x="3" y="54"/>
                  <a:pt x="4" y="56"/>
                  <a:pt x="5" y="58"/>
                </a:cubicBezTo>
                <a:cubicBezTo>
                  <a:pt x="7" y="57"/>
                  <a:pt x="10" y="57"/>
                  <a:pt x="12" y="56"/>
                </a:cubicBezTo>
                <a:cubicBezTo>
                  <a:pt x="14" y="58"/>
                  <a:pt x="15" y="60"/>
                  <a:pt x="16" y="61"/>
                </a:cubicBezTo>
                <a:cubicBezTo>
                  <a:pt x="15" y="63"/>
                  <a:pt x="14" y="66"/>
                  <a:pt x="13" y="68"/>
                </a:cubicBezTo>
                <a:cubicBezTo>
                  <a:pt x="15" y="69"/>
                  <a:pt x="17" y="71"/>
                  <a:pt x="19" y="72"/>
                </a:cubicBezTo>
                <a:cubicBezTo>
                  <a:pt x="21" y="70"/>
                  <a:pt x="23" y="69"/>
                  <a:pt x="24" y="67"/>
                </a:cubicBezTo>
                <a:cubicBezTo>
                  <a:pt x="26" y="68"/>
                  <a:pt x="28" y="69"/>
                  <a:pt x="30" y="69"/>
                </a:cubicBezTo>
                <a:cubicBezTo>
                  <a:pt x="31" y="72"/>
                  <a:pt x="31" y="75"/>
                  <a:pt x="31" y="77"/>
                </a:cubicBezTo>
                <a:cubicBezTo>
                  <a:pt x="34" y="77"/>
                  <a:pt x="36" y="77"/>
                  <a:pt x="38" y="78"/>
                </a:cubicBezTo>
                <a:cubicBezTo>
                  <a:pt x="39" y="75"/>
                  <a:pt x="40" y="73"/>
                  <a:pt x="40" y="71"/>
                </a:cubicBezTo>
                <a:cubicBezTo>
                  <a:pt x="43" y="71"/>
                  <a:pt x="45" y="70"/>
                  <a:pt x="47" y="70"/>
                </a:cubicBezTo>
                <a:cubicBezTo>
                  <a:pt x="48" y="72"/>
                  <a:pt x="50" y="74"/>
                  <a:pt x="51" y="76"/>
                </a:cubicBezTo>
                <a:cubicBezTo>
                  <a:pt x="53" y="74"/>
                  <a:pt x="55" y="74"/>
                  <a:pt x="58" y="73"/>
                </a:cubicBezTo>
                <a:cubicBezTo>
                  <a:pt x="57" y="71"/>
                  <a:pt x="56" y="68"/>
                  <a:pt x="56" y="66"/>
                </a:cubicBezTo>
                <a:cubicBezTo>
                  <a:pt x="58" y="65"/>
                  <a:pt x="60" y="63"/>
                  <a:pt x="61" y="62"/>
                </a:cubicBezTo>
                <a:cubicBezTo>
                  <a:pt x="64" y="63"/>
                  <a:pt x="66" y="63"/>
                  <a:pt x="68" y="64"/>
                </a:cubicBezTo>
                <a:cubicBezTo>
                  <a:pt x="69" y="62"/>
                  <a:pt x="70" y="61"/>
                  <a:pt x="72" y="59"/>
                </a:cubicBezTo>
                <a:cubicBezTo>
                  <a:pt x="70" y="57"/>
                  <a:pt x="69" y="56"/>
                  <a:pt x="67" y="54"/>
                </a:cubicBezTo>
                <a:cubicBezTo>
                  <a:pt x="68" y="52"/>
                  <a:pt x="69" y="49"/>
                  <a:pt x="70" y="47"/>
                </a:cubicBezTo>
                <a:cubicBezTo>
                  <a:pt x="72" y="47"/>
                  <a:pt x="75" y="47"/>
                  <a:pt x="77" y="46"/>
                </a:cubicBezTo>
                <a:cubicBezTo>
                  <a:pt x="77" y="44"/>
                  <a:pt x="77" y="42"/>
                  <a:pt x="77" y="40"/>
                </a:cubicBezTo>
                <a:cubicBezTo>
                  <a:pt x="75" y="39"/>
                  <a:pt x="73" y="38"/>
                  <a:pt x="71" y="38"/>
                </a:cubicBezTo>
                <a:close/>
                <a:moveTo>
                  <a:pt x="60" y="53"/>
                </a:moveTo>
                <a:cubicBezTo>
                  <a:pt x="51" y="65"/>
                  <a:pt x="36" y="67"/>
                  <a:pt x="25" y="59"/>
                </a:cubicBezTo>
                <a:cubicBezTo>
                  <a:pt x="13" y="51"/>
                  <a:pt x="11" y="35"/>
                  <a:pt x="19" y="24"/>
                </a:cubicBezTo>
                <a:cubicBezTo>
                  <a:pt x="27" y="13"/>
                  <a:pt x="43" y="10"/>
                  <a:pt x="54" y="18"/>
                </a:cubicBezTo>
                <a:cubicBezTo>
                  <a:pt x="65" y="26"/>
                  <a:pt x="68" y="42"/>
                  <a:pt x="60" y="53"/>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3" name="Freeform 1151"/>
          <p:cNvSpPr>
            <a:spLocks noEditPoints="1"/>
          </p:cNvSpPr>
          <p:nvPr/>
        </p:nvSpPr>
        <p:spPr bwMode="auto">
          <a:xfrm>
            <a:off x="2233505" y="3245885"/>
            <a:ext cx="532997" cy="523306"/>
          </a:xfrm>
          <a:custGeom>
            <a:avLst/>
            <a:gdLst>
              <a:gd name="T0" fmla="*/ 51 w 55"/>
              <a:gd name="T1" fmla="*/ 26 h 54"/>
              <a:gd name="T2" fmla="*/ 50 w 55"/>
              <a:gd name="T3" fmla="*/ 21 h 54"/>
              <a:gd name="T4" fmla="*/ 54 w 55"/>
              <a:gd name="T5" fmla="*/ 18 h 54"/>
              <a:gd name="T6" fmla="*/ 52 w 55"/>
              <a:gd name="T7" fmla="*/ 14 h 54"/>
              <a:gd name="T8" fmla="*/ 47 w 55"/>
              <a:gd name="T9" fmla="*/ 15 h 54"/>
              <a:gd name="T10" fmla="*/ 44 w 55"/>
              <a:gd name="T11" fmla="*/ 11 h 54"/>
              <a:gd name="T12" fmla="*/ 46 w 55"/>
              <a:gd name="T13" fmla="*/ 6 h 54"/>
              <a:gd name="T14" fmla="*/ 42 w 55"/>
              <a:gd name="T15" fmla="*/ 3 h 54"/>
              <a:gd name="T16" fmla="*/ 38 w 55"/>
              <a:gd name="T17" fmla="*/ 7 h 54"/>
              <a:gd name="T18" fmla="*/ 33 w 55"/>
              <a:gd name="T19" fmla="*/ 5 h 54"/>
              <a:gd name="T20" fmla="*/ 33 w 55"/>
              <a:gd name="T21" fmla="*/ 0 h 54"/>
              <a:gd name="T22" fmla="*/ 28 w 55"/>
              <a:gd name="T23" fmla="*/ 0 h 54"/>
              <a:gd name="T24" fmla="*/ 27 w 55"/>
              <a:gd name="T25" fmla="*/ 4 h 54"/>
              <a:gd name="T26" fmla="*/ 22 w 55"/>
              <a:gd name="T27" fmla="*/ 5 h 54"/>
              <a:gd name="T28" fmla="*/ 19 w 55"/>
              <a:gd name="T29" fmla="*/ 1 h 54"/>
              <a:gd name="T30" fmla="*/ 14 w 55"/>
              <a:gd name="T31" fmla="*/ 3 h 54"/>
              <a:gd name="T32" fmla="*/ 15 w 55"/>
              <a:gd name="T33" fmla="*/ 8 h 54"/>
              <a:gd name="T34" fmla="*/ 12 w 55"/>
              <a:gd name="T35" fmla="*/ 11 h 54"/>
              <a:gd name="T36" fmla="*/ 7 w 55"/>
              <a:gd name="T37" fmla="*/ 9 h 54"/>
              <a:gd name="T38" fmla="*/ 4 w 55"/>
              <a:gd name="T39" fmla="*/ 13 h 54"/>
              <a:gd name="T40" fmla="*/ 8 w 55"/>
              <a:gd name="T41" fmla="*/ 17 h 54"/>
              <a:gd name="T42" fmla="*/ 6 w 55"/>
              <a:gd name="T43" fmla="*/ 21 h 54"/>
              <a:gd name="T44" fmla="*/ 1 w 55"/>
              <a:gd name="T45" fmla="*/ 22 h 54"/>
              <a:gd name="T46" fmla="*/ 0 w 55"/>
              <a:gd name="T47" fmla="*/ 26 h 54"/>
              <a:gd name="T48" fmla="*/ 5 w 55"/>
              <a:gd name="T49" fmla="*/ 28 h 54"/>
              <a:gd name="T50" fmla="*/ 6 w 55"/>
              <a:gd name="T51" fmla="*/ 33 h 54"/>
              <a:gd name="T52" fmla="*/ 2 w 55"/>
              <a:gd name="T53" fmla="*/ 36 h 54"/>
              <a:gd name="T54" fmla="*/ 4 w 55"/>
              <a:gd name="T55" fmla="*/ 40 h 54"/>
              <a:gd name="T56" fmla="*/ 9 w 55"/>
              <a:gd name="T57" fmla="*/ 39 h 54"/>
              <a:gd name="T58" fmla="*/ 12 w 55"/>
              <a:gd name="T59" fmla="*/ 43 h 54"/>
              <a:gd name="T60" fmla="*/ 10 w 55"/>
              <a:gd name="T61" fmla="*/ 48 h 54"/>
              <a:gd name="T62" fmla="*/ 14 w 55"/>
              <a:gd name="T63" fmla="*/ 50 h 54"/>
              <a:gd name="T64" fmla="*/ 18 w 55"/>
              <a:gd name="T65" fmla="*/ 47 h 54"/>
              <a:gd name="T66" fmla="*/ 22 w 55"/>
              <a:gd name="T67" fmla="*/ 49 h 54"/>
              <a:gd name="T68" fmla="*/ 22 w 55"/>
              <a:gd name="T69" fmla="*/ 54 h 54"/>
              <a:gd name="T70" fmla="*/ 27 w 55"/>
              <a:gd name="T71" fmla="*/ 54 h 54"/>
              <a:gd name="T72" fmla="*/ 29 w 55"/>
              <a:gd name="T73" fmla="*/ 49 h 54"/>
              <a:gd name="T74" fmla="*/ 33 w 55"/>
              <a:gd name="T75" fmla="*/ 49 h 54"/>
              <a:gd name="T76" fmla="*/ 37 w 55"/>
              <a:gd name="T77" fmla="*/ 53 h 54"/>
              <a:gd name="T78" fmla="*/ 41 w 55"/>
              <a:gd name="T79" fmla="*/ 51 h 54"/>
              <a:gd name="T80" fmla="*/ 40 w 55"/>
              <a:gd name="T81" fmla="*/ 46 h 54"/>
              <a:gd name="T82" fmla="*/ 44 w 55"/>
              <a:gd name="T83" fmla="*/ 43 h 54"/>
              <a:gd name="T84" fmla="*/ 48 w 55"/>
              <a:gd name="T85" fmla="*/ 45 h 54"/>
              <a:gd name="T86" fmla="*/ 51 w 55"/>
              <a:gd name="T87" fmla="*/ 41 h 54"/>
              <a:gd name="T88" fmla="*/ 48 w 55"/>
              <a:gd name="T89" fmla="*/ 37 h 54"/>
              <a:gd name="T90" fmla="*/ 50 w 55"/>
              <a:gd name="T91" fmla="*/ 33 h 54"/>
              <a:gd name="T92" fmla="*/ 55 w 55"/>
              <a:gd name="T93" fmla="*/ 32 h 54"/>
              <a:gd name="T94" fmla="*/ 55 w 55"/>
              <a:gd name="T95" fmla="*/ 27 h 54"/>
              <a:gd name="T96" fmla="*/ 51 w 55"/>
              <a:gd name="T97" fmla="*/ 26 h 54"/>
              <a:gd name="T98" fmla="*/ 42 w 55"/>
              <a:gd name="T99" fmla="*/ 37 h 54"/>
              <a:gd name="T100" fmla="*/ 18 w 55"/>
              <a:gd name="T101" fmla="*/ 41 h 54"/>
              <a:gd name="T102" fmla="*/ 14 w 55"/>
              <a:gd name="T103" fmla="*/ 16 h 54"/>
              <a:gd name="T104" fmla="*/ 38 w 55"/>
              <a:gd name="T105" fmla="*/ 12 h 54"/>
              <a:gd name="T106" fmla="*/ 42 w 55"/>
              <a:gd name="T10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4">
                <a:moveTo>
                  <a:pt x="51" y="26"/>
                </a:moveTo>
                <a:cubicBezTo>
                  <a:pt x="51" y="24"/>
                  <a:pt x="50" y="23"/>
                  <a:pt x="50" y="21"/>
                </a:cubicBezTo>
                <a:cubicBezTo>
                  <a:pt x="51" y="20"/>
                  <a:pt x="52" y="19"/>
                  <a:pt x="54" y="18"/>
                </a:cubicBezTo>
                <a:cubicBezTo>
                  <a:pt x="53" y="17"/>
                  <a:pt x="52" y="15"/>
                  <a:pt x="52" y="14"/>
                </a:cubicBezTo>
                <a:cubicBezTo>
                  <a:pt x="50" y="14"/>
                  <a:pt x="49" y="14"/>
                  <a:pt x="47" y="15"/>
                </a:cubicBezTo>
                <a:cubicBezTo>
                  <a:pt x="46" y="13"/>
                  <a:pt x="45" y="12"/>
                  <a:pt x="44" y="11"/>
                </a:cubicBezTo>
                <a:cubicBezTo>
                  <a:pt x="44" y="9"/>
                  <a:pt x="45" y="8"/>
                  <a:pt x="46" y="6"/>
                </a:cubicBezTo>
                <a:cubicBezTo>
                  <a:pt x="44" y="5"/>
                  <a:pt x="43" y="5"/>
                  <a:pt x="42" y="3"/>
                </a:cubicBezTo>
                <a:cubicBezTo>
                  <a:pt x="41" y="4"/>
                  <a:pt x="39" y="6"/>
                  <a:pt x="38" y="7"/>
                </a:cubicBezTo>
                <a:cubicBezTo>
                  <a:pt x="37" y="6"/>
                  <a:pt x="35" y="5"/>
                  <a:pt x="33" y="5"/>
                </a:cubicBezTo>
                <a:cubicBezTo>
                  <a:pt x="33" y="3"/>
                  <a:pt x="33" y="2"/>
                  <a:pt x="33" y="0"/>
                </a:cubicBezTo>
                <a:cubicBezTo>
                  <a:pt x="31" y="0"/>
                  <a:pt x="30" y="0"/>
                  <a:pt x="28" y="0"/>
                </a:cubicBezTo>
                <a:cubicBezTo>
                  <a:pt x="28" y="1"/>
                  <a:pt x="27" y="3"/>
                  <a:pt x="27" y="4"/>
                </a:cubicBezTo>
                <a:cubicBezTo>
                  <a:pt x="25" y="4"/>
                  <a:pt x="23" y="5"/>
                  <a:pt x="22" y="5"/>
                </a:cubicBezTo>
                <a:cubicBezTo>
                  <a:pt x="21" y="4"/>
                  <a:pt x="20" y="2"/>
                  <a:pt x="19" y="1"/>
                </a:cubicBezTo>
                <a:cubicBezTo>
                  <a:pt x="17" y="2"/>
                  <a:pt x="16" y="3"/>
                  <a:pt x="14" y="3"/>
                </a:cubicBezTo>
                <a:cubicBezTo>
                  <a:pt x="15" y="5"/>
                  <a:pt x="15" y="6"/>
                  <a:pt x="15" y="8"/>
                </a:cubicBezTo>
                <a:cubicBezTo>
                  <a:pt x="14" y="9"/>
                  <a:pt x="13" y="10"/>
                  <a:pt x="12" y="11"/>
                </a:cubicBezTo>
                <a:cubicBezTo>
                  <a:pt x="10" y="10"/>
                  <a:pt x="9" y="10"/>
                  <a:pt x="7" y="9"/>
                </a:cubicBezTo>
                <a:cubicBezTo>
                  <a:pt x="6" y="10"/>
                  <a:pt x="5" y="12"/>
                  <a:pt x="4" y="13"/>
                </a:cubicBezTo>
                <a:cubicBezTo>
                  <a:pt x="5" y="14"/>
                  <a:pt x="6" y="15"/>
                  <a:pt x="8" y="17"/>
                </a:cubicBezTo>
                <a:cubicBezTo>
                  <a:pt x="7" y="18"/>
                  <a:pt x="6" y="20"/>
                  <a:pt x="6" y="21"/>
                </a:cubicBezTo>
                <a:cubicBezTo>
                  <a:pt x="4" y="21"/>
                  <a:pt x="2" y="22"/>
                  <a:pt x="1" y="22"/>
                </a:cubicBezTo>
                <a:cubicBezTo>
                  <a:pt x="1" y="23"/>
                  <a:pt x="1" y="25"/>
                  <a:pt x="0" y="26"/>
                </a:cubicBezTo>
                <a:cubicBezTo>
                  <a:pt x="2" y="27"/>
                  <a:pt x="4" y="28"/>
                  <a:pt x="5" y="28"/>
                </a:cubicBezTo>
                <a:cubicBezTo>
                  <a:pt x="5" y="30"/>
                  <a:pt x="6" y="31"/>
                  <a:pt x="6" y="33"/>
                </a:cubicBezTo>
                <a:cubicBezTo>
                  <a:pt x="5" y="34"/>
                  <a:pt x="3" y="35"/>
                  <a:pt x="2" y="36"/>
                </a:cubicBezTo>
                <a:cubicBezTo>
                  <a:pt x="3" y="37"/>
                  <a:pt x="3" y="39"/>
                  <a:pt x="4" y="40"/>
                </a:cubicBezTo>
                <a:cubicBezTo>
                  <a:pt x="5" y="40"/>
                  <a:pt x="7" y="39"/>
                  <a:pt x="9" y="39"/>
                </a:cubicBezTo>
                <a:cubicBezTo>
                  <a:pt x="10" y="40"/>
                  <a:pt x="11" y="42"/>
                  <a:pt x="12" y="43"/>
                </a:cubicBezTo>
                <a:cubicBezTo>
                  <a:pt x="11" y="44"/>
                  <a:pt x="10" y="46"/>
                  <a:pt x="10" y="48"/>
                </a:cubicBezTo>
                <a:cubicBezTo>
                  <a:pt x="11" y="48"/>
                  <a:pt x="12" y="49"/>
                  <a:pt x="14" y="50"/>
                </a:cubicBezTo>
                <a:cubicBezTo>
                  <a:pt x="15" y="49"/>
                  <a:pt x="16" y="48"/>
                  <a:pt x="18" y="47"/>
                </a:cubicBezTo>
                <a:cubicBezTo>
                  <a:pt x="19" y="48"/>
                  <a:pt x="20" y="48"/>
                  <a:pt x="22" y="49"/>
                </a:cubicBezTo>
                <a:cubicBezTo>
                  <a:pt x="22" y="50"/>
                  <a:pt x="22" y="52"/>
                  <a:pt x="22" y="54"/>
                </a:cubicBezTo>
                <a:cubicBezTo>
                  <a:pt x="24" y="54"/>
                  <a:pt x="26" y="54"/>
                  <a:pt x="27" y="54"/>
                </a:cubicBezTo>
                <a:cubicBezTo>
                  <a:pt x="28" y="53"/>
                  <a:pt x="28" y="51"/>
                  <a:pt x="29" y="49"/>
                </a:cubicBezTo>
                <a:cubicBezTo>
                  <a:pt x="30" y="49"/>
                  <a:pt x="32" y="49"/>
                  <a:pt x="33" y="49"/>
                </a:cubicBezTo>
                <a:cubicBezTo>
                  <a:pt x="35" y="50"/>
                  <a:pt x="36" y="52"/>
                  <a:pt x="37" y="53"/>
                </a:cubicBezTo>
                <a:cubicBezTo>
                  <a:pt x="38" y="52"/>
                  <a:pt x="39" y="51"/>
                  <a:pt x="41" y="51"/>
                </a:cubicBezTo>
                <a:cubicBezTo>
                  <a:pt x="41" y="49"/>
                  <a:pt x="40" y="48"/>
                  <a:pt x="40" y="46"/>
                </a:cubicBezTo>
                <a:cubicBezTo>
                  <a:pt x="41" y="45"/>
                  <a:pt x="43" y="44"/>
                  <a:pt x="44" y="43"/>
                </a:cubicBezTo>
                <a:cubicBezTo>
                  <a:pt x="45" y="44"/>
                  <a:pt x="47" y="44"/>
                  <a:pt x="48" y="45"/>
                </a:cubicBezTo>
                <a:cubicBezTo>
                  <a:pt x="49" y="44"/>
                  <a:pt x="50" y="42"/>
                  <a:pt x="51" y="41"/>
                </a:cubicBezTo>
                <a:cubicBezTo>
                  <a:pt x="50" y="40"/>
                  <a:pt x="49" y="39"/>
                  <a:pt x="48" y="37"/>
                </a:cubicBezTo>
                <a:cubicBezTo>
                  <a:pt x="49" y="36"/>
                  <a:pt x="49" y="34"/>
                  <a:pt x="50" y="33"/>
                </a:cubicBezTo>
                <a:cubicBezTo>
                  <a:pt x="51" y="33"/>
                  <a:pt x="53" y="32"/>
                  <a:pt x="55" y="32"/>
                </a:cubicBezTo>
                <a:cubicBezTo>
                  <a:pt x="55" y="31"/>
                  <a:pt x="55" y="29"/>
                  <a:pt x="55" y="27"/>
                </a:cubicBezTo>
                <a:cubicBezTo>
                  <a:pt x="54" y="27"/>
                  <a:pt x="52" y="26"/>
                  <a:pt x="51" y="26"/>
                </a:cubicBezTo>
                <a:close/>
                <a:moveTo>
                  <a:pt x="42" y="37"/>
                </a:moveTo>
                <a:cubicBezTo>
                  <a:pt x="37" y="45"/>
                  <a:pt x="26" y="47"/>
                  <a:pt x="18" y="41"/>
                </a:cubicBezTo>
                <a:cubicBezTo>
                  <a:pt x="10" y="35"/>
                  <a:pt x="8" y="24"/>
                  <a:pt x="14" y="16"/>
                </a:cubicBezTo>
                <a:cubicBezTo>
                  <a:pt x="19" y="8"/>
                  <a:pt x="30" y="7"/>
                  <a:pt x="38" y="12"/>
                </a:cubicBezTo>
                <a:cubicBezTo>
                  <a:pt x="46" y="18"/>
                  <a:pt x="48" y="29"/>
                  <a:pt x="42" y="37"/>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4" name="Freeform 1151"/>
          <p:cNvSpPr>
            <a:spLocks noEditPoints="1"/>
          </p:cNvSpPr>
          <p:nvPr/>
        </p:nvSpPr>
        <p:spPr bwMode="auto">
          <a:xfrm>
            <a:off x="2397151" y="4603242"/>
            <a:ext cx="414499" cy="406963"/>
          </a:xfrm>
          <a:custGeom>
            <a:avLst/>
            <a:gdLst>
              <a:gd name="T0" fmla="*/ 51 w 55"/>
              <a:gd name="T1" fmla="*/ 26 h 54"/>
              <a:gd name="T2" fmla="*/ 50 w 55"/>
              <a:gd name="T3" fmla="*/ 21 h 54"/>
              <a:gd name="T4" fmla="*/ 54 w 55"/>
              <a:gd name="T5" fmla="*/ 18 h 54"/>
              <a:gd name="T6" fmla="*/ 52 w 55"/>
              <a:gd name="T7" fmla="*/ 14 h 54"/>
              <a:gd name="T8" fmla="*/ 47 w 55"/>
              <a:gd name="T9" fmla="*/ 15 h 54"/>
              <a:gd name="T10" fmla="*/ 44 w 55"/>
              <a:gd name="T11" fmla="*/ 11 h 54"/>
              <a:gd name="T12" fmla="*/ 46 w 55"/>
              <a:gd name="T13" fmla="*/ 6 h 54"/>
              <a:gd name="T14" fmla="*/ 42 w 55"/>
              <a:gd name="T15" fmla="*/ 3 h 54"/>
              <a:gd name="T16" fmla="*/ 38 w 55"/>
              <a:gd name="T17" fmla="*/ 7 h 54"/>
              <a:gd name="T18" fmla="*/ 33 w 55"/>
              <a:gd name="T19" fmla="*/ 5 h 54"/>
              <a:gd name="T20" fmla="*/ 33 w 55"/>
              <a:gd name="T21" fmla="*/ 0 h 54"/>
              <a:gd name="T22" fmla="*/ 28 w 55"/>
              <a:gd name="T23" fmla="*/ 0 h 54"/>
              <a:gd name="T24" fmla="*/ 27 w 55"/>
              <a:gd name="T25" fmla="*/ 4 h 54"/>
              <a:gd name="T26" fmla="*/ 22 w 55"/>
              <a:gd name="T27" fmla="*/ 5 h 54"/>
              <a:gd name="T28" fmla="*/ 19 w 55"/>
              <a:gd name="T29" fmla="*/ 1 h 54"/>
              <a:gd name="T30" fmla="*/ 14 w 55"/>
              <a:gd name="T31" fmla="*/ 3 h 54"/>
              <a:gd name="T32" fmla="*/ 15 w 55"/>
              <a:gd name="T33" fmla="*/ 8 h 54"/>
              <a:gd name="T34" fmla="*/ 12 w 55"/>
              <a:gd name="T35" fmla="*/ 11 h 54"/>
              <a:gd name="T36" fmla="*/ 7 w 55"/>
              <a:gd name="T37" fmla="*/ 9 h 54"/>
              <a:gd name="T38" fmla="*/ 4 w 55"/>
              <a:gd name="T39" fmla="*/ 13 h 54"/>
              <a:gd name="T40" fmla="*/ 8 w 55"/>
              <a:gd name="T41" fmla="*/ 17 h 54"/>
              <a:gd name="T42" fmla="*/ 6 w 55"/>
              <a:gd name="T43" fmla="*/ 21 h 54"/>
              <a:gd name="T44" fmla="*/ 1 w 55"/>
              <a:gd name="T45" fmla="*/ 22 h 54"/>
              <a:gd name="T46" fmla="*/ 0 w 55"/>
              <a:gd name="T47" fmla="*/ 26 h 54"/>
              <a:gd name="T48" fmla="*/ 5 w 55"/>
              <a:gd name="T49" fmla="*/ 28 h 54"/>
              <a:gd name="T50" fmla="*/ 6 w 55"/>
              <a:gd name="T51" fmla="*/ 33 h 54"/>
              <a:gd name="T52" fmla="*/ 2 w 55"/>
              <a:gd name="T53" fmla="*/ 36 h 54"/>
              <a:gd name="T54" fmla="*/ 4 w 55"/>
              <a:gd name="T55" fmla="*/ 40 h 54"/>
              <a:gd name="T56" fmla="*/ 9 w 55"/>
              <a:gd name="T57" fmla="*/ 39 h 54"/>
              <a:gd name="T58" fmla="*/ 12 w 55"/>
              <a:gd name="T59" fmla="*/ 43 h 54"/>
              <a:gd name="T60" fmla="*/ 10 w 55"/>
              <a:gd name="T61" fmla="*/ 48 h 54"/>
              <a:gd name="T62" fmla="*/ 14 w 55"/>
              <a:gd name="T63" fmla="*/ 50 h 54"/>
              <a:gd name="T64" fmla="*/ 18 w 55"/>
              <a:gd name="T65" fmla="*/ 47 h 54"/>
              <a:gd name="T66" fmla="*/ 22 w 55"/>
              <a:gd name="T67" fmla="*/ 49 h 54"/>
              <a:gd name="T68" fmla="*/ 22 w 55"/>
              <a:gd name="T69" fmla="*/ 54 h 54"/>
              <a:gd name="T70" fmla="*/ 27 w 55"/>
              <a:gd name="T71" fmla="*/ 54 h 54"/>
              <a:gd name="T72" fmla="*/ 29 w 55"/>
              <a:gd name="T73" fmla="*/ 49 h 54"/>
              <a:gd name="T74" fmla="*/ 33 w 55"/>
              <a:gd name="T75" fmla="*/ 49 h 54"/>
              <a:gd name="T76" fmla="*/ 37 w 55"/>
              <a:gd name="T77" fmla="*/ 53 h 54"/>
              <a:gd name="T78" fmla="*/ 41 w 55"/>
              <a:gd name="T79" fmla="*/ 51 h 54"/>
              <a:gd name="T80" fmla="*/ 40 w 55"/>
              <a:gd name="T81" fmla="*/ 46 h 54"/>
              <a:gd name="T82" fmla="*/ 44 w 55"/>
              <a:gd name="T83" fmla="*/ 43 h 54"/>
              <a:gd name="T84" fmla="*/ 48 w 55"/>
              <a:gd name="T85" fmla="*/ 45 h 54"/>
              <a:gd name="T86" fmla="*/ 51 w 55"/>
              <a:gd name="T87" fmla="*/ 41 h 54"/>
              <a:gd name="T88" fmla="*/ 48 w 55"/>
              <a:gd name="T89" fmla="*/ 37 h 54"/>
              <a:gd name="T90" fmla="*/ 50 w 55"/>
              <a:gd name="T91" fmla="*/ 33 h 54"/>
              <a:gd name="T92" fmla="*/ 55 w 55"/>
              <a:gd name="T93" fmla="*/ 32 h 54"/>
              <a:gd name="T94" fmla="*/ 55 w 55"/>
              <a:gd name="T95" fmla="*/ 27 h 54"/>
              <a:gd name="T96" fmla="*/ 51 w 55"/>
              <a:gd name="T97" fmla="*/ 26 h 54"/>
              <a:gd name="T98" fmla="*/ 42 w 55"/>
              <a:gd name="T99" fmla="*/ 37 h 54"/>
              <a:gd name="T100" fmla="*/ 18 w 55"/>
              <a:gd name="T101" fmla="*/ 41 h 54"/>
              <a:gd name="T102" fmla="*/ 14 w 55"/>
              <a:gd name="T103" fmla="*/ 16 h 54"/>
              <a:gd name="T104" fmla="*/ 38 w 55"/>
              <a:gd name="T105" fmla="*/ 12 h 54"/>
              <a:gd name="T106" fmla="*/ 42 w 55"/>
              <a:gd name="T10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4">
                <a:moveTo>
                  <a:pt x="51" y="26"/>
                </a:moveTo>
                <a:cubicBezTo>
                  <a:pt x="51" y="24"/>
                  <a:pt x="50" y="23"/>
                  <a:pt x="50" y="21"/>
                </a:cubicBezTo>
                <a:cubicBezTo>
                  <a:pt x="51" y="20"/>
                  <a:pt x="52" y="19"/>
                  <a:pt x="54" y="18"/>
                </a:cubicBezTo>
                <a:cubicBezTo>
                  <a:pt x="53" y="17"/>
                  <a:pt x="52" y="15"/>
                  <a:pt x="52" y="14"/>
                </a:cubicBezTo>
                <a:cubicBezTo>
                  <a:pt x="50" y="14"/>
                  <a:pt x="49" y="14"/>
                  <a:pt x="47" y="15"/>
                </a:cubicBezTo>
                <a:cubicBezTo>
                  <a:pt x="46" y="13"/>
                  <a:pt x="45" y="12"/>
                  <a:pt x="44" y="11"/>
                </a:cubicBezTo>
                <a:cubicBezTo>
                  <a:pt x="44" y="9"/>
                  <a:pt x="45" y="8"/>
                  <a:pt x="46" y="6"/>
                </a:cubicBezTo>
                <a:cubicBezTo>
                  <a:pt x="44" y="5"/>
                  <a:pt x="43" y="5"/>
                  <a:pt x="42" y="3"/>
                </a:cubicBezTo>
                <a:cubicBezTo>
                  <a:pt x="41" y="4"/>
                  <a:pt x="39" y="6"/>
                  <a:pt x="38" y="7"/>
                </a:cubicBezTo>
                <a:cubicBezTo>
                  <a:pt x="37" y="6"/>
                  <a:pt x="35" y="5"/>
                  <a:pt x="33" y="5"/>
                </a:cubicBezTo>
                <a:cubicBezTo>
                  <a:pt x="33" y="3"/>
                  <a:pt x="33" y="2"/>
                  <a:pt x="33" y="0"/>
                </a:cubicBezTo>
                <a:cubicBezTo>
                  <a:pt x="31" y="0"/>
                  <a:pt x="30" y="0"/>
                  <a:pt x="28" y="0"/>
                </a:cubicBezTo>
                <a:cubicBezTo>
                  <a:pt x="28" y="1"/>
                  <a:pt x="27" y="3"/>
                  <a:pt x="27" y="4"/>
                </a:cubicBezTo>
                <a:cubicBezTo>
                  <a:pt x="25" y="4"/>
                  <a:pt x="23" y="5"/>
                  <a:pt x="22" y="5"/>
                </a:cubicBezTo>
                <a:cubicBezTo>
                  <a:pt x="21" y="4"/>
                  <a:pt x="20" y="2"/>
                  <a:pt x="19" y="1"/>
                </a:cubicBezTo>
                <a:cubicBezTo>
                  <a:pt x="17" y="2"/>
                  <a:pt x="16" y="3"/>
                  <a:pt x="14" y="3"/>
                </a:cubicBezTo>
                <a:cubicBezTo>
                  <a:pt x="15" y="5"/>
                  <a:pt x="15" y="6"/>
                  <a:pt x="15" y="8"/>
                </a:cubicBezTo>
                <a:cubicBezTo>
                  <a:pt x="14" y="9"/>
                  <a:pt x="13" y="10"/>
                  <a:pt x="12" y="11"/>
                </a:cubicBezTo>
                <a:cubicBezTo>
                  <a:pt x="10" y="10"/>
                  <a:pt x="9" y="10"/>
                  <a:pt x="7" y="9"/>
                </a:cubicBezTo>
                <a:cubicBezTo>
                  <a:pt x="6" y="10"/>
                  <a:pt x="5" y="12"/>
                  <a:pt x="4" y="13"/>
                </a:cubicBezTo>
                <a:cubicBezTo>
                  <a:pt x="5" y="14"/>
                  <a:pt x="6" y="15"/>
                  <a:pt x="8" y="17"/>
                </a:cubicBezTo>
                <a:cubicBezTo>
                  <a:pt x="7" y="18"/>
                  <a:pt x="6" y="20"/>
                  <a:pt x="6" y="21"/>
                </a:cubicBezTo>
                <a:cubicBezTo>
                  <a:pt x="4" y="21"/>
                  <a:pt x="2" y="22"/>
                  <a:pt x="1" y="22"/>
                </a:cubicBezTo>
                <a:cubicBezTo>
                  <a:pt x="1" y="23"/>
                  <a:pt x="1" y="25"/>
                  <a:pt x="0" y="26"/>
                </a:cubicBezTo>
                <a:cubicBezTo>
                  <a:pt x="2" y="27"/>
                  <a:pt x="4" y="28"/>
                  <a:pt x="5" y="28"/>
                </a:cubicBezTo>
                <a:cubicBezTo>
                  <a:pt x="5" y="30"/>
                  <a:pt x="6" y="31"/>
                  <a:pt x="6" y="33"/>
                </a:cubicBezTo>
                <a:cubicBezTo>
                  <a:pt x="5" y="34"/>
                  <a:pt x="3" y="35"/>
                  <a:pt x="2" y="36"/>
                </a:cubicBezTo>
                <a:cubicBezTo>
                  <a:pt x="3" y="37"/>
                  <a:pt x="3" y="39"/>
                  <a:pt x="4" y="40"/>
                </a:cubicBezTo>
                <a:cubicBezTo>
                  <a:pt x="5" y="40"/>
                  <a:pt x="7" y="39"/>
                  <a:pt x="9" y="39"/>
                </a:cubicBezTo>
                <a:cubicBezTo>
                  <a:pt x="10" y="40"/>
                  <a:pt x="11" y="42"/>
                  <a:pt x="12" y="43"/>
                </a:cubicBezTo>
                <a:cubicBezTo>
                  <a:pt x="11" y="44"/>
                  <a:pt x="10" y="46"/>
                  <a:pt x="10" y="48"/>
                </a:cubicBezTo>
                <a:cubicBezTo>
                  <a:pt x="11" y="48"/>
                  <a:pt x="12" y="49"/>
                  <a:pt x="14" y="50"/>
                </a:cubicBezTo>
                <a:cubicBezTo>
                  <a:pt x="15" y="49"/>
                  <a:pt x="16" y="48"/>
                  <a:pt x="18" y="47"/>
                </a:cubicBezTo>
                <a:cubicBezTo>
                  <a:pt x="19" y="48"/>
                  <a:pt x="20" y="48"/>
                  <a:pt x="22" y="49"/>
                </a:cubicBezTo>
                <a:cubicBezTo>
                  <a:pt x="22" y="50"/>
                  <a:pt x="22" y="52"/>
                  <a:pt x="22" y="54"/>
                </a:cubicBezTo>
                <a:cubicBezTo>
                  <a:pt x="24" y="54"/>
                  <a:pt x="26" y="54"/>
                  <a:pt x="27" y="54"/>
                </a:cubicBezTo>
                <a:cubicBezTo>
                  <a:pt x="28" y="53"/>
                  <a:pt x="28" y="51"/>
                  <a:pt x="29" y="49"/>
                </a:cubicBezTo>
                <a:cubicBezTo>
                  <a:pt x="30" y="49"/>
                  <a:pt x="32" y="49"/>
                  <a:pt x="33" y="49"/>
                </a:cubicBezTo>
                <a:cubicBezTo>
                  <a:pt x="35" y="50"/>
                  <a:pt x="36" y="52"/>
                  <a:pt x="37" y="53"/>
                </a:cubicBezTo>
                <a:cubicBezTo>
                  <a:pt x="38" y="52"/>
                  <a:pt x="39" y="51"/>
                  <a:pt x="41" y="51"/>
                </a:cubicBezTo>
                <a:cubicBezTo>
                  <a:pt x="41" y="49"/>
                  <a:pt x="40" y="48"/>
                  <a:pt x="40" y="46"/>
                </a:cubicBezTo>
                <a:cubicBezTo>
                  <a:pt x="41" y="45"/>
                  <a:pt x="43" y="44"/>
                  <a:pt x="44" y="43"/>
                </a:cubicBezTo>
                <a:cubicBezTo>
                  <a:pt x="45" y="44"/>
                  <a:pt x="47" y="44"/>
                  <a:pt x="48" y="45"/>
                </a:cubicBezTo>
                <a:cubicBezTo>
                  <a:pt x="49" y="44"/>
                  <a:pt x="50" y="42"/>
                  <a:pt x="51" y="41"/>
                </a:cubicBezTo>
                <a:cubicBezTo>
                  <a:pt x="50" y="40"/>
                  <a:pt x="49" y="39"/>
                  <a:pt x="48" y="37"/>
                </a:cubicBezTo>
                <a:cubicBezTo>
                  <a:pt x="49" y="36"/>
                  <a:pt x="49" y="34"/>
                  <a:pt x="50" y="33"/>
                </a:cubicBezTo>
                <a:cubicBezTo>
                  <a:pt x="51" y="33"/>
                  <a:pt x="53" y="32"/>
                  <a:pt x="55" y="32"/>
                </a:cubicBezTo>
                <a:cubicBezTo>
                  <a:pt x="55" y="31"/>
                  <a:pt x="55" y="29"/>
                  <a:pt x="55" y="27"/>
                </a:cubicBezTo>
                <a:cubicBezTo>
                  <a:pt x="54" y="27"/>
                  <a:pt x="52" y="26"/>
                  <a:pt x="51" y="26"/>
                </a:cubicBezTo>
                <a:close/>
                <a:moveTo>
                  <a:pt x="42" y="37"/>
                </a:moveTo>
                <a:cubicBezTo>
                  <a:pt x="37" y="45"/>
                  <a:pt x="26" y="47"/>
                  <a:pt x="18" y="41"/>
                </a:cubicBezTo>
                <a:cubicBezTo>
                  <a:pt x="10" y="35"/>
                  <a:pt x="8" y="24"/>
                  <a:pt x="14" y="16"/>
                </a:cubicBezTo>
                <a:cubicBezTo>
                  <a:pt x="19" y="8"/>
                  <a:pt x="30" y="7"/>
                  <a:pt x="38" y="12"/>
                </a:cubicBezTo>
                <a:cubicBezTo>
                  <a:pt x="46" y="18"/>
                  <a:pt x="48" y="29"/>
                  <a:pt x="42" y="37"/>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5" name="Freeform 1150"/>
          <p:cNvSpPr>
            <a:spLocks noEditPoints="1"/>
          </p:cNvSpPr>
          <p:nvPr/>
        </p:nvSpPr>
        <p:spPr bwMode="auto">
          <a:xfrm>
            <a:off x="3504550" y="2139936"/>
            <a:ext cx="397482" cy="397482"/>
          </a:xfrm>
          <a:custGeom>
            <a:avLst/>
            <a:gdLst>
              <a:gd name="T0" fmla="*/ 50 w 55"/>
              <a:gd name="T1" fmla="*/ 26 h 55"/>
              <a:gd name="T2" fmla="*/ 50 w 55"/>
              <a:gd name="T3" fmla="*/ 21 h 55"/>
              <a:gd name="T4" fmla="*/ 53 w 55"/>
              <a:gd name="T5" fmla="*/ 18 h 55"/>
              <a:gd name="T6" fmla="*/ 51 w 55"/>
              <a:gd name="T7" fmla="*/ 14 h 55"/>
              <a:gd name="T8" fmla="*/ 47 w 55"/>
              <a:gd name="T9" fmla="*/ 15 h 55"/>
              <a:gd name="T10" fmla="*/ 44 w 55"/>
              <a:gd name="T11" fmla="*/ 11 h 55"/>
              <a:gd name="T12" fmla="*/ 46 w 55"/>
              <a:gd name="T13" fmla="*/ 7 h 55"/>
              <a:gd name="T14" fmla="*/ 42 w 55"/>
              <a:gd name="T15" fmla="*/ 4 h 55"/>
              <a:gd name="T16" fmla="*/ 38 w 55"/>
              <a:gd name="T17" fmla="*/ 7 h 55"/>
              <a:gd name="T18" fmla="*/ 33 w 55"/>
              <a:gd name="T19" fmla="*/ 5 h 55"/>
              <a:gd name="T20" fmla="*/ 33 w 55"/>
              <a:gd name="T21" fmla="*/ 0 h 55"/>
              <a:gd name="T22" fmla="*/ 28 w 55"/>
              <a:gd name="T23" fmla="*/ 0 h 55"/>
              <a:gd name="T24" fmla="*/ 26 w 55"/>
              <a:gd name="T25" fmla="*/ 5 h 55"/>
              <a:gd name="T26" fmla="*/ 22 w 55"/>
              <a:gd name="T27" fmla="*/ 5 h 55"/>
              <a:gd name="T28" fmla="*/ 19 w 55"/>
              <a:gd name="T29" fmla="*/ 1 h 55"/>
              <a:gd name="T30" fmla="*/ 14 w 55"/>
              <a:gd name="T31" fmla="*/ 3 h 55"/>
              <a:gd name="T32" fmla="*/ 15 w 55"/>
              <a:gd name="T33" fmla="*/ 8 h 55"/>
              <a:gd name="T34" fmla="*/ 12 w 55"/>
              <a:gd name="T35" fmla="*/ 11 h 55"/>
              <a:gd name="T36" fmla="*/ 7 w 55"/>
              <a:gd name="T37" fmla="*/ 9 h 55"/>
              <a:gd name="T38" fmla="*/ 4 w 55"/>
              <a:gd name="T39" fmla="*/ 13 h 55"/>
              <a:gd name="T40" fmla="*/ 8 w 55"/>
              <a:gd name="T41" fmla="*/ 17 h 55"/>
              <a:gd name="T42" fmla="*/ 6 w 55"/>
              <a:gd name="T43" fmla="*/ 21 h 55"/>
              <a:gd name="T44" fmla="*/ 1 w 55"/>
              <a:gd name="T45" fmla="*/ 22 h 55"/>
              <a:gd name="T46" fmla="*/ 0 w 55"/>
              <a:gd name="T47" fmla="*/ 27 h 55"/>
              <a:gd name="T48" fmla="*/ 5 w 55"/>
              <a:gd name="T49" fmla="*/ 29 h 55"/>
              <a:gd name="T50" fmla="*/ 6 w 55"/>
              <a:gd name="T51" fmla="*/ 33 h 55"/>
              <a:gd name="T52" fmla="*/ 2 w 55"/>
              <a:gd name="T53" fmla="*/ 36 h 55"/>
              <a:gd name="T54" fmla="*/ 3 w 55"/>
              <a:gd name="T55" fmla="*/ 41 h 55"/>
              <a:gd name="T56" fmla="*/ 9 w 55"/>
              <a:gd name="T57" fmla="*/ 39 h 55"/>
              <a:gd name="T58" fmla="*/ 12 w 55"/>
              <a:gd name="T59" fmla="*/ 43 h 55"/>
              <a:gd name="T60" fmla="*/ 9 w 55"/>
              <a:gd name="T61" fmla="*/ 48 h 55"/>
              <a:gd name="T62" fmla="*/ 13 w 55"/>
              <a:gd name="T63" fmla="*/ 51 h 55"/>
              <a:gd name="T64" fmla="*/ 17 w 55"/>
              <a:gd name="T65" fmla="*/ 47 h 55"/>
              <a:gd name="T66" fmla="*/ 22 w 55"/>
              <a:gd name="T67" fmla="*/ 49 h 55"/>
              <a:gd name="T68" fmla="*/ 22 w 55"/>
              <a:gd name="T69" fmla="*/ 54 h 55"/>
              <a:gd name="T70" fmla="*/ 27 w 55"/>
              <a:gd name="T71" fmla="*/ 55 h 55"/>
              <a:gd name="T72" fmla="*/ 29 w 55"/>
              <a:gd name="T73" fmla="*/ 50 h 55"/>
              <a:gd name="T74" fmla="*/ 33 w 55"/>
              <a:gd name="T75" fmla="*/ 49 h 55"/>
              <a:gd name="T76" fmla="*/ 36 w 55"/>
              <a:gd name="T77" fmla="*/ 53 h 55"/>
              <a:gd name="T78" fmla="*/ 41 w 55"/>
              <a:gd name="T79" fmla="*/ 51 h 55"/>
              <a:gd name="T80" fmla="*/ 40 w 55"/>
              <a:gd name="T81" fmla="*/ 46 h 55"/>
              <a:gd name="T82" fmla="*/ 44 w 55"/>
              <a:gd name="T83" fmla="*/ 43 h 55"/>
              <a:gd name="T84" fmla="*/ 48 w 55"/>
              <a:gd name="T85" fmla="*/ 45 h 55"/>
              <a:gd name="T86" fmla="*/ 51 w 55"/>
              <a:gd name="T87" fmla="*/ 41 h 55"/>
              <a:gd name="T88" fmla="*/ 48 w 55"/>
              <a:gd name="T89" fmla="*/ 38 h 55"/>
              <a:gd name="T90" fmla="*/ 50 w 55"/>
              <a:gd name="T91" fmla="*/ 33 h 55"/>
              <a:gd name="T92" fmla="*/ 54 w 55"/>
              <a:gd name="T93" fmla="*/ 33 h 55"/>
              <a:gd name="T94" fmla="*/ 55 w 55"/>
              <a:gd name="T95" fmla="*/ 28 h 55"/>
              <a:gd name="T96" fmla="*/ 50 w 55"/>
              <a:gd name="T97" fmla="*/ 26 h 55"/>
              <a:gd name="T98" fmla="*/ 42 w 55"/>
              <a:gd name="T99" fmla="*/ 37 h 55"/>
              <a:gd name="T100" fmla="*/ 17 w 55"/>
              <a:gd name="T101" fmla="*/ 42 h 55"/>
              <a:gd name="T102" fmla="*/ 13 w 55"/>
              <a:gd name="T103" fmla="*/ 17 h 55"/>
              <a:gd name="T104" fmla="*/ 38 w 55"/>
              <a:gd name="T105" fmla="*/ 13 h 55"/>
              <a:gd name="T106" fmla="*/ 42 w 55"/>
              <a:gd name="T10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5">
                <a:moveTo>
                  <a:pt x="50" y="26"/>
                </a:moveTo>
                <a:cubicBezTo>
                  <a:pt x="50" y="25"/>
                  <a:pt x="50" y="23"/>
                  <a:pt x="50" y="21"/>
                </a:cubicBezTo>
                <a:cubicBezTo>
                  <a:pt x="51" y="20"/>
                  <a:pt x="52" y="19"/>
                  <a:pt x="53" y="18"/>
                </a:cubicBezTo>
                <a:cubicBezTo>
                  <a:pt x="53" y="17"/>
                  <a:pt x="52" y="16"/>
                  <a:pt x="51" y="14"/>
                </a:cubicBezTo>
                <a:cubicBezTo>
                  <a:pt x="50" y="14"/>
                  <a:pt x="48" y="15"/>
                  <a:pt x="47" y="15"/>
                </a:cubicBezTo>
                <a:cubicBezTo>
                  <a:pt x="46" y="14"/>
                  <a:pt x="45" y="12"/>
                  <a:pt x="44" y="11"/>
                </a:cubicBezTo>
                <a:cubicBezTo>
                  <a:pt x="44" y="9"/>
                  <a:pt x="45" y="8"/>
                  <a:pt x="46" y="7"/>
                </a:cubicBezTo>
                <a:cubicBezTo>
                  <a:pt x="44" y="6"/>
                  <a:pt x="43" y="5"/>
                  <a:pt x="42" y="4"/>
                </a:cubicBezTo>
                <a:cubicBezTo>
                  <a:pt x="40" y="5"/>
                  <a:pt x="39" y="6"/>
                  <a:pt x="38" y="7"/>
                </a:cubicBezTo>
                <a:cubicBezTo>
                  <a:pt x="37" y="6"/>
                  <a:pt x="35" y="6"/>
                  <a:pt x="33" y="5"/>
                </a:cubicBezTo>
                <a:cubicBezTo>
                  <a:pt x="33" y="4"/>
                  <a:pt x="33" y="2"/>
                  <a:pt x="33" y="0"/>
                </a:cubicBezTo>
                <a:cubicBezTo>
                  <a:pt x="31" y="0"/>
                  <a:pt x="30" y="0"/>
                  <a:pt x="28" y="0"/>
                </a:cubicBezTo>
                <a:cubicBezTo>
                  <a:pt x="27" y="1"/>
                  <a:pt x="27" y="3"/>
                  <a:pt x="26" y="5"/>
                </a:cubicBezTo>
                <a:cubicBezTo>
                  <a:pt x="25" y="5"/>
                  <a:pt x="23" y="5"/>
                  <a:pt x="22" y="5"/>
                </a:cubicBezTo>
                <a:cubicBezTo>
                  <a:pt x="21" y="4"/>
                  <a:pt x="20" y="3"/>
                  <a:pt x="19" y="1"/>
                </a:cubicBezTo>
                <a:cubicBezTo>
                  <a:pt x="17" y="2"/>
                  <a:pt x="16" y="3"/>
                  <a:pt x="14" y="3"/>
                </a:cubicBezTo>
                <a:cubicBezTo>
                  <a:pt x="15" y="5"/>
                  <a:pt x="15" y="7"/>
                  <a:pt x="15" y="8"/>
                </a:cubicBezTo>
                <a:cubicBezTo>
                  <a:pt x="14" y="9"/>
                  <a:pt x="13" y="10"/>
                  <a:pt x="12" y="11"/>
                </a:cubicBezTo>
                <a:cubicBezTo>
                  <a:pt x="10" y="11"/>
                  <a:pt x="8" y="10"/>
                  <a:pt x="7" y="9"/>
                </a:cubicBezTo>
                <a:cubicBezTo>
                  <a:pt x="6" y="11"/>
                  <a:pt x="5" y="12"/>
                  <a:pt x="4" y="13"/>
                </a:cubicBezTo>
                <a:cubicBezTo>
                  <a:pt x="5" y="14"/>
                  <a:pt x="6" y="16"/>
                  <a:pt x="8" y="17"/>
                </a:cubicBezTo>
                <a:cubicBezTo>
                  <a:pt x="7" y="19"/>
                  <a:pt x="6" y="20"/>
                  <a:pt x="6" y="21"/>
                </a:cubicBezTo>
                <a:cubicBezTo>
                  <a:pt x="4" y="22"/>
                  <a:pt x="2" y="22"/>
                  <a:pt x="1" y="22"/>
                </a:cubicBezTo>
                <a:cubicBezTo>
                  <a:pt x="1" y="24"/>
                  <a:pt x="0" y="25"/>
                  <a:pt x="0" y="27"/>
                </a:cubicBezTo>
                <a:cubicBezTo>
                  <a:pt x="2" y="27"/>
                  <a:pt x="4" y="28"/>
                  <a:pt x="5" y="29"/>
                </a:cubicBezTo>
                <a:cubicBezTo>
                  <a:pt x="5" y="30"/>
                  <a:pt x="6" y="32"/>
                  <a:pt x="6" y="33"/>
                </a:cubicBezTo>
                <a:cubicBezTo>
                  <a:pt x="4" y="34"/>
                  <a:pt x="3" y="35"/>
                  <a:pt x="2" y="36"/>
                </a:cubicBezTo>
                <a:cubicBezTo>
                  <a:pt x="2" y="38"/>
                  <a:pt x="3" y="39"/>
                  <a:pt x="3" y="41"/>
                </a:cubicBezTo>
                <a:cubicBezTo>
                  <a:pt x="5" y="40"/>
                  <a:pt x="7" y="40"/>
                  <a:pt x="9" y="39"/>
                </a:cubicBezTo>
                <a:cubicBezTo>
                  <a:pt x="10" y="41"/>
                  <a:pt x="11" y="42"/>
                  <a:pt x="12" y="43"/>
                </a:cubicBezTo>
                <a:cubicBezTo>
                  <a:pt x="11" y="45"/>
                  <a:pt x="10" y="46"/>
                  <a:pt x="9" y="48"/>
                </a:cubicBezTo>
                <a:cubicBezTo>
                  <a:pt x="11" y="49"/>
                  <a:pt x="12" y="50"/>
                  <a:pt x="13" y="51"/>
                </a:cubicBezTo>
                <a:cubicBezTo>
                  <a:pt x="15" y="50"/>
                  <a:pt x="16" y="48"/>
                  <a:pt x="17" y="47"/>
                </a:cubicBezTo>
                <a:cubicBezTo>
                  <a:pt x="19" y="48"/>
                  <a:pt x="20" y="48"/>
                  <a:pt x="22" y="49"/>
                </a:cubicBezTo>
                <a:cubicBezTo>
                  <a:pt x="22" y="51"/>
                  <a:pt x="22" y="52"/>
                  <a:pt x="22" y="54"/>
                </a:cubicBezTo>
                <a:cubicBezTo>
                  <a:pt x="24" y="54"/>
                  <a:pt x="25" y="54"/>
                  <a:pt x="27" y="55"/>
                </a:cubicBezTo>
                <a:cubicBezTo>
                  <a:pt x="28" y="53"/>
                  <a:pt x="28" y="51"/>
                  <a:pt x="29" y="50"/>
                </a:cubicBezTo>
                <a:cubicBezTo>
                  <a:pt x="30" y="50"/>
                  <a:pt x="32" y="49"/>
                  <a:pt x="33" y="49"/>
                </a:cubicBezTo>
                <a:cubicBezTo>
                  <a:pt x="34" y="50"/>
                  <a:pt x="35" y="52"/>
                  <a:pt x="36" y="53"/>
                </a:cubicBezTo>
                <a:cubicBezTo>
                  <a:pt x="38" y="52"/>
                  <a:pt x="39" y="52"/>
                  <a:pt x="41" y="51"/>
                </a:cubicBezTo>
                <a:cubicBezTo>
                  <a:pt x="40" y="50"/>
                  <a:pt x="40" y="48"/>
                  <a:pt x="40" y="46"/>
                </a:cubicBezTo>
                <a:cubicBezTo>
                  <a:pt x="41" y="45"/>
                  <a:pt x="42" y="44"/>
                  <a:pt x="44" y="43"/>
                </a:cubicBezTo>
                <a:cubicBezTo>
                  <a:pt x="45" y="44"/>
                  <a:pt x="47" y="45"/>
                  <a:pt x="48" y="45"/>
                </a:cubicBezTo>
                <a:cubicBezTo>
                  <a:pt x="49" y="44"/>
                  <a:pt x="50" y="43"/>
                  <a:pt x="51" y="41"/>
                </a:cubicBezTo>
                <a:cubicBezTo>
                  <a:pt x="50" y="40"/>
                  <a:pt x="49" y="39"/>
                  <a:pt x="48" y="38"/>
                </a:cubicBezTo>
                <a:cubicBezTo>
                  <a:pt x="49" y="36"/>
                  <a:pt x="49" y="35"/>
                  <a:pt x="50" y="33"/>
                </a:cubicBezTo>
                <a:cubicBezTo>
                  <a:pt x="51" y="33"/>
                  <a:pt x="53" y="33"/>
                  <a:pt x="54" y="33"/>
                </a:cubicBezTo>
                <a:cubicBezTo>
                  <a:pt x="54" y="31"/>
                  <a:pt x="55" y="29"/>
                  <a:pt x="55" y="28"/>
                </a:cubicBezTo>
                <a:cubicBezTo>
                  <a:pt x="53" y="27"/>
                  <a:pt x="52" y="27"/>
                  <a:pt x="50" y="26"/>
                </a:cubicBezTo>
                <a:close/>
                <a:moveTo>
                  <a:pt x="42" y="37"/>
                </a:moveTo>
                <a:cubicBezTo>
                  <a:pt x="37" y="45"/>
                  <a:pt x="25" y="47"/>
                  <a:pt x="17" y="42"/>
                </a:cubicBezTo>
                <a:cubicBezTo>
                  <a:pt x="9" y="36"/>
                  <a:pt x="8" y="25"/>
                  <a:pt x="13" y="17"/>
                </a:cubicBezTo>
                <a:cubicBezTo>
                  <a:pt x="19" y="9"/>
                  <a:pt x="30" y="7"/>
                  <a:pt x="38" y="13"/>
                </a:cubicBezTo>
                <a:cubicBezTo>
                  <a:pt x="46" y="18"/>
                  <a:pt x="48" y="30"/>
                  <a:pt x="42" y="37"/>
                </a:cubicBezTo>
                <a:close/>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6" name="Freeform 1153"/>
          <p:cNvSpPr>
            <a:spLocks noEditPoints="1"/>
          </p:cNvSpPr>
          <p:nvPr/>
        </p:nvSpPr>
        <p:spPr bwMode="auto">
          <a:xfrm>
            <a:off x="4517940" y="2308252"/>
            <a:ext cx="304321" cy="304321"/>
          </a:xfrm>
          <a:custGeom>
            <a:avLst/>
            <a:gdLst>
              <a:gd name="T0" fmla="*/ 39 w 43"/>
              <a:gd name="T1" fmla="*/ 21 h 43"/>
              <a:gd name="T2" fmla="*/ 39 w 43"/>
              <a:gd name="T3" fmla="*/ 17 h 43"/>
              <a:gd name="T4" fmla="*/ 42 w 43"/>
              <a:gd name="T5" fmla="*/ 14 h 43"/>
              <a:gd name="T6" fmla="*/ 40 w 43"/>
              <a:gd name="T7" fmla="*/ 11 h 43"/>
              <a:gd name="T8" fmla="*/ 36 w 43"/>
              <a:gd name="T9" fmla="*/ 12 h 43"/>
              <a:gd name="T10" fmla="*/ 34 w 43"/>
              <a:gd name="T11" fmla="*/ 9 h 43"/>
              <a:gd name="T12" fmla="*/ 35 w 43"/>
              <a:gd name="T13" fmla="*/ 5 h 43"/>
              <a:gd name="T14" fmla="*/ 32 w 43"/>
              <a:gd name="T15" fmla="*/ 3 h 43"/>
              <a:gd name="T16" fmla="*/ 30 w 43"/>
              <a:gd name="T17" fmla="*/ 6 h 43"/>
              <a:gd name="T18" fmla="*/ 26 w 43"/>
              <a:gd name="T19" fmla="*/ 4 h 43"/>
              <a:gd name="T20" fmla="*/ 25 w 43"/>
              <a:gd name="T21" fmla="*/ 0 h 43"/>
              <a:gd name="T22" fmla="*/ 22 w 43"/>
              <a:gd name="T23" fmla="*/ 0 h 43"/>
              <a:gd name="T24" fmla="*/ 21 w 43"/>
              <a:gd name="T25" fmla="*/ 4 h 43"/>
              <a:gd name="T26" fmla="*/ 17 w 43"/>
              <a:gd name="T27" fmla="*/ 4 h 43"/>
              <a:gd name="T28" fmla="*/ 14 w 43"/>
              <a:gd name="T29" fmla="*/ 1 h 43"/>
              <a:gd name="T30" fmla="*/ 11 w 43"/>
              <a:gd name="T31" fmla="*/ 3 h 43"/>
              <a:gd name="T32" fmla="*/ 12 w 43"/>
              <a:gd name="T33" fmla="*/ 7 h 43"/>
              <a:gd name="T34" fmla="*/ 9 w 43"/>
              <a:gd name="T35" fmla="*/ 9 h 43"/>
              <a:gd name="T36" fmla="*/ 5 w 43"/>
              <a:gd name="T37" fmla="*/ 7 h 43"/>
              <a:gd name="T38" fmla="*/ 3 w 43"/>
              <a:gd name="T39" fmla="*/ 10 h 43"/>
              <a:gd name="T40" fmla="*/ 6 w 43"/>
              <a:gd name="T41" fmla="*/ 13 h 43"/>
              <a:gd name="T42" fmla="*/ 4 w 43"/>
              <a:gd name="T43" fmla="*/ 17 h 43"/>
              <a:gd name="T44" fmla="*/ 0 w 43"/>
              <a:gd name="T45" fmla="*/ 17 h 43"/>
              <a:gd name="T46" fmla="*/ 0 w 43"/>
              <a:gd name="T47" fmla="*/ 21 h 43"/>
              <a:gd name="T48" fmla="*/ 4 w 43"/>
              <a:gd name="T49" fmla="*/ 22 h 43"/>
              <a:gd name="T50" fmla="*/ 4 w 43"/>
              <a:gd name="T51" fmla="*/ 26 h 43"/>
              <a:gd name="T52" fmla="*/ 1 w 43"/>
              <a:gd name="T53" fmla="*/ 28 h 43"/>
              <a:gd name="T54" fmla="*/ 3 w 43"/>
              <a:gd name="T55" fmla="*/ 32 h 43"/>
              <a:gd name="T56" fmla="*/ 7 w 43"/>
              <a:gd name="T57" fmla="*/ 31 h 43"/>
              <a:gd name="T58" fmla="*/ 9 w 43"/>
              <a:gd name="T59" fmla="*/ 34 h 43"/>
              <a:gd name="T60" fmla="*/ 7 w 43"/>
              <a:gd name="T61" fmla="*/ 38 h 43"/>
              <a:gd name="T62" fmla="*/ 10 w 43"/>
              <a:gd name="T63" fmla="*/ 40 h 43"/>
              <a:gd name="T64" fmla="*/ 13 w 43"/>
              <a:gd name="T65" fmla="*/ 37 h 43"/>
              <a:gd name="T66" fmla="*/ 17 w 43"/>
              <a:gd name="T67" fmla="*/ 38 h 43"/>
              <a:gd name="T68" fmla="*/ 17 w 43"/>
              <a:gd name="T69" fmla="*/ 43 h 43"/>
              <a:gd name="T70" fmla="*/ 21 w 43"/>
              <a:gd name="T71" fmla="*/ 43 h 43"/>
              <a:gd name="T72" fmla="*/ 22 w 43"/>
              <a:gd name="T73" fmla="*/ 39 h 43"/>
              <a:gd name="T74" fmla="*/ 26 w 43"/>
              <a:gd name="T75" fmla="*/ 38 h 43"/>
              <a:gd name="T76" fmla="*/ 28 w 43"/>
              <a:gd name="T77" fmla="*/ 42 h 43"/>
              <a:gd name="T78" fmla="*/ 32 w 43"/>
              <a:gd name="T79" fmla="*/ 40 h 43"/>
              <a:gd name="T80" fmla="*/ 31 w 43"/>
              <a:gd name="T81" fmla="*/ 36 h 43"/>
              <a:gd name="T82" fmla="*/ 34 w 43"/>
              <a:gd name="T83" fmla="*/ 34 h 43"/>
              <a:gd name="T84" fmla="*/ 38 w 43"/>
              <a:gd name="T85" fmla="*/ 36 h 43"/>
              <a:gd name="T86" fmla="*/ 40 w 43"/>
              <a:gd name="T87" fmla="*/ 32 h 43"/>
              <a:gd name="T88" fmla="*/ 37 w 43"/>
              <a:gd name="T89" fmla="*/ 30 h 43"/>
              <a:gd name="T90" fmla="*/ 39 w 43"/>
              <a:gd name="T91" fmla="*/ 26 h 43"/>
              <a:gd name="T92" fmla="*/ 42 w 43"/>
              <a:gd name="T93" fmla="*/ 26 h 43"/>
              <a:gd name="T94" fmla="*/ 43 w 43"/>
              <a:gd name="T95" fmla="*/ 22 h 43"/>
              <a:gd name="T96" fmla="*/ 39 w 43"/>
              <a:gd name="T97" fmla="*/ 21 h 43"/>
              <a:gd name="T98" fmla="*/ 33 w 43"/>
              <a:gd name="T99" fmla="*/ 29 h 43"/>
              <a:gd name="T100" fmla="*/ 13 w 43"/>
              <a:gd name="T101" fmla="*/ 33 h 43"/>
              <a:gd name="T102" fmla="*/ 10 w 43"/>
              <a:gd name="T103" fmla="*/ 13 h 43"/>
              <a:gd name="T104" fmla="*/ 30 w 43"/>
              <a:gd name="T105" fmla="*/ 10 h 43"/>
              <a:gd name="T106" fmla="*/ 33 w 43"/>
              <a:gd name="T10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3">
                <a:moveTo>
                  <a:pt x="39" y="21"/>
                </a:moveTo>
                <a:cubicBezTo>
                  <a:pt x="39" y="19"/>
                  <a:pt x="39" y="18"/>
                  <a:pt x="39" y="17"/>
                </a:cubicBezTo>
                <a:cubicBezTo>
                  <a:pt x="40" y="16"/>
                  <a:pt x="41" y="15"/>
                  <a:pt x="42" y="14"/>
                </a:cubicBezTo>
                <a:cubicBezTo>
                  <a:pt x="41" y="13"/>
                  <a:pt x="40" y="12"/>
                  <a:pt x="40" y="11"/>
                </a:cubicBezTo>
                <a:cubicBezTo>
                  <a:pt x="39" y="11"/>
                  <a:pt x="38" y="12"/>
                  <a:pt x="36" y="12"/>
                </a:cubicBezTo>
                <a:cubicBezTo>
                  <a:pt x="36" y="11"/>
                  <a:pt x="35" y="10"/>
                  <a:pt x="34" y="9"/>
                </a:cubicBezTo>
                <a:cubicBezTo>
                  <a:pt x="34" y="7"/>
                  <a:pt x="35" y="6"/>
                  <a:pt x="35" y="5"/>
                </a:cubicBezTo>
                <a:cubicBezTo>
                  <a:pt x="34" y="5"/>
                  <a:pt x="33" y="4"/>
                  <a:pt x="32" y="3"/>
                </a:cubicBezTo>
                <a:cubicBezTo>
                  <a:pt x="31" y="4"/>
                  <a:pt x="31" y="5"/>
                  <a:pt x="30" y="6"/>
                </a:cubicBezTo>
                <a:cubicBezTo>
                  <a:pt x="28" y="5"/>
                  <a:pt x="27" y="4"/>
                  <a:pt x="26" y="4"/>
                </a:cubicBezTo>
                <a:cubicBezTo>
                  <a:pt x="26" y="3"/>
                  <a:pt x="26" y="2"/>
                  <a:pt x="25" y="0"/>
                </a:cubicBezTo>
                <a:cubicBezTo>
                  <a:pt x="24" y="0"/>
                  <a:pt x="23" y="0"/>
                  <a:pt x="22" y="0"/>
                </a:cubicBezTo>
                <a:cubicBezTo>
                  <a:pt x="21" y="1"/>
                  <a:pt x="21" y="2"/>
                  <a:pt x="21" y="4"/>
                </a:cubicBezTo>
                <a:cubicBezTo>
                  <a:pt x="19" y="4"/>
                  <a:pt x="18" y="4"/>
                  <a:pt x="17" y="4"/>
                </a:cubicBezTo>
                <a:cubicBezTo>
                  <a:pt x="16" y="3"/>
                  <a:pt x="15" y="2"/>
                  <a:pt x="14" y="1"/>
                </a:cubicBezTo>
                <a:cubicBezTo>
                  <a:pt x="13" y="2"/>
                  <a:pt x="12" y="2"/>
                  <a:pt x="11" y="3"/>
                </a:cubicBezTo>
                <a:cubicBezTo>
                  <a:pt x="11" y="4"/>
                  <a:pt x="11" y="5"/>
                  <a:pt x="12" y="7"/>
                </a:cubicBezTo>
                <a:cubicBezTo>
                  <a:pt x="11" y="7"/>
                  <a:pt x="10" y="8"/>
                  <a:pt x="9" y="9"/>
                </a:cubicBezTo>
                <a:cubicBezTo>
                  <a:pt x="8" y="8"/>
                  <a:pt x="6" y="8"/>
                  <a:pt x="5" y="7"/>
                </a:cubicBezTo>
                <a:cubicBezTo>
                  <a:pt x="5" y="8"/>
                  <a:pt x="4" y="9"/>
                  <a:pt x="3" y="10"/>
                </a:cubicBezTo>
                <a:cubicBezTo>
                  <a:pt x="4" y="11"/>
                  <a:pt x="5" y="12"/>
                  <a:pt x="6" y="13"/>
                </a:cubicBezTo>
                <a:cubicBezTo>
                  <a:pt x="5" y="15"/>
                  <a:pt x="5" y="16"/>
                  <a:pt x="4" y="17"/>
                </a:cubicBezTo>
                <a:cubicBezTo>
                  <a:pt x="3" y="17"/>
                  <a:pt x="2" y="17"/>
                  <a:pt x="0" y="17"/>
                </a:cubicBezTo>
                <a:cubicBezTo>
                  <a:pt x="0" y="19"/>
                  <a:pt x="0" y="20"/>
                  <a:pt x="0" y="21"/>
                </a:cubicBezTo>
                <a:cubicBezTo>
                  <a:pt x="1" y="21"/>
                  <a:pt x="3" y="22"/>
                  <a:pt x="4" y="22"/>
                </a:cubicBezTo>
                <a:cubicBezTo>
                  <a:pt x="4" y="24"/>
                  <a:pt x="4" y="25"/>
                  <a:pt x="4" y="26"/>
                </a:cubicBezTo>
                <a:cubicBezTo>
                  <a:pt x="3" y="27"/>
                  <a:pt x="2" y="28"/>
                  <a:pt x="1" y="28"/>
                </a:cubicBezTo>
                <a:cubicBezTo>
                  <a:pt x="2" y="29"/>
                  <a:pt x="2" y="31"/>
                  <a:pt x="3" y="32"/>
                </a:cubicBezTo>
                <a:cubicBezTo>
                  <a:pt x="4" y="32"/>
                  <a:pt x="5" y="31"/>
                  <a:pt x="7" y="31"/>
                </a:cubicBezTo>
                <a:cubicBezTo>
                  <a:pt x="7" y="32"/>
                  <a:pt x="8" y="33"/>
                  <a:pt x="9" y="34"/>
                </a:cubicBezTo>
                <a:cubicBezTo>
                  <a:pt x="8" y="35"/>
                  <a:pt x="8" y="36"/>
                  <a:pt x="7" y="38"/>
                </a:cubicBezTo>
                <a:cubicBezTo>
                  <a:pt x="8" y="38"/>
                  <a:pt x="9" y="39"/>
                  <a:pt x="10" y="40"/>
                </a:cubicBezTo>
                <a:cubicBezTo>
                  <a:pt x="11" y="39"/>
                  <a:pt x="12" y="38"/>
                  <a:pt x="13" y="37"/>
                </a:cubicBezTo>
                <a:cubicBezTo>
                  <a:pt x="15" y="38"/>
                  <a:pt x="16" y="38"/>
                  <a:pt x="17" y="38"/>
                </a:cubicBezTo>
                <a:cubicBezTo>
                  <a:pt x="17" y="40"/>
                  <a:pt x="17" y="41"/>
                  <a:pt x="17" y="43"/>
                </a:cubicBezTo>
                <a:cubicBezTo>
                  <a:pt x="18" y="42"/>
                  <a:pt x="20" y="43"/>
                  <a:pt x="21" y="43"/>
                </a:cubicBezTo>
                <a:cubicBezTo>
                  <a:pt x="21" y="42"/>
                  <a:pt x="22" y="40"/>
                  <a:pt x="22" y="39"/>
                </a:cubicBezTo>
                <a:cubicBezTo>
                  <a:pt x="23" y="39"/>
                  <a:pt x="25" y="39"/>
                  <a:pt x="26" y="38"/>
                </a:cubicBezTo>
                <a:cubicBezTo>
                  <a:pt x="27" y="40"/>
                  <a:pt x="27" y="41"/>
                  <a:pt x="28" y="42"/>
                </a:cubicBezTo>
                <a:cubicBezTo>
                  <a:pt x="29" y="41"/>
                  <a:pt x="31" y="41"/>
                  <a:pt x="32" y="40"/>
                </a:cubicBezTo>
                <a:cubicBezTo>
                  <a:pt x="31" y="39"/>
                  <a:pt x="31" y="38"/>
                  <a:pt x="31" y="36"/>
                </a:cubicBezTo>
                <a:cubicBezTo>
                  <a:pt x="32" y="36"/>
                  <a:pt x="33" y="35"/>
                  <a:pt x="34" y="34"/>
                </a:cubicBezTo>
                <a:cubicBezTo>
                  <a:pt x="35" y="34"/>
                  <a:pt x="36" y="35"/>
                  <a:pt x="38" y="36"/>
                </a:cubicBezTo>
                <a:cubicBezTo>
                  <a:pt x="38" y="34"/>
                  <a:pt x="39" y="33"/>
                  <a:pt x="40" y="32"/>
                </a:cubicBezTo>
                <a:cubicBezTo>
                  <a:pt x="39" y="32"/>
                  <a:pt x="38" y="31"/>
                  <a:pt x="37" y="30"/>
                </a:cubicBezTo>
                <a:cubicBezTo>
                  <a:pt x="38" y="28"/>
                  <a:pt x="38" y="27"/>
                  <a:pt x="39" y="26"/>
                </a:cubicBezTo>
                <a:cubicBezTo>
                  <a:pt x="40" y="26"/>
                  <a:pt x="41" y="26"/>
                  <a:pt x="42" y="26"/>
                </a:cubicBezTo>
                <a:cubicBezTo>
                  <a:pt x="42" y="24"/>
                  <a:pt x="42" y="23"/>
                  <a:pt x="43" y="22"/>
                </a:cubicBezTo>
                <a:cubicBezTo>
                  <a:pt x="42" y="21"/>
                  <a:pt x="40" y="21"/>
                  <a:pt x="39" y="21"/>
                </a:cubicBezTo>
                <a:close/>
                <a:moveTo>
                  <a:pt x="33" y="29"/>
                </a:moveTo>
                <a:cubicBezTo>
                  <a:pt x="28" y="36"/>
                  <a:pt x="20" y="37"/>
                  <a:pt x="13" y="33"/>
                </a:cubicBezTo>
                <a:cubicBezTo>
                  <a:pt x="7" y="28"/>
                  <a:pt x="6" y="19"/>
                  <a:pt x="10" y="13"/>
                </a:cubicBezTo>
                <a:cubicBezTo>
                  <a:pt x="15" y="7"/>
                  <a:pt x="23" y="6"/>
                  <a:pt x="30" y="10"/>
                </a:cubicBezTo>
                <a:cubicBezTo>
                  <a:pt x="36" y="14"/>
                  <a:pt x="37" y="23"/>
                  <a:pt x="33" y="29"/>
                </a:cubicBezTo>
                <a:close/>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7" name="Freeform 1150"/>
          <p:cNvSpPr>
            <a:spLocks noEditPoints="1"/>
          </p:cNvSpPr>
          <p:nvPr/>
        </p:nvSpPr>
        <p:spPr bwMode="auto">
          <a:xfrm>
            <a:off x="5178530" y="2544754"/>
            <a:ext cx="273295" cy="273295"/>
          </a:xfrm>
          <a:custGeom>
            <a:avLst/>
            <a:gdLst>
              <a:gd name="T0" fmla="*/ 50 w 55"/>
              <a:gd name="T1" fmla="*/ 26 h 55"/>
              <a:gd name="T2" fmla="*/ 50 w 55"/>
              <a:gd name="T3" fmla="*/ 21 h 55"/>
              <a:gd name="T4" fmla="*/ 53 w 55"/>
              <a:gd name="T5" fmla="*/ 18 h 55"/>
              <a:gd name="T6" fmla="*/ 51 w 55"/>
              <a:gd name="T7" fmla="*/ 14 h 55"/>
              <a:gd name="T8" fmla="*/ 47 w 55"/>
              <a:gd name="T9" fmla="*/ 15 h 55"/>
              <a:gd name="T10" fmla="*/ 44 w 55"/>
              <a:gd name="T11" fmla="*/ 11 h 55"/>
              <a:gd name="T12" fmla="*/ 46 w 55"/>
              <a:gd name="T13" fmla="*/ 7 h 55"/>
              <a:gd name="T14" fmla="*/ 42 w 55"/>
              <a:gd name="T15" fmla="*/ 4 h 55"/>
              <a:gd name="T16" fmla="*/ 38 w 55"/>
              <a:gd name="T17" fmla="*/ 7 h 55"/>
              <a:gd name="T18" fmla="*/ 33 w 55"/>
              <a:gd name="T19" fmla="*/ 5 h 55"/>
              <a:gd name="T20" fmla="*/ 33 w 55"/>
              <a:gd name="T21" fmla="*/ 0 h 55"/>
              <a:gd name="T22" fmla="*/ 28 w 55"/>
              <a:gd name="T23" fmla="*/ 0 h 55"/>
              <a:gd name="T24" fmla="*/ 26 w 55"/>
              <a:gd name="T25" fmla="*/ 5 h 55"/>
              <a:gd name="T26" fmla="*/ 22 w 55"/>
              <a:gd name="T27" fmla="*/ 5 h 55"/>
              <a:gd name="T28" fmla="*/ 19 w 55"/>
              <a:gd name="T29" fmla="*/ 1 h 55"/>
              <a:gd name="T30" fmla="*/ 14 w 55"/>
              <a:gd name="T31" fmla="*/ 3 h 55"/>
              <a:gd name="T32" fmla="*/ 15 w 55"/>
              <a:gd name="T33" fmla="*/ 8 h 55"/>
              <a:gd name="T34" fmla="*/ 12 w 55"/>
              <a:gd name="T35" fmla="*/ 11 h 55"/>
              <a:gd name="T36" fmla="*/ 7 w 55"/>
              <a:gd name="T37" fmla="*/ 9 h 55"/>
              <a:gd name="T38" fmla="*/ 4 w 55"/>
              <a:gd name="T39" fmla="*/ 13 h 55"/>
              <a:gd name="T40" fmla="*/ 8 w 55"/>
              <a:gd name="T41" fmla="*/ 17 h 55"/>
              <a:gd name="T42" fmla="*/ 6 w 55"/>
              <a:gd name="T43" fmla="*/ 21 h 55"/>
              <a:gd name="T44" fmla="*/ 1 w 55"/>
              <a:gd name="T45" fmla="*/ 22 h 55"/>
              <a:gd name="T46" fmla="*/ 0 w 55"/>
              <a:gd name="T47" fmla="*/ 27 h 55"/>
              <a:gd name="T48" fmla="*/ 5 w 55"/>
              <a:gd name="T49" fmla="*/ 29 h 55"/>
              <a:gd name="T50" fmla="*/ 6 w 55"/>
              <a:gd name="T51" fmla="*/ 33 h 55"/>
              <a:gd name="T52" fmla="*/ 2 w 55"/>
              <a:gd name="T53" fmla="*/ 36 h 55"/>
              <a:gd name="T54" fmla="*/ 3 w 55"/>
              <a:gd name="T55" fmla="*/ 41 h 55"/>
              <a:gd name="T56" fmla="*/ 9 w 55"/>
              <a:gd name="T57" fmla="*/ 39 h 55"/>
              <a:gd name="T58" fmla="*/ 12 w 55"/>
              <a:gd name="T59" fmla="*/ 43 h 55"/>
              <a:gd name="T60" fmla="*/ 9 w 55"/>
              <a:gd name="T61" fmla="*/ 48 h 55"/>
              <a:gd name="T62" fmla="*/ 13 w 55"/>
              <a:gd name="T63" fmla="*/ 51 h 55"/>
              <a:gd name="T64" fmla="*/ 17 w 55"/>
              <a:gd name="T65" fmla="*/ 47 h 55"/>
              <a:gd name="T66" fmla="*/ 22 w 55"/>
              <a:gd name="T67" fmla="*/ 49 h 55"/>
              <a:gd name="T68" fmla="*/ 22 w 55"/>
              <a:gd name="T69" fmla="*/ 54 h 55"/>
              <a:gd name="T70" fmla="*/ 27 w 55"/>
              <a:gd name="T71" fmla="*/ 55 h 55"/>
              <a:gd name="T72" fmla="*/ 29 w 55"/>
              <a:gd name="T73" fmla="*/ 50 h 55"/>
              <a:gd name="T74" fmla="*/ 33 w 55"/>
              <a:gd name="T75" fmla="*/ 49 h 55"/>
              <a:gd name="T76" fmla="*/ 36 w 55"/>
              <a:gd name="T77" fmla="*/ 53 h 55"/>
              <a:gd name="T78" fmla="*/ 41 w 55"/>
              <a:gd name="T79" fmla="*/ 51 h 55"/>
              <a:gd name="T80" fmla="*/ 40 w 55"/>
              <a:gd name="T81" fmla="*/ 46 h 55"/>
              <a:gd name="T82" fmla="*/ 44 w 55"/>
              <a:gd name="T83" fmla="*/ 43 h 55"/>
              <a:gd name="T84" fmla="*/ 48 w 55"/>
              <a:gd name="T85" fmla="*/ 45 h 55"/>
              <a:gd name="T86" fmla="*/ 51 w 55"/>
              <a:gd name="T87" fmla="*/ 41 h 55"/>
              <a:gd name="T88" fmla="*/ 48 w 55"/>
              <a:gd name="T89" fmla="*/ 38 h 55"/>
              <a:gd name="T90" fmla="*/ 50 w 55"/>
              <a:gd name="T91" fmla="*/ 33 h 55"/>
              <a:gd name="T92" fmla="*/ 54 w 55"/>
              <a:gd name="T93" fmla="*/ 33 h 55"/>
              <a:gd name="T94" fmla="*/ 55 w 55"/>
              <a:gd name="T95" fmla="*/ 28 h 55"/>
              <a:gd name="T96" fmla="*/ 50 w 55"/>
              <a:gd name="T97" fmla="*/ 26 h 55"/>
              <a:gd name="T98" fmla="*/ 42 w 55"/>
              <a:gd name="T99" fmla="*/ 37 h 55"/>
              <a:gd name="T100" fmla="*/ 17 w 55"/>
              <a:gd name="T101" fmla="*/ 42 h 55"/>
              <a:gd name="T102" fmla="*/ 13 w 55"/>
              <a:gd name="T103" fmla="*/ 17 h 55"/>
              <a:gd name="T104" fmla="*/ 38 w 55"/>
              <a:gd name="T105" fmla="*/ 13 h 55"/>
              <a:gd name="T106" fmla="*/ 42 w 55"/>
              <a:gd name="T10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5">
                <a:moveTo>
                  <a:pt x="50" y="26"/>
                </a:moveTo>
                <a:cubicBezTo>
                  <a:pt x="50" y="25"/>
                  <a:pt x="50" y="23"/>
                  <a:pt x="50" y="21"/>
                </a:cubicBezTo>
                <a:cubicBezTo>
                  <a:pt x="51" y="20"/>
                  <a:pt x="52" y="19"/>
                  <a:pt x="53" y="18"/>
                </a:cubicBezTo>
                <a:cubicBezTo>
                  <a:pt x="53" y="17"/>
                  <a:pt x="52" y="16"/>
                  <a:pt x="51" y="14"/>
                </a:cubicBezTo>
                <a:cubicBezTo>
                  <a:pt x="50" y="14"/>
                  <a:pt x="48" y="15"/>
                  <a:pt x="47" y="15"/>
                </a:cubicBezTo>
                <a:cubicBezTo>
                  <a:pt x="46" y="14"/>
                  <a:pt x="45" y="12"/>
                  <a:pt x="44" y="11"/>
                </a:cubicBezTo>
                <a:cubicBezTo>
                  <a:pt x="44" y="9"/>
                  <a:pt x="45" y="8"/>
                  <a:pt x="46" y="7"/>
                </a:cubicBezTo>
                <a:cubicBezTo>
                  <a:pt x="44" y="6"/>
                  <a:pt x="43" y="5"/>
                  <a:pt x="42" y="4"/>
                </a:cubicBezTo>
                <a:cubicBezTo>
                  <a:pt x="40" y="5"/>
                  <a:pt x="39" y="6"/>
                  <a:pt x="38" y="7"/>
                </a:cubicBezTo>
                <a:cubicBezTo>
                  <a:pt x="37" y="6"/>
                  <a:pt x="35" y="6"/>
                  <a:pt x="33" y="5"/>
                </a:cubicBezTo>
                <a:cubicBezTo>
                  <a:pt x="33" y="4"/>
                  <a:pt x="33" y="2"/>
                  <a:pt x="33" y="0"/>
                </a:cubicBezTo>
                <a:cubicBezTo>
                  <a:pt x="31" y="0"/>
                  <a:pt x="30" y="0"/>
                  <a:pt x="28" y="0"/>
                </a:cubicBezTo>
                <a:cubicBezTo>
                  <a:pt x="27" y="1"/>
                  <a:pt x="27" y="3"/>
                  <a:pt x="26" y="5"/>
                </a:cubicBezTo>
                <a:cubicBezTo>
                  <a:pt x="25" y="5"/>
                  <a:pt x="23" y="5"/>
                  <a:pt x="22" y="5"/>
                </a:cubicBezTo>
                <a:cubicBezTo>
                  <a:pt x="21" y="4"/>
                  <a:pt x="20" y="3"/>
                  <a:pt x="19" y="1"/>
                </a:cubicBezTo>
                <a:cubicBezTo>
                  <a:pt x="17" y="2"/>
                  <a:pt x="16" y="3"/>
                  <a:pt x="14" y="3"/>
                </a:cubicBezTo>
                <a:cubicBezTo>
                  <a:pt x="15" y="5"/>
                  <a:pt x="15" y="7"/>
                  <a:pt x="15" y="8"/>
                </a:cubicBezTo>
                <a:cubicBezTo>
                  <a:pt x="14" y="9"/>
                  <a:pt x="13" y="10"/>
                  <a:pt x="12" y="11"/>
                </a:cubicBezTo>
                <a:cubicBezTo>
                  <a:pt x="10" y="11"/>
                  <a:pt x="8" y="10"/>
                  <a:pt x="7" y="9"/>
                </a:cubicBezTo>
                <a:cubicBezTo>
                  <a:pt x="6" y="11"/>
                  <a:pt x="5" y="12"/>
                  <a:pt x="4" y="13"/>
                </a:cubicBezTo>
                <a:cubicBezTo>
                  <a:pt x="5" y="14"/>
                  <a:pt x="6" y="16"/>
                  <a:pt x="8" y="17"/>
                </a:cubicBezTo>
                <a:cubicBezTo>
                  <a:pt x="7" y="19"/>
                  <a:pt x="6" y="20"/>
                  <a:pt x="6" y="21"/>
                </a:cubicBezTo>
                <a:cubicBezTo>
                  <a:pt x="4" y="22"/>
                  <a:pt x="2" y="22"/>
                  <a:pt x="1" y="22"/>
                </a:cubicBezTo>
                <a:cubicBezTo>
                  <a:pt x="1" y="24"/>
                  <a:pt x="0" y="25"/>
                  <a:pt x="0" y="27"/>
                </a:cubicBezTo>
                <a:cubicBezTo>
                  <a:pt x="2" y="27"/>
                  <a:pt x="4" y="28"/>
                  <a:pt x="5" y="29"/>
                </a:cubicBezTo>
                <a:cubicBezTo>
                  <a:pt x="5" y="30"/>
                  <a:pt x="6" y="32"/>
                  <a:pt x="6" y="33"/>
                </a:cubicBezTo>
                <a:cubicBezTo>
                  <a:pt x="4" y="34"/>
                  <a:pt x="3" y="35"/>
                  <a:pt x="2" y="36"/>
                </a:cubicBezTo>
                <a:cubicBezTo>
                  <a:pt x="2" y="38"/>
                  <a:pt x="3" y="39"/>
                  <a:pt x="3" y="41"/>
                </a:cubicBezTo>
                <a:cubicBezTo>
                  <a:pt x="5" y="40"/>
                  <a:pt x="7" y="40"/>
                  <a:pt x="9" y="39"/>
                </a:cubicBezTo>
                <a:cubicBezTo>
                  <a:pt x="10" y="41"/>
                  <a:pt x="11" y="42"/>
                  <a:pt x="12" y="43"/>
                </a:cubicBezTo>
                <a:cubicBezTo>
                  <a:pt x="11" y="45"/>
                  <a:pt x="10" y="46"/>
                  <a:pt x="9" y="48"/>
                </a:cubicBezTo>
                <a:cubicBezTo>
                  <a:pt x="11" y="49"/>
                  <a:pt x="12" y="50"/>
                  <a:pt x="13" y="51"/>
                </a:cubicBezTo>
                <a:cubicBezTo>
                  <a:pt x="15" y="50"/>
                  <a:pt x="16" y="48"/>
                  <a:pt x="17" y="47"/>
                </a:cubicBezTo>
                <a:cubicBezTo>
                  <a:pt x="19" y="48"/>
                  <a:pt x="20" y="48"/>
                  <a:pt x="22" y="49"/>
                </a:cubicBezTo>
                <a:cubicBezTo>
                  <a:pt x="22" y="51"/>
                  <a:pt x="22" y="52"/>
                  <a:pt x="22" y="54"/>
                </a:cubicBezTo>
                <a:cubicBezTo>
                  <a:pt x="24" y="54"/>
                  <a:pt x="25" y="54"/>
                  <a:pt x="27" y="55"/>
                </a:cubicBezTo>
                <a:cubicBezTo>
                  <a:pt x="28" y="53"/>
                  <a:pt x="28" y="51"/>
                  <a:pt x="29" y="50"/>
                </a:cubicBezTo>
                <a:cubicBezTo>
                  <a:pt x="30" y="50"/>
                  <a:pt x="32" y="49"/>
                  <a:pt x="33" y="49"/>
                </a:cubicBezTo>
                <a:cubicBezTo>
                  <a:pt x="34" y="50"/>
                  <a:pt x="35" y="52"/>
                  <a:pt x="36" y="53"/>
                </a:cubicBezTo>
                <a:cubicBezTo>
                  <a:pt x="38" y="52"/>
                  <a:pt x="39" y="52"/>
                  <a:pt x="41" y="51"/>
                </a:cubicBezTo>
                <a:cubicBezTo>
                  <a:pt x="40" y="50"/>
                  <a:pt x="40" y="48"/>
                  <a:pt x="40" y="46"/>
                </a:cubicBezTo>
                <a:cubicBezTo>
                  <a:pt x="41" y="45"/>
                  <a:pt x="42" y="44"/>
                  <a:pt x="44" y="43"/>
                </a:cubicBezTo>
                <a:cubicBezTo>
                  <a:pt x="45" y="44"/>
                  <a:pt x="47" y="45"/>
                  <a:pt x="48" y="45"/>
                </a:cubicBezTo>
                <a:cubicBezTo>
                  <a:pt x="49" y="44"/>
                  <a:pt x="50" y="43"/>
                  <a:pt x="51" y="41"/>
                </a:cubicBezTo>
                <a:cubicBezTo>
                  <a:pt x="50" y="40"/>
                  <a:pt x="49" y="39"/>
                  <a:pt x="48" y="38"/>
                </a:cubicBezTo>
                <a:cubicBezTo>
                  <a:pt x="49" y="36"/>
                  <a:pt x="49" y="35"/>
                  <a:pt x="50" y="33"/>
                </a:cubicBezTo>
                <a:cubicBezTo>
                  <a:pt x="51" y="33"/>
                  <a:pt x="53" y="33"/>
                  <a:pt x="54" y="33"/>
                </a:cubicBezTo>
                <a:cubicBezTo>
                  <a:pt x="54" y="31"/>
                  <a:pt x="55" y="29"/>
                  <a:pt x="55" y="28"/>
                </a:cubicBezTo>
                <a:cubicBezTo>
                  <a:pt x="53" y="27"/>
                  <a:pt x="52" y="27"/>
                  <a:pt x="50" y="26"/>
                </a:cubicBezTo>
                <a:close/>
                <a:moveTo>
                  <a:pt x="42" y="37"/>
                </a:moveTo>
                <a:cubicBezTo>
                  <a:pt x="37" y="45"/>
                  <a:pt x="25" y="47"/>
                  <a:pt x="17" y="42"/>
                </a:cubicBezTo>
                <a:cubicBezTo>
                  <a:pt x="9" y="36"/>
                  <a:pt x="8" y="25"/>
                  <a:pt x="13" y="17"/>
                </a:cubicBezTo>
                <a:cubicBezTo>
                  <a:pt x="19" y="9"/>
                  <a:pt x="30" y="7"/>
                  <a:pt x="38" y="13"/>
                </a:cubicBezTo>
                <a:cubicBezTo>
                  <a:pt x="46" y="18"/>
                  <a:pt x="48" y="30"/>
                  <a:pt x="42" y="37"/>
                </a:cubicBezTo>
                <a:close/>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68" name="Freeform 1147"/>
          <p:cNvSpPr>
            <a:spLocks noEditPoints="1"/>
          </p:cNvSpPr>
          <p:nvPr/>
        </p:nvSpPr>
        <p:spPr bwMode="auto">
          <a:xfrm>
            <a:off x="2595256" y="2818049"/>
            <a:ext cx="342491" cy="342491"/>
          </a:xfrm>
          <a:custGeom>
            <a:avLst/>
            <a:gdLst>
              <a:gd name="T0" fmla="*/ 77 w 78"/>
              <a:gd name="T1" fmla="*/ 49 h 78"/>
              <a:gd name="T2" fmla="*/ 78 w 78"/>
              <a:gd name="T3" fmla="*/ 42 h 78"/>
              <a:gd name="T4" fmla="*/ 72 w 78"/>
              <a:gd name="T5" fmla="*/ 39 h 78"/>
              <a:gd name="T6" fmla="*/ 71 w 78"/>
              <a:gd name="T7" fmla="*/ 32 h 78"/>
              <a:gd name="T8" fmla="*/ 77 w 78"/>
              <a:gd name="T9" fmla="*/ 28 h 78"/>
              <a:gd name="T10" fmla="*/ 75 w 78"/>
              <a:gd name="T11" fmla="*/ 22 h 78"/>
              <a:gd name="T12" fmla="*/ 68 w 78"/>
              <a:gd name="T13" fmla="*/ 23 h 78"/>
              <a:gd name="T14" fmla="*/ 64 w 78"/>
              <a:gd name="T15" fmla="*/ 17 h 78"/>
              <a:gd name="T16" fmla="*/ 67 w 78"/>
              <a:gd name="T17" fmla="*/ 11 h 78"/>
              <a:gd name="T18" fmla="*/ 62 w 78"/>
              <a:gd name="T19" fmla="*/ 6 h 78"/>
              <a:gd name="T20" fmla="*/ 56 w 78"/>
              <a:gd name="T21" fmla="*/ 11 h 78"/>
              <a:gd name="T22" fmla="*/ 50 w 78"/>
              <a:gd name="T23" fmla="*/ 8 h 78"/>
              <a:gd name="T24" fmla="*/ 49 w 78"/>
              <a:gd name="T25" fmla="*/ 1 h 78"/>
              <a:gd name="T26" fmla="*/ 43 w 78"/>
              <a:gd name="T27" fmla="*/ 0 h 78"/>
              <a:gd name="T28" fmla="*/ 40 w 78"/>
              <a:gd name="T29" fmla="*/ 6 h 78"/>
              <a:gd name="T30" fmla="*/ 33 w 78"/>
              <a:gd name="T31" fmla="*/ 7 h 78"/>
              <a:gd name="T32" fmla="*/ 29 w 78"/>
              <a:gd name="T33" fmla="*/ 1 h 78"/>
              <a:gd name="T34" fmla="*/ 23 w 78"/>
              <a:gd name="T35" fmla="*/ 3 h 78"/>
              <a:gd name="T36" fmla="*/ 24 w 78"/>
              <a:gd name="T37" fmla="*/ 10 h 78"/>
              <a:gd name="T38" fmla="*/ 18 w 78"/>
              <a:gd name="T39" fmla="*/ 14 h 78"/>
              <a:gd name="T40" fmla="*/ 12 w 78"/>
              <a:gd name="T41" fmla="*/ 11 h 78"/>
              <a:gd name="T42" fmla="*/ 7 w 78"/>
              <a:gd name="T43" fmla="*/ 16 h 78"/>
              <a:gd name="T44" fmla="*/ 12 w 78"/>
              <a:gd name="T45" fmla="*/ 22 h 78"/>
              <a:gd name="T46" fmla="*/ 9 w 78"/>
              <a:gd name="T47" fmla="*/ 28 h 78"/>
              <a:gd name="T48" fmla="*/ 1 w 78"/>
              <a:gd name="T49" fmla="*/ 29 h 78"/>
              <a:gd name="T50" fmla="*/ 0 w 78"/>
              <a:gd name="T51" fmla="*/ 35 h 78"/>
              <a:gd name="T52" fmla="*/ 7 w 78"/>
              <a:gd name="T53" fmla="*/ 38 h 78"/>
              <a:gd name="T54" fmla="*/ 8 w 78"/>
              <a:gd name="T55" fmla="*/ 45 h 78"/>
              <a:gd name="T56" fmla="*/ 1 w 78"/>
              <a:gd name="T57" fmla="*/ 49 h 78"/>
              <a:gd name="T58" fmla="*/ 4 w 78"/>
              <a:gd name="T59" fmla="*/ 55 h 78"/>
              <a:gd name="T60" fmla="*/ 12 w 78"/>
              <a:gd name="T61" fmla="*/ 54 h 78"/>
              <a:gd name="T62" fmla="*/ 15 w 78"/>
              <a:gd name="T63" fmla="*/ 59 h 78"/>
              <a:gd name="T64" fmla="*/ 12 w 78"/>
              <a:gd name="T65" fmla="*/ 66 h 78"/>
              <a:gd name="T66" fmla="*/ 17 w 78"/>
              <a:gd name="T67" fmla="*/ 71 h 78"/>
              <a:gd name="T68" fmla="*/ 23 w 78"/>
              <a:gd name="T69" fmla="*/ 66 h 78"/>
              <a:gd name="T70" fmla="*/ 29 w 78"/>
              <a:gd name="T71" fmla="*/ 69 h 78"/>
              <a:gd name="T72" fmla="*/ 29 w 78"/>
              <a:gd name="T73" fmla="*/ 77 h 78"/>
              <a:gd name="T74" fmla="*/ 36 w 78"/>
              <a:gd name="T75" fmla="*/ 78 h 78"/>
              <a:gd name="T76" fmla="*/ 39 w 78"/>
              <a:gd name="T77" fmla="*/ 71 h 78"/>
              <a:gd name="T78" fmla="*/ 45 w 78"/>
              <a:gd name="T79" fmla="*/ 70 h 78"/>
              <a:gd name="T80" fmla="*/ 50 w 78"/>
              <a:gd name="T81" fmla="*/ 77 h 78"/>
              <a:gd name="T82" fmla="*/ 56 w 78"/>
              <a:gd name="T83" fmla="*/ 74 h 78"/>
              <a:gd name="T84" fmla="*/ 55 w 78"/>
              <a:gd name="T85" fmla="*/ 67 h 78"/>
              <a:gd name="T86" fmla="*/ 61 w 78"/>
              <a:gd name="T87" fmla="*/ 63 h 78"/>
              <a:gd name="T88" fmla="*/ 67 w 78"/>
              <a:gd name="T89" fmla="*/ 66 h 78"/>
              <a:gd name="T90" fmla="*/ 71 w 78"/>
              <a:gd name="T91" fmla="*/ 61 h 78"/>
              <a:gd name="T92" fmla="*/ 67 w 78"/>
              <a:gd name="T93" fmla="*/ 56 h 78"/>
              <a:gd name="T94" fmla="*/ 70 w 78"/>
              <a:gd name="T95" fmla="*/ 49 h 78"/>
              <a:gd name="T96" fmla="*/ 77 w 78"/>
              <a:gd name="T97" fmla="*/ 49 h 78"/>
              <a:gd name="T98" fmla="*/ 59 w 78"/>
              <a:gd name="T99" fmla="*/ 55 h 78"/>
              <a:gd name="T100" fmla="*/ 24 w 78"/>
              <a:gd name="T101" fmla="*/ 58 h 78"/>
              <a:gd name="T102" fmla="*/ 20 w 78"/>
              <a:gd name="T103" fmla="*/ 22 h 78"/>
              <a:gd name="T104" fmla="*/ 56 w 78"/>
              <a:gd name="T105" fmla="*/ 19 h 78"/>
              <a:gd name="T106" fmla="*/ 59 w 78"/>
              <a:gd name="T107"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78">
                <a:moveTo>
                  <a:pt x="77" y="49"/>
                </a:moveTo>
                <a:cubicBezTo>
                  <a:pt x="77" y="46"/>
                  <a:pt x="78" y="44"/>
                  <a:pt x="78" y="42"/>
                </a:cubicBezTo>
                <a:cubicBezTo>
                  <a:pt x="76" y="41"/>
                  <a:pt x="74" y="40"/>
                  <a:pt x="72" y="39"/>
                </a:cubicBezTo>
                <a:cubicBezTo>
                  <a:pt x="72" y="37"/>
                  <a:pt x="72" y="35"/>
                  <a:pt x="71" y="32"/>
                </a:cubicBezTo>
                <a:cubicBezTo>
                  <a:pt x="73" y="31"/>
                  <a:pt x="75" y="30"/>
                  <a:pt x="77" y="28"/>
                </a:cubicBezTo>
                <a:cubicBezTo>
                  <a:pt x="76" y="26"/>
                  <a:pt x="75" y="24"/>
                  <a:pt x="75" y="22"/>
                </a:cubicBezTo>
                <a:cubicBezTo>
                  <a:pt x="73" y="22"/>
                  <a:pt x="70" y="23"/>
                  <a:pt x="68" y="23"/>
                </a:cubicBezTo>
                <a:cubicBezTo>
                  <a:pt x="67" y="21"/>
                  <a:pt x="66" y="19"/>
                  <a:pt x="64" y="17"/>
                </a:cubicBezTo>
                <a:cubicBezTo>
                  <a:pt x="65" y="15"/>
                  <a:pt x="66" y="13"/>
                  <a:pt x="67" y="11"/>
                </a:cubicBezTo>
                <a:cubicBezTo>
                  <a:pt x="65" y="10"/>
                  <a:pt x="63" y="8"/>
                  <a:pt x="62" y="6"/>
                </a:cubicBezTo>
                <a:cubicBezTo>
                  <a:pt x="60" y="8"/>
                  <a:pt x="58" y="9"/>
                  <a:pt x="56" y="11"/>
                </a:cubicBezTo>
                <a:cubicBezTo>
                  <a:pt x="54" y="9"/>
                  <a:pt x="52" y="8"/>
                  <a:pt x="50" y="8"/>
                </a:cubicBezTo>
                <a:cubicBezTo>
                  <a:pt x="50" y="5"/>
                  <a:pt x="50" y="3"/>
                  <a:pt x="49" y="1"/>
                </a:cubicBezTo>
                <a:cubicBezTo>
                  <a:pt x="47" y="1"/>
                  <a:pt x="45" y="0"/>
                  <a:pt x="43" y="0"/>
                </a:cubicBezTo>
                <a:cubicBezTo>
                  <a:pt x="42" y="2"/>
                  <a:pt x="41" y="4"/>
                  <a:pt x="40" y="6"/>
                </a:cubicBezTo>
                <a:cubicBezTo>
                  <a:pt x="38" y="6"/>
                  <a:pt x="35" y="6"/>
                  <a:pt x="33" y="7"/>
                </a:cubicBezTo>
                <a:cubicBezTo>
                  <a:pt x="32" y="5"/>
                  <a:pt x="30" y="3"/>
                  <a:pt x="29" y="1"/>
                </a:cubicBezTo>
                <a:cubicBezTo>
                  <a:pt x="27" y="2"/>
                  <a:pt x="25" y="3"/>
                  <a:pt x="23" y="3"/>
                </a:cubicBezTo>
                <a:cubicBezTo>
                  <a:pt x="23" y="6"/>
                  <a:pt x="23" y="8"/>
                  <a:pt x="24" y="10"/>
                </a:cubicBezTo>
                <a:cubicBezTo>
                  <a:pt x="22" y="11"/>
                  <a:pt x="20" y="13"/>
                  <a:pt x="18" y="14"/>
                </a:cubicBezTo>
                <a:cubicBezTo>
                  <a:pt x="16" y="13"/>
                  <a:pt x="14" y="12"/>
                  <a:pt x="12" y="11"/>
                </a:cubicBezTo>
                <a:cubicBezTo>
                  <a:pt x="10" y="13"/>
                  <a:pt x="9" y="15"/>
                  <a:pt x="7" y="16"/>
                </a:cubicBezTo>
                <a:cubicBezTo>
                  <a:pt x="9" y="18"/>
                  <a:pt x="10" y="20"/>
                  <a:pt x="12" y="22"/>
                </a:cubicBezTo>
                <a:cubicBezTo>
                  <a:pt x="11" y="24"/>
                  <a:pt x="10" y="26"/>
                  <a:pt x="9" y="28"/>
                </a:cubicBezTo>
                <a:cubicBezTo>
                  <a:pt x="7" y="28"/>
                  <a:pt x="4" y="28"/>
                  <a:pt x="1" y="29"/>
                </a:cubicBezTo>
                <a:cubicBezTo>
                  <a:pt x="1" y="31"/>
                  <a:pt x="1" y="33"/>
                  <a:pt x="0" y="35"/>
                </a:cubicBezTo>
                <a:cubicBezTo>
                  <a:pt x="3" y="36"/>
                  <a:pt x="5" y="37"/>
                  <a:pt x="7" y="38"/>
                </a:cubicBezTo>
                <a:cubicBezTo>
                  <a:pt x="7" y="40"/>
                  <a:pt x="8" y="42"/>
                  <a:pt x="8" y="45"/>
                </a:cubicBezTo>
                <a:cubicBezTo>
                  <a:pt x="6" y="46"/>
                  <a:pt x="4" y="47"/>
                  <a:pt x="1" y="49"/>
                </a:cubicBezTo>
                <a:cubicBezTo>
                  <a:pt x="2" y="51"/>
                  <a:pt x="3" y="53"/>
                  <a:pt x="4" y="55"/>
                </a:cubicBezTo>
                <a:cubicBezTo>
                  <a:pt x="6" y="55"/>
                  <a:pt x="9" y="55"/>
                  <a:pt x="12" y="54"/>
                </a:cubicBezTo>
                <a:cubicBezTo>
                  <a:pt x="13" y="56"/>
                  <a:pt x="14" y="58"/>
                  <a:pt x="15" y="59"/>
                </a:cubicBezTo>
                <a:cubicBezTo>
                  <a:pt x="14" y="62"/>
                  <a:pt x="13" y="64"/>
                  <a:pt x="12" y="66"/>
                </a:cubicBezTo>
                <a:cubicBezTo>
                  <a:pt x="14" y="68"/>
                  <a:pt x="15" y="69"/>
                  <a:pt x="17" y="71"/>
                </a:cubicBezTo>
                <a:cubicBezTo>
                  <a:pt x="19" y="69"/>
                  <a:pt x="21" y="68"/>
                  <a:pt x="23" y="66"/>
                </a:cubicBezTo>
                <a:cubicBezTo>
                  <a:pt x="25" y="67"/>
                  <a:pt x="27" y="68"/>
                  <a:pt x="29" y="69"/>
                </a:cubicBezTo>
                <a:cubicBezTo>
                  <a:pt x="29" y="71"/>
                  <a:pt x="29" y="74"/>
                  <a:pt x="29" y="77"/>
                </a:cubicBezTo>
                <a:cubicBezTo>
                  <a:pt x="32" y="77"/>
                  <a:pt x="34" y="77"/>
                  <a:pt x="36" y="78"/>
                </a:cubicBezTo>
                <a:cubicBezTo>
                  <a:pt x="37" y="75"/>
                  <a:pt x="38" y="73"/>
                  <a:pt x="39" y="71"/>
                </a:cubicBezTo>
                <a:cubicBezTo>
                  <a:pt x="41" y="71"/>
                  <a:pt x="43" y="71"/>
                  <a:pt x="45" y="70"/>
                </a:cubicBezTo>
                <a:cubicBezTo>
                  <a:pt x="47" y="72"/>
                  <a:pt x="48" y="74"/>
                  <a:pt x="50" y="77"/>
                </a:cubicBezTo>
                <a:cubicBezTo>
                  <a:pt x="52" y="75"/>
                  <a:pt x="54" y="75"/>
                  <a:pt x="56" y="74"/>
                </a:cubicBezTo>
                <a:cubicBezTo>
                  <a:pt x="56" y="72"/>
                  <a:pt x="55" y="69"/>
                  <a:pt x="55" y="67"/>
                </a:cubicBezTo>
                <a:cubicBezTo>
                  <a:pt x="57" y="66"/>
                  <a:pt x="59" y="65"/>
                  <a:pt x="61" y="63"/>
                </a:cubicBezTo>
                <a:cubicBezTo>
                  <a:pt x="63" y="64"/>
                  <a:pt x="65" y="65"/>
                  <a:pt x="67" y="66"/>
                </a:cubicBezTo>
                <a:cubicBezTo>
                  <a:pt x="68" y="64"/>
                  <a:pt x="70" y="63"/>
                  <a:pt x="71" y="61"/>
                </a:cubicBezTo>
                <a:cubicBezTo>
                  <a:pt x="70" y="59"/>
                  <a:pt x="69" y="57"/>
                  <a:pt x="67" y="56"/>
                </a:cubicBezTo>
                <a:cubicBezTo>
                  <a:pt x="68" y="53"/>
                  <a:pt x="70" y="51"/>
                  <a:pt x="70" y="49"/>
                </a:cubicBezTo>
                <a:cubicBezTo>
                  <a:pt x="73" y="49"/>
                  <a:pt x="75" y="49"/>
                  <a:pt x="77" y="49"/>
                </a:cubicBezTo>
                <a:close/>
                <a:moveTo>
                  <a:pt x="59" y="55"/>
                </a:moveTo>
                <a:cubicBezTo>
                  <a:pt x="50" y="65"/>
                  <a:pt x="34" y="67"/>
                  <a:pt x="24" y="58"/>
                </a:cubicBezTo>
                <a:cubicBezTo>
                  <a:pt x="13" y="49"/>
                  <a:pt x="11" y="33"/>
                  <a:pt x="20" y="22"/>
                </a:cubicBezTo>
                <a:cubicBezTo>
                  <a:pt x="29" y="11"/>
                  <a:pt x="45" y="10"/>
                  <a:pt x="56" y="19"/>
                </a:cubicBezTo>
                <a:cubicBezTo>
                  <a:pt x="67" y="28"/>
                  <a:pt x="68" y="44"/>
                  <a:pt x="59" y="55"/>
                </a:cubicBezTo>
                <a:close/>
              </a:path>
            </a:pathLst>
          </a:custGeom>
          <a:solidFill>
            <a:srgbClr val="C1D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grpSp>
        <p:nvGrpSpPr>
          <p:cNvPr id="5" name="Group 4">
            <a:extLst>
              <a:ext uri="{FF2B5EF4-FFF2-40B4-BE49-F238E27FC236}">
                <a16:creationId xmlns:a16="http://schemas.microsoft.com/office/drawing/2014/main" id="{C291A95B-2E13-418E-827E-948F5A66A69A}"/>
              </a:ext>
            </a:extLst>
          </p:cNvPr>
          <p:cNvGrpSpPr/>
          <p:nvPr/>
        </p:nvGrpSpPr>
        <p:grpSpPr>
          <a:xfrm>
            <a:off x="6694254" y="2311815"/>
            <a:ext cx="2839250" cy="428175"/>
            <a:chOff x="5170254" y="2311814"/>
            <a:chExt cx="2839250" cy="428175"/>
          </a:xfrm>
        </p:grpSpPr>
        <p:grpSp>
          <p:nvGrpSpPr>
            <p:cNvPr id="80" name="กลุ่ม 79"/>
            <p:cNvGrpSpPr/>
            <p:nvPr/>
          </p:nvGrpSpPr>
          <p:grpSpPr>
            <a:xfrm>
              <a:off x="5170254" y="2311814"/>
              <a:ext cx="2839250" cy="428175"/>
              <a:chOff x="13753235" y="3886203"/>
              <a:chExt cx="7552602" cy="1138976"/>
            </a:xfrm>
          </p:grpSpPr>
          <p:sp>
            <p:nvSpPr>
              <p:cNvPr id="81" name="Teardrop 16"/>
              <p:cNvSpPr/>
              <p:nvPr/>
            </p:nvSpPr>
            <p:spPr bwMode="auto">
              <a:xfrm rot="8100000">
                <a:off x="13753235" y="3911813"/>
                <a:ext cx="1113076" cy="111336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832" tIns="22916" rIns="45832" bIns="22916" anchor="ctr"/>
              <a:lstStyle/>
              <a:p>
                <a:pPr algn="ctr">
                  <a:defRPr/>
                </a:pPr>
                <a:endParaRPr lang="en-US" sz="677" dirty="0"/>
              </a:p>
            </p:txBody>
          </p:sp>
          <p:sp>
            <p:nvSpPr>
              <p:cNvPr id="82" name="TextBox 81"/>
              <p:cNvSpPr txBox="1"/>
              <p:nvPr/>
            </p:nvSpPr>
            <p:spPr>
              <a:xfrm>
                <a:off x="15134604" y="3886203"/>
                <a:ext cx="6171233" cy="958397"/>
              </a:xfrm>
              <a:prstGeom prst="rect">
                <a:avLst/>
              </a:prstGeom>
              <a:noFill/>
            </p:spPr>
            <p:txBody>
              <a:bodyPr wrap="square" lIns="82486" tIns="41243" rIns="82486" bIns="41243" rtlCol="0">
                <a:spAutoFit/>
              </a:bodyPr>
              <a:lstStyle/>
              <a:p>
                <a:r>
                  <a:rPr lang="en-US" dirty="0"/>
                  <a:t>Product management</a:t>
                </a:r>
              </a:p>
            </p:txBody>
          </p:sp>
        </p:grpSp>
        <p:pic>
          <p:nvPicPr>
            <p:cNvPr id="4" name="Graphic 3" descr="Close">
              <a:extLst>
                <a:ext uri="{FF2B5EF4-FFF2-40B4-BE49-F238E27FC236}">
                  <a16:creationId xmlns:a16="http://schemas.microsoft.com/office/drawing/2014/main" id="{4145625A-CC18-40D3-B55E-D04B6E815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0246" y="2389696"/>
              <a:ext cx="306156" cy="306156"/>
            </a:xfrm>
            <a:prstGeom prst="rect">
              <a:avLst/>
            </a:prstGeom>
          </p:spPr>
        </p:pic>
      </p:grpSp>
      <p:grpSp>
        <p:nvGrpSpPr>
          <p:cNvPr id="6" name="Group 5">
            <a:extLst>
              <a:ext uri="{FF2B5EF4-FFF2-40B4-BE49-F238E27FC236}">
                <a16:creationId xmlns:a16="http://schemas.microsoft.com/office/drawing/2014/main" id="{269DDA2A-710E-4FE4-8486-6DFC7B22A0B1}"/>
              </a:ext>
            </a:extLst>
          </p:cNvPr>
          <p:cNvGrpSpPr/>
          <p:nvPr/>
        </p:nvGrpSpPr>
        <p:grpSpPr>
          <a:xfrm>
            <a:off x="6708414" y="2986253"/>
            <a:ext cx="3746522" cy="428176"/>
            <a:chOff x="5184414" y="2986253"/>
            <a:chExt cx="3746522" cy="428176"/>
          </a:xfrm>
        </p:grpSpPr>
        <p:grpSp>
          <p:nvGrpSpPr>
            <p:cNvPr id="84" name="กลุ่ม 83"/>
            <p:cNvGrpSpPr/>
            <p:nvPr/>
          </p:nvGrpSpPr>
          <p:grpSpPr>
            <a:xfrm>
              <a:off x="5184414" y="2986253"/>
              <a:ext cx="3746522" cy="428176"/>
              <a:chOff x="13790901" y="5680261"/>
              <a:chExt cx="9966009" cy="1138979"/>
            </a:xfrm>
          </p:grpSpPr>
          <p:sp>
            <p:nvSpPr>
              <p:cNvPr id="143" name="Teardrop 16"/>
              <p:cNvSpPr/>
              <p:nvPr/>
            </p:nvSpPr>
            <p:spPr bwMode="auto">
              <a:xfrm rot="8100000">
                <a:off x="13790901" y="5705874"/>
                <a:ext cx="1113076" cy="1113366"/>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832" tIns="22916" rIns="45832" bIns="22916" anchor="ctr"/>
              <a:lstStyle/>
              <a:p>
                <a:pPr algn="ctr">
                  <a:defRPr/>
                </a:pPr>
                <a:endParaRPr lang="en-US" sz="677" dirty="0"/>
              </a:p>
            </p:txBody>
          </p:sp>
          <p:sp>
            <p:nvSpPr>
              <p:cNvPr id="144" name="TextBox 143"/>
              <p:cNvSpPr txBox="1"/>
              <p:nvPr/>
            </p:nvSpPr>
            <p:spPr>
              <a:xfrm>
                <a:off x="15172270" y="5680261"/>
                <a:ext cx="8584640" cy="958398"/>
              </a:xfrm>
              <a:prstGeom prst="rect">
                <a:avLst/>
              </a:prstGeom>
              <a:noFill/>
            </p:spPr>
            <p:txBody>
              <a:bodyPr wrap="square" lIns="82486" tIns="41243" rIns="82486" bIns="41243" rtlCol="0">
                <a:spAutoFit/>
              </a:bodyPr>
              <a:lstStyle/>
              <a:p>
                <a:r>
                  <a:rPr lang="en-US" dirty="0"/>
                  <a:t>CTO (Chief Technology Officer)</a:t>
                </a:r>
              </a:p>
            </p:txBody>
          </p:sp>
        </p:grpSp>
        <p:pic>
          <p:nvPicPr>
            <p:cNvPr id="123" name="Graphic 122" descr="Close">
              <a:extLst>
                <a:ext uri="{FF2B5EF4-FFF2-40B4-BE49-F238E27FC236}">
                  <a16:creationId xmlns:a16="http://schemas.microsoft.com/office/drawing/2014/main" id="{EE5C6151-109C-4982-B770-BC3E962F7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0555" y="3073666"/>
              <a:ext cx="306156" cy="306156"/>
            </a:xfrm>
            <a:prstGeom prst="rect">
              <a:avLst/>
            </a:prstGeom>
          </p:spPr>
        </p:pic>
      </p:grpSp>
      <p:grpSp>
        <p:nvGrpSpPr>
          <p:cNvPr id="7" name="Group 6">
            <a:extLst>
              <a:ext uri="{FF2B5EF4-FFF2-40B4-BE49-F238E27FC236}">
                <a16:creationId xmlns:a16="http://schemas.microsoft.com/office/drawing/2014/main" id="{984C45AC-1001-4F3E-A9E9-9EEFA8536683}"/>
              </a:ext>
            </a:extLst>
          </p:cNvPr>
          <p:cNvGrpSpPr/>
          <p:nvPr/>
        </p:nvGrpSpPr>
        <p:grpSpPr>
          <a:xfrm>
            <a:off x="6724172" y="3617825"/>
            <a:ext cx="2839250" cy="428176"/>
            <a:chOff x="5200172" y="3617825"/>
            <a:chExt cx="2839250" cy="428176"/>
          </a:xfrm>
        </p:grpSpPr>
        <p:grpSp>
          <p:nvGrpSpPr>
            <p:cNvPr id="146" name="กลุ่ม 145"/>
            <p:cNvGrpSpPr/>
            <p:nvPr/>
          </p:nvGrpSpPr>
          <p:grpSpPr>
            <a:xfrm>
              <a:off x="5200172" y="3617825"/>
              <a:ext cx="2839250" cy="428176"/>
              <a:chOff x="13832818" y="7360286"/>
              <a:chExt cx="7552602" cy="1138979"/>
            </a:xfrm>
          </p:grpSpPr>
          <p:sp>
            <p:nvSpPr>
              <p:cNvPr id="147" name="Teardrop 16"/>
              <p:cNvSpPr/>
              <p:nvPr/>
            </p:nvSpPr>
            <p:spPr bwMode="auto">
              <a:xfrm rot="8100000">
                <a:off x="13832818" y="7385899"/>
                <a:ext cx="1113076" cy="111336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832" tIns="22916" rIns="45832" bIns="22916" anchor="ctr"/>
              <a:lstStyle/>
              <a:p>
                <a:pPr algn="ctr">
                  <a:defRPr/>
                </a:pPr>
                <a:endParaRPr lang="en-US" sz="677" dirty="0"/>
              </a:p>
            </p:txBody>
          </p:sp>
          <p:sp>
            <p:nvSpPr>
              <p:cNvPr id="148" name="TextBox 147"/>
              <p:cNvSpPr txBox="1"/>
              <p:nvPr/>
            </p:nvSpPr>
            <p:spPr>
              <a:xfrm>
                <a:off x="15214187" y="7360286"/>
                <a:ext cx="6171233" cy="958397"/>
              </a:xfrm>
              <a:prstGeom prst="rect">
                <a:avLst/>
              </a:prstGeom>
              <a:noFill/>
            </p:spPr>
            <p:txBody>
              <a:bodyPr wrap="square" lIns="82486" tIns="41243" rIns="82486" bIns="41243" rtlCol="0">
                <a:spAutoFit/>
              </a:bodyPr>
              <a:lstStyle/>
              <a:p>
                <a:r>
                  <a:rPr lang="en-US" dirty="0"/>
                  <a:t>Scrum Master</a:t>
                </a:r>
              </a:p>
            </p:txBody>
          </p:sp>
        </p:grpSp>
        <p:pic>
          <p:nvPicPr>
            <p:cNvPr id="124" name="Graphic 123" descr="Close">
              <a:extLst>
                <a:ext uri="{FF2B5EF4-FFF2-40B4-BE49-F238E27FC236}">
                  <a16:creationId xmlns:a16="http://schemas.microsoft.com/office/drawing/2014/main" id="{06BE1700-E9C9-4154-9283-B70546DA3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6313" y="3688496"/>
              <a:ext cx="306156" cy="306156"/>
            </a:xfrm>
            <a:prstGeom prst="rect">
              <a:avLst/>
            </a:prstGeom>
          </p:spPr>
        </p:pic>
      </p:grpSp>
      <p:grpSp>
        <p:nvGrpSpPr>
          <p:cNvPr id="8" name="Group 7">
            <a:extLst>
              <a:ext uri="{FF2B5EF4-FFF2-40B4-BE49-F238E27FC236}">
                <a16:creationId xmlns:a16="http://schemas.microsoft.com/office/drawing/2014/main" id="{1B6FA70E-00AA-439D-8B9B-63E3D73046FC}"/>
              </a:ext>
            </a:extLst>
          </p:cNvPr>
          <p:cNvGrpSpPr/>
          <p:nvPr/>
        </p:nvGrpSpPr>
        <p:grpSpPr>
          <a:xfrm>
            <a:off x="6738332" y="4292267"/>
            <a:ext cx="3746522" cy="637289"/>
            <a:chOff x="5214332" y="4292266"/>
            <a:chExt cx="3746522" cy="637289"/>
          </a:xfrm>
        </p:grpSpPr>
        <p:grpSp>
          <p:nvGrpSpPr>
            <p:cNvPr id="150" name="กลุ่ม 149"/>
            <p:cNvGrpSpPr/>
            <p:nvPr/>
          </p:nvGrpSpPr>
          <p:grpSpPr>
            <a:xfrm>
              <a:off x="5214332" y="4292266"/>
              <a:ext cx="3746522" cy="637289"/>
              <a:chOff x="13870484" y="9154347"/>
              <a:chExt cx="9966009" cy="1695235"/>
            </a:xfrm>
          </p:grpSpPr>
          <p:sp>
            <p:nvSpPr>
              <p:cNvPr id="151" name="Teardrop 16"/>
              <p:cNvSpPr/>
              <p:nvPr/>
            </p:nvSpPr>
            <p:spPr bwMode="auto">
              <a:xfrm rot="8100000">
                <a:off x="13870484" y="9179960"/>
                <a:ext cx="1113076" cy="111336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5832" tIns="22916" rIns="45832" bIns="22916" anchor="ctr"/>
              <a:lstStyle/>
              <a:p>
                <a:pPr algn="ctr">
                  <a:defRPr/>
                </a:pPr>
                <a:endParaRPr lang="en-US" sz="677" dirty="0"/>
              </a:p>
            </p:txBody>
          </p:sp>
          <p:sp>
            <p:nvSpPr>
              <p:cNvPr id="152" name="TextBox 151"/>
              <p:cNvSpPr txBox="1"/>
              <p:nvPr/>
            </p:nvSpPr>
            <p:spPr>
              <a:xfrm>
                <a:off x="15251853" y="9154347"/>
                <a:ext cx="8584640" cy="1695235"/>
              </a:xfrm>
              <a:prstGeom prst="rect">
                <a:avLst/>
              </a:prstGeom>
              <a:noFill/>
            </p:spPr>
            <p:txBody>
              <a:bodyPr wrap="square" lIns="82486" tIns="41243" rIns="82486" bIns="41243" rtlCol="0">
                <a:spAutoFit/>
              </a:bodyPr>
              <a:lstStyle/>
              <a:p>
                <a:r>
                  <a:rPr lang="en-US" dirty="0"/>
                  <a:t>Being in Control (Product owner's Translator)</a:t>
                </a:r>
              </a:p>
            </p:txBody>
          </p:sp>
        </p:grpSp>
        <p:pic>
          <p:nvPicPr>
            <p:cNvPr id="125" name="Graphic 124" descr="Close">
              <a:extLst>
                <a:ext uri="{FF2B5EF4-FFF2-40B4-BE49-F238E27FC236}">
                  <a16:creationId xmlns:a16="http://schemas.microsoft.com/office/drawing/2014/main" id="{88E85D0D-6FF2-4A1C-8DB2-5F7BAFFFA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5439" y="4358857"/>
              <a:ext cx="306156" cy="306156"/>
            </a:xfrm>
            <a:prstGeom prst="rect">
              <a:avLst/>
            </a:prstGeom>
          </p:spPr>
        </p:pic>
      </p:grpSp>
      <p:grpSp>
        <p:nvGrpSpPr>
          <p:cNvPr id="9" name="Group 8">
            <a:extLst>
              <a:ext uri="{FF2B5EF4-FFF2-40B4-BE49-F238E27FC236}">
                <a16:creationId xmlns:a16="http://schemas.microsoft.com/office/drawing/2014/main" id="{F18B9B6C-3DE2-44BC-9DBF-DD9772860E5E}"/>
              </a:ext>
            </a:extLst>
          </p:cNvPr>
          <p:cNvGrpSpPr/>
          <p:nvPr/>
        </p:nvGrpSpPr>
        <p:grpSpPr>
          <a:xfrm>
            <a:off x="6755618" y="4976681"/>
            <a:ext cx="4178712" cy="428176"/>
            <a:chOff x="5231618" y="4976681"/>
            <a:chExt cx="4178712" cy="428176"/>
          </a:xfrm>
        </p:grpSpPr>
        <p:grpSp>
          <p:nvGrpSpPr>
            <p:cNvPr id="154" name="กลุ่ม 153"/>
            <p:cNvGrpSpPr/>
            <p:nvPr/>
          </p:nvGrpSpPr>
          <p:grpSpPr>
            <a:xfrm>
              <a:off x="5231618" y="4976681"/>
              <a:ext cx="4178712" cy="428176"/>
              <a:chOff x="13916466" y="10974937"/>
              <a:chExt cx="11115664" cy="1138979"/>
            </a:xfrm>
          </p:grpSpPr>
          <p:sp>
            <p:nvSpPr>
              <p:cNvPr id="155" name="Teardrop 16"/>
              <p:cNvSpPr/>
              <p:nvPr/>
            </p:nvSpPr>
            <p:spPr bwMode="auto">
              <a:xfrm rot="8100000">
                <a:off x="13916466" y="11000550"/>
                <a:ext cx="1113076" cy="111336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832" tIns="22916" rIns="45832" bIns="22916" anchor="ctr"/>
              <a:lstStyle/>
              <a:p>
                <a:pPr algn="ctr">
                  <a:defRPr/>
                </a:pPr>
                <a:endParaRPr lang="en-US" sz="677" dirty="0"/>
              </a:p>
            </p:txBody>
          </p:sp>
          <p:sp>
            <p:nvSpPr>
              <p:cNvPr id="156" name="TextBox 155"/>
              <p:cNvSpPr txBox="1"/>
              <p:nvPr/>
            </p:nvSpPr>
            <p:spPr>
              <a:xfrm>
                <a:off x="15297835" y="10974937"/>
                <a:ext cx="9734295" cy="958398"/>
              </a:xfrm>
              <a:prstGeom prst="rect">
                <a:avLst/>
              </a:prstGeom>
              <a:noFill/>
            </p:spPr>
            <p:txBody>
              <a:bodyPr wrap="square" lIns="82486" tIns="41243" rIns="82486" bIns="41243" rtlCol="0">
                <a:spAutoFit/>
              </a:bodyPr>
              <a:lstStyle/>
              <a:p>
                <a:r>
                  <a:rPr lang="en-US" dirty="0"/>
                  <a:t>Just (PMBOK) Tools and Techniques</a:t>
                </a:r>
              </a:p>
            </p:txBody>
          </p:sp>
        </p:grpSp>
        <p:pic>
          <p:nvPicPr>
            <p:cNvPr id="136" name="Graphic 135" descr="Close">
              <a:extLst>
                <a:ext uri="{FF2B5EF4-FFF2-40B4-BE49-F238E27FC236}">
                  <a16:creationId xmlns:a16="http://schemas.microsoft.com/office/drawing/2014/main" id="{BE3A5E2A-8633-4C7A-A033-A53C6896F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4633" y="5042506"/>
              <a:ext cx="306156" cy="306156"/>
            </a:xfrm>
            <a:prstGeom prst="rect">
              <a:avLst/>
            </a:prstGeom>
          </p:spPr>
        </p:pic>
      </p:grpSp>
    </p:spTree>
    <p:extLst>
      <p:ext uri="{BB962C8B-B14F-4D97-AF65-F5344CB8AC3E}">
        <p14:creationId xmlns:p14="http://schemas.microsoft.com/office/powerpoint/2010/main" val="30916357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anim calcmode="lin" valueType="num">
                                      <p:cBhvr>
                                        <p:cTn id="8" dur="1000" fill="hold"/>
                                        <p:tgtEl>
                                          <p:spTgt spid="126"/>
                                        </p:tgtEl>
                                        <p:attrNameLst>
                                          <p:attrName>ppt_x</p:attrName>
                                        </p:attrNameLst>
                                      </p:cBhvr>
                                      <p:tavLst>
                                        <p:tav tm="0">
                                          <p:val>
                                            <p:strVal val="#ppt_x"/>
                                          </p:val>
                                        </p:tav>
                                        <p:tav tm="100000">
                                          <p:val>
                                            <p:strVal val="#ppt_x"/>
                                          </p:val>
                                        </p:tav>
                                      </p:tavLst>
                                    </p:anim>
                                    <p:anim calcmode="lin" valueType="num">
                                      <p:cBhvr>
                                        <p:cTn id="9" dur="900" decel="100000" fill="hold"/>
                                        <p:tgtEl>
                                          <p:spTgt spid="1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6"/>
                                        </p:tgtEl>
                                        <p:attrNameLst>
                                          <p:attrName>ppt_y</p:attrName>
                                        </p:attrNameLst>
                                      </p:cBhvr>
                                      <p:tavLst>
                                        <p:tav tm="0">
                                          <p:val>
                                            <p:strVal val="#ppt_y-.03"/>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anim calcmode="lin" valueType="num">
                                      <p:cBhvr>
                                        <p:cTn id="14" dur="500" fill="hold"/>
                                        <p:tgtEl>
                                          <p:spTgt spid="129"/>
                                        </p:tgtEl>
                                        <p:attrNameLst>
                                          <p:attrName>ppt_x</p:attrName>
                                        </p:attrNameLst>
                                      </p:cBhvr>
                                      <p:tavLst>
                                        <p:tav tm="0">
                                          <p:val>
                                            <p:strVal val="#ppt_x"/>
                                          </p:val>
                                        </p:tav>
                                        <p:tav tm="100000">
                                          <p:val>
                                            <p:strVal val="#ppt_x"/>
                                          </p:val>
                                        </p:tav>
                                      </p:tavLst>
                                    </p:anim>
                                    <p:anim calcmode="lin" valueType="num">
                                      <p:cBhvr>
                                        <p:cTn id="15" dur="500" fill="hold"/>
                                        <p:tgtEl>
                                          <p:spTgt spid="129"/>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500"/>
                                  </p:stCondLst>
                                  <p:childTnLst>
                                    <p:set>
                                      <p:cBhvr>
                                        <p:cTn id="22" dur="1" fill="hold">
                                          <p:stCondLst>
                                            <p:cond delay="0"/>
                                          </p:stCondLst>
                                        </p:cTn>
                                        <p:tgtEl>
                                          <p:spTgt spid="85"/>
                                        </p:tgtEl>
                                        <p:attrNameLst>
                                          <p:attrName>style.visibility</p:attrName>
                                        </p:attrNameLst>
                                      </p:cBhvr>
                                      <p:to>
                                        <p:strVal val="visible"/>
                                      </p:to>
                                    </p:set>
                                    <p:anim calcmode="lin" valueType="num">
                                      <p:cBhvr>
                                        <p:cTn id="23" dur="500" fill="hold"/>
                                        <p:tgtEl>
                                          <p:spTgt spid="85"/>
                                        </p:tgtEl>
                                        <p:attrNameLst>
                                          <p:attrName>ppt_w</p:attrName>
                                        </p:attrNameLst>
                                      </p:cBhvr>
                                      <p:tavLst>
                                        <p:tav tm="0">
                                          <p:val>
                                            <p:fltVal val="0"/>
                                          </p:val>
                                        </p:tav>
                                        <p:tav tm="100000">
                                          <p:val>
                                            <p:strVal val="#ppt_w"/>
                                          </p:val>
                                        </p:tav>
                                      </p:tavLst>
                                    </p:anim>
                                    <p:anim calcmode="lin" valueType="num">
                                      <p:cBhvr>
                                        <p:cTn id="24" dur="500" fill="hold"/>
                                        <p:tgtEl>
                                          <p:spTgt spid="85"/>
                                        </p:tgtEl>
                                        <p:attrNameLst>
                                          <p:attrName>ppt_h</p:attrName>
                                        </p:attrNameLst>
                                      </p:cBhvr>
                                      <p:tavLst>
                                        <p:tav tm="0">
                                          <p:val>
                                            <p:fltVal val="0"/>
                                          </p:val>
                                        </p:tav>
                                        <p:tav tm="100000">
                                          <p:val>
                                            <p:strVal val="#ppt_h"/>
                                          </p:val>
                                        </p:tav>
                                      </p:tavLst>
                                    </p:anim>
                                    <p:animEffect transition="in" filter="fade">
                                      <p:cBhvr>
                                        <p:cTn id="25" dur="500"/>
                                        <p:tgtEl>
                                          <p:spTgt spid="85"/>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61"/>
                                        </p:tgtEl>
                                        <p:attrNameLst>
                                          <p:attrName>style.visibility</p:attrName>
                                        </p:attrNameLst>
                                      </p:cBhvr>
                                      <p:to>
                                        <p:strVal val="visible"/>
                                      </p:to>
                                    </p:set>
                                    <p:anim calcmode="lin" valueType="num">
                                      <p:cBhvr>
                                        <p:cTn id="28" dur="500" fill="hold"/>
                                        <p:tgtEl>
                                          <p:spTgt spid="61"/>
                                        </p:tgtEl>
                                        <p:attrNameLst>
                                          <p:attrName>ppt_w</p:attrName>
                                        </p:attrNameLst>
                                      </p:cBhvr>
                                      <p:tavLst>
                                        <p:tav tm="0">
                                          <p:val>
                                            <p:fltVal val="0"/>
                                          </p:val>
                                        </p:tav>
                                        <p:tav tm="100000">
                                          <p:val>
                                            <p:strVal val="#ppt_w"/>
                                          </p:val>
                                        </p:tav>
                                      </p:tavLst>
                                    </p:anim>
                                    <p:anim calcmode="lin" valueType="num">
                                      <p:cBhvr>
                                        <p:cTn id="29" dur="500" fill="hold"/>
                                        <p:tgtEl>
                                          <p:spTgt spid="61"/>
                                        </p:tgtEl>
                                        <p:attrNameLst>
                                          <p:attrName>ppt_h</p:attrName>
                                        </p:attrNameLst>
                                      </p:cBhvr>
                                      <p:tavLst>
                                        <p:tav tm="0">
                                          <p:val>
                                            <p:fltVal val="0"/>
                                          </p:val>
                                        </p:tav>
                                        <p:tav tm="100000">
                                          <p:val>
                                            <p:strVal val="#ppt_h"/>
                                          </p:val>
                                        </p:tav>
                                      </p:tavLst>
                                    </p:anim>
                                    <p:animEffect transition="in" filter="fade">
                                      <p:cBhvr>
                                        <p:cTn id="30" dur="500"/>
                                        <p:tgtEl>
                                          <p:spTgt spid="61"/>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ppt_w</p:attrName>
                                        </p:attrNameLst>
                                      </p:cBhvr>
                                      <p:tavLst>
                                        <p:tav tm="0">
                                          <p:val>
                                            <p:fltVal val="0"/>
                                          </p:val>
                                        </p:tav>
                                        <p:tav tm="100000">
                                          <p:val>
                                            <p:strVal val="#ppt_w"/>
                                          </p:val>
                                        </p:tav>
                                      </p:tavLst>
                                    </p:anim>
                                    <p:anim calcmode="lin" valueType="num">
                                      <p:cBhvr>
                                        <p:cTn id="44" dur="500" fill="hold"/>
                                        <p:tgtEl>
                                          <p:spTgt spid="64"/>
                                        </p:tgtEl>
                                        <p:attrNameLst>
                                          <p:attrName>ppt_h</p:attrName>
                                        </p:attrNameLst>
                                      </p:cBhvr>
                                      <p:tavLst>
                                        <p:tav tm="0">
                                          <p:val>
                                            <p:fltVal val="0"/>
                                          </p:val>
                                        </p:tav>
                                        <p:tav tm="100000">
                                          <p:val>
                                            <p:strVal val="#ppt_h"/>
                                          </p:val>
                                        </p:tav>
                                      </p:tavLst>
                                    </p:anim>
                                    <p:animEffect transition="in" filter="fade">
                                      <p:cBhvr>
                                        <p:cTn id="45" dur="500"/>
                                        <p:tgtEl>
                                          <p:spTgt spid="64"/>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animEffect transition="in" filter="fade">
                                      <p:cBhvr>
                                        <p:cTn id="50" dur="500"/>
                                        <p:tgtEl>
                                          <p:spTgt spid="65"/>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66"/>
                                        </p:tgtEl>
                                        <p:attrNameLst>
                                          <p:attrName>style.visibility</p:attrName>
                                        </p:attrNameLst>
                                      </p:cBhvr>
                                      <p:to>
                                        <p:strVal val="visible"/>
                                      </p:to>
                                    </p:set>
                                    <p:anim calcmode="lin" valueType="num">
                                      <p:cBhvr>
                                        <p:cTn id="53" dur="500" fill="hold"/>
                                        <p:tgtEl>
                                          <p:spTgt spid="66"/>
                                        </p:tgtEl>
                                        <p:attrNameLst>
                                          <p:attrName>ppt_w</p:attrName>
                                        </p:attrNameLst>
                                      </p:cBhvr>
                                      <p:tavLst>
                                        <p:tav tm="0">
                                          <p:val>
                                            <p:fltVal val="0"/>
                                          </p:val>
                                        </p:tav>
                                        <p:tav tm="100000">
                                          <p:val>
                                            <p:strVal val="#ppt_w"/>
                                          </p:val>
                                        </p:tav>
                                      </p:tavLst>
                                    </p:anim>
                                    <p:anim calcmode="lin" valueType="num">
                                      <p:cBhvr>
                                        <p:cTn id="54" dur="500" fill="hold"/>
                                        <p:tgtEl>
                                          <p:spTgt spid="66"/>
                                        </p:tgtEl>
                                        <p:attrNameLst>
                                          <p:attrName>ppt_h</p:attrName>
                                        </p:attrNameLst>
                                      </p:cBhvr>
                                      <p:tavLst>
                                        <p:tav tm="0">
                                          <p:val>
                                            <p:fltVal val="0"/>
                                          </p:val>
                                        </p:tav>
                                        <p:tav tm="100000">
                                          <p:val>
                                            <p:strVal val="#ppt_h"/>
                                          </p:val>
                                        </p:tav>
                                      </p:tavLst>
                                    </p:anim>
                                    <p:animEffect transition="in" filter="fade">
                                      <p:cBhvr>
                                        <p:cTn id="55" dur="500"/>
                                        <p:tgtEl>
                                          <p:spTgt spid="66"/>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68"/>
                                        </p:tgtEl>
                                        <p:attrNameLst>
                                          <p:attrName>style.visibility</p:attrName>
                                        </p:attrNameLst>
                                      </p:cBhvr>
                                      <p:to>
                                        <p:strVal val="visible"/>
                                      </p:to>
                                    </p:set>
                                    <p:anim calcmode="lin" valueType="num">
                                      <p:cBhvr>
                                        <p:cTn id="63" dur="500" fill="hold"/>
                                        <p:tgtEl>
                                          <p:spTgt spid="68"/>
                                        </p:tgtEl>
                                        <p:attrNameLst>
                                          <p:attrName>ppt_w</p:attrName>
                                        </p:attrNameLst>
                                      </p:cBhvr>
                                      <p:tavLst>
                                        <p:tav tm="0">
                                          <p:val>
                                            <p:fltVal val="0"/>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animEffect transition="in" filter="fade">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fill="hold"/>
                                        <p:tgtEl>
                                          <p:spTgt spid="5"/>
                                        </p:tgtEl>
                                        <p:attrNameLst>
                                          <p:attrName>ppt_x</p:attrName>
                                        </p:attrNameLst>
                                      </p:cBhvr>
                                      <p:tavLst>
                                        <p:tav tm="0">
                                          <p:val>
                                            <p:strVal val="#ppt_x"/>
                                          </p:val>
                                        </p:tav>
                                        <p:tav tm="100000">
                                          <p:val>
                                            <p:strVal val="#ppt_x"/>
                                          </p:val>
                                        </p:tav>
                                      </p:tavLst>
                                    </p:anim>
                                    <p:anim calcmode="lin" valueType="num">
                                      <p:cBhvr additive="base">
                                        <p:cTn id="71" dur="500" fill="hold"/>
                                        <p:tgtEl>
                                          <p:spTgt spid="5"/>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ppt_x"/>
                                          </p:val>
                                        </p:tav>
                                        <p:tav tm="100000">
                                          <p:val>
                                            <p:strVal val="#ppt_x"/>
                                          </p:val>
                                        </p:tav>
                                      </p:tavLst>
                                    </p:anim>
                                    <p:anim calcmode="lin" valueType="num">
                                      <p:cBhvr additive="base">
                                        <p:cTn id="75" dur="500" fill="hold"/>
                                        <p:tgtEl>
                                          <p:spTgt spid="6"/>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fill="hold"/>
                                        <p:tgtEl>
                                          <p:spTgt spid="8"/>
                                        </p:tgtEl>
                                        <p:attrNameLst>
                                          <p:attrName>ppt_x</p:attrName>
                                        </p:attrNameLst>
                                      </p:cBhvr>
                                      <p:tavLst>
                                        <p:tav tm="0">
                                          <p:val>
                                            <p:strVal val="#ppt_x"/>
                                          </p:val>
                                        </p:tav>
                                        <p:tav tm="100000">
                                          <p:val>
                                            <p:strVal val="#ppt_x"/>
                                          </p:val>
                                        </p:tav>
                                      </p:tavLst>
                                    </p:anim>
                                    <p:anim calcmode="lin" valueType="num">
                                      <p:cBhvr additive="base">
                                        <p:cTn id="83" dur="500" fill="hold"/>
                                        <p:tgtEl>
                                          <p:spTgt spid="8"/>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additive="base">
                                        <p:cTn id="86" dur="500" fill="hold"/>
                                        <p:tgtEl>
                                          <p:spTgt spid="9"/>
                                        </p:tgtEl>
                                        <p:attrNameLst>
                                          <p:attrName>ppt_x</p:attrName>
                                        </p:attrNameLst>
                                      </p:cBhvr>
                                      <p:tavLst>
                                        <p:tav tm="0">
                                          <p:val>
                                            <p:strVal val="#ppt_x"/>
                                          </p:val>
                                        </p:tav>
                                        <p:tav tm="100000">
                                          <p:val>
                                            <p:strVal val="#ppt_x"/>
                                          </p:val>
                                        </p:tav>
                                      </p:tavLst>
                                    </p:anim>
                                    <p:anim calcmode="lin" valueType="num">
                                      <p:cBhvr additive="base">
                                        <p:cTn id="8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6B54-0558-44FD-A35E-7D574AB2EA04}"/>
              </a:ext>
            </a:extLst>
          </p:cNvPr>
          <p:cNvSpPr>
            <a:spLocks noGrp="1"/>
          </p:cNvSpPr>
          <p:nvPr>
            <p:ph type="title"/>
          </p:nvPr>
        </p:nvSpPr>
        <p:spPr/>
        <p:txBody>
          <a:bodyPr/>
          <a:lstStyle/>
          <a:p>
            <a:pPr algn="ctr" rtl="1"/>
            <a:r>
              <a:rPr lang="fa-IR" dirty="0"/>
              <a:t>تخمین و تقسیم وظایف</a:t>
            </a:r>
            <a:endParaRPr lang="en-US" dirty="0"/>
          </a:p>
        </p:txBody>
      </p:sp>
      <p:pic>
        <p:nvPicPr>
          <p:cNvPr id="5" name="Content Placeholder 4">
            <a:extLst>
              <a:ext uri="{FF2B5EF4-FFF2-40B4-BE49-F238E27FC236}">
                <a16:creationId xmlns:a16="http://schemas.microsoft.com/office/drawing/2014/main" id="{B28AF420-B5AA-409B-B776-A64D9637BE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445" y="2386490"/>
            <a:ext cx="5090719" cy="3489971"/>
          </a:xfrm>
        </p:spPr>
      </p:pic>
      <p:sp>
        <p:nvSpPr>
          <p:cNvPr id="3" name="TextBox 2">
            <a:extLst>
              <a:ext uri="{FF2B5EF4-FFF2-40B4-BE49-F238E27FC236}">
                <a16:creationId xmlns:a16="http://schemas.microsoft.com/office/drawing/2014/main" id="{B457B49C-CEDC-4A78-9D72-66ADE8053E2F}"/>
              </a:ext>
            </a:extLst>
          </p:cNvPr>
          <p:cNvSpPr txBox="1"/>
          <p:nvPr/>
        </p:nvSpPr>
        <p:spPr>
          <a:xfrm>
            <a:off x="6732287" y="2007816"/>
            <a:ext cx="4666268" cy="4247317"/>
          </a:xfrm>
          <a:prstGeom prst="rect">
            <a:avLst/>
          </a:prstGeom>
          <a:noFill/>
        </p:spPr>
        <p:txBody>
          <a:bodyPr wrap="square" rtlCol="0">
            <a:spAutoFit/>
          </a:bodyPr>
          <a:lstStyle/>
          <a:p>
            <a:pPr marL="285750" indent="-285750" algn="r" rtl="1">
              <a:buFont typeface="Arial" panose="020B0604020202020204" pitchFamily="34" charset="0"/>
              <a:buChar char="•"/>
            </a:pPr>
            <a:r>
              <a:rPr lang="fa-IR" dirty="0">
                <a:cs typeface="B Nazanin" panose="00000400000000000000" pitchFamily="2" charset="-78"/>
              </a:rPr>
              <a:t>بدبینانه ترین حالت ممکن را تخمین بزنید</a:t>
            </a:r>
          </a:p>
          <a:p>
            <a:pPr marL="285750" indent="-285750" algn="r" rtl="1">
              <a:buFont typeface="Arial" panose="020B0604020202020204" pitchFamily="34" charset="0"/>
              <a:buChar char="•"/>
            </a:pPr>
            <a:r>
              <a:rPr lang="fa-IR" dirty="0">
                <a:cs typeface="B Nazanin" panose="00000400000000000000" pitchFamily="2" charset="-78"/>
              </a:rPr>
              <a:t>برای حالات پیچیده راهکارهایی از قبل در آستین داشته باشید</a:t>
            </a:r>
          </a:p>
          <a:p>
            <a:pPr marL="285750" indent="-285750" algn="r" rtl="1">
              <a:buFont typeface="Arial" panose="020B0604020202020204" pitchFamily="34" charset="0"/>
              <a:buChar char="•"/>
            </a:pPr>
            <a:r>
              <a:rPr lang="fa-IR" dirty="0">
                <a:cs typeface="B Nazanin" panose="00000400000000000000" pitchFamily="2" charset="-78"/>
              </a:rPr>
              <a:t>روی هیچ امداد غیبی و شانسی حساب نکنید ، همه ی آنچه که نباید اتفاق خواهد افتاد پس شانس را در محاسباتتان دخیل نکنید</a:t>
            </a:r>
          </a:p>
          <a:p>
            <a:pPr marL="285750" indent="-285750" algn="r" rtl="1">
              <a:buFont typeface="Arial" panose="020B0604020202020204" pitchFamily="34" charset="0"/>
              <a:buChar char="•"/>
            </a:pPr>
            <a:r>
              <a:rPr lang="fa-IR" dirty="0">
                <a:cs typeface="B Nazanin" panose="00000400000000000000" pitchFamily="2" charset="-78"/>
              </a:rPr>
              <a:t>گول خوش خیالی تیم تولید را نخورید</a:t>
            </a:r>
          </a:p>
          <a:p>
            <a:pPr marL="285750" indent="-285750" algn="r" rtl="1">
              <a:buFont typeface="Arial" panose="020B0604020202020204" pitchFamily="34" charset="0"/>
              <a:buChar char="•"/>
            </a:pPr>
            <a:r>
              <a:rPr lang="fa-IR" dirty="0">
                <a:cs typeface="B Nazanin" panose="00000400000000000000" pitchFamily="2" charset="-78"/>
              </a:rPr>
              <a:t>همیشه در نهایت باز هم بیشتر از آنچه که تا پای ثبت نهایی آمده زمان بیشتری اختصاص دهید</a:t>
            </a:r>
          </a:p>
          <a:p>
            <a:pPr marL="285750" indent="-285750" algn="r" rtl="1">
              <a:buFont typeface="Arial" panose="020B0604020202020204" pitchFamily="34" charset="0"/>
              <a:buChar char="•"/>
            </a:pPr>
            <a:r>
              <a:rPr lang="fa-IR" dirty="0">
                <a:cs typeface="B Nazanin" panose="00000400000000000000" pitchFamily="2" charset="-78"/>
              </a:rPr>
              <a:t>هیچ چیز تحلیل نشده ای را پلن نکنید</a:t>
            </a:r>
          </a:p>
          <a:p>
            <a:pPr marL="285750" indent="-285750" algn="r" rtl="1">
              <a:buFont typeface="Arial" panose="020B0604020202020204" pitchFamily="34" charset="0"/>
              <a:buChar char="•"/>
            </a:pPr>
            <a:r>
              <a:rPr lang="fa-IR" dirty="0">
                <a:cs typeface="B Nazanin" panose="00000400000000000000" pitchFamily="2" charset="-78"/>
              </a:rPr>
              <a:t>هیچ وقت به میزان سادگی اشاره شده توسط مشتری در مورد فرآیندها اعتماد نکنید</a:t>
            </a:r>
          </a:p>
          <a:p>
            <a:pPr marL="285750" indent="-285750" algn="r" rtl="1">
              <a:buFont typeface="Arial" panose="020B0604020202020204" pitchFamily="34" charset="0"/>
              <a:buChar char="•"/>
            </a:pPr>
            <a:r>
              <a:rPr lang="fa-IR" dirty="0">
                <a:cs typeface="B Nazanin" panose="00000400000000000000" pitchFamily="2" charset="-78"/>
              </a:rPr>
              <a:t>چیزی خارج از توان نیروها برایشان در نظر نگیرید</a:t>
            </a:r>
          </a:p>
          <a:p>
            <a:pPr marL="285750" indent="-285750" algn="r" rtl="1">
              <a:buFont typeface="Arial" panose="020B0604020202020204" pitchFamily="34" charset="0"/>
              <a:buChar char="•"/>
            </a:pPr>
            <a:r>
              <a:rPr lang="fa-IR" dirty="0">
                <a:cs typeface="B Nazanin" panose="00000400000000000000" pitchFamily="2" charset="-78"/>
              </a:rPr>
              <a:t>به استراحت و زمان فرش شدن نیروها توجه کامل داشته باشید</a:t>
            </a:r>
          </a:p>
        </p:txBody>
      </p:sp>
    </p:spTree>
    <p:extLst>
      <p:ext uri="{BB962C8B-B14F-4D97-AF65-F5344CB8AC3E}">
        <p14:creationId xmlns:p14="http://schemas.microsoft.com/office/powerpoint/2010/main" val="197375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6D15702-8A77-4E34-95BA-264010A9C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350" y="2430807"/>
            <a:ext cx="3578336" cy="2044763"/>
          </a:xfrm>
          <a:prstGeom prst="rect">
            <a:avLst/>
          </a:prstGeom>
        </p:spPr>
      </p:pic>
      <p:sp>
        <p:nvSpPr>
          <p:cNvPr id="2" name="Title 1"/>
          <p:cNvSpPr>
            <a:spLocks noGrp="1"/>
          </p:cNvSpPr>
          <p:nvPr>
            <p:ph type="title"/>
          </p:nvPr>
        </p:nvSpPr>
        <p:spPr/>
        <p:txBody>
          <a:bodyPr/>
          <a:lstStyle/>
          <a:p>
            <a:pPr algn="ctr"/>
            <a:r>
              <a:rPr lang="fa-IR" dirty="0"/>
              <a:t> مستندات جهت شروع </a:t>
            </a:r>
            <a:endParaRPr lang="en-US" dirty="0"/>
          </a:p>
        </p:txBody>
      </p:sp>
      <p:sp>
        <p:nvSpPr>
          <p:cNvPr id="4" name="Diagonal Stripe 3"/>
          <p:cNvSpPr/>
          <p:nvPr/>
        </p:nvSpPr>
        <p:spPr>
          <a:xfrm rot="16200000">
            <a:off x="3061854" y="4542727"/>
            <a:ext cx="1482436" cy="1898072"/>
          </a:xfrm>
          <a:prstGeom prst="diagStripe">
            <a:avLst>
              <a:gd name="adj" fmla="val 70438"/>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iagonal Stripe 4"/>
          <p:cNvSpPr/>
          <p:nvPr/>
        </p:nvSpPr>
        <p:spPr>
          <a:xfrm rot="5400000" flipH="1">
            <a:off x="1163782" y="4542727"/>
            <a:ext cx="1482436" cy="1898072"/>
          </a:xfrm>
          <a:prstGeom prst="diagStripe">
            <a:avLst>
              <a:gd name="adj" fmla="val 70438"/>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Diagonal Stripe 5"/>
          <p:cNvSpPr/>
          <p:nvPr/>
        </p:nvSpPr>
        <p:spPr>
          <a:xfrm rot="16200000">
            <a:off x="6289963" y="4542728"/>
            <a:ext cx="1482436" cy="1898072"/>
          </a:xfrm>
          <a:prstGeom prst="diagStripe">
            <a:avLst>
              <a:gd name="adj" fmla="val 70438"/>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Diagonal Stripe 6"/>
          <p:cNvSpPr/>
          <p:nvPr/>
        </p:nvSpPr>
        <p:spPr>
          <a:xfrm rot="5400000" flipH="1">
            <a:off x="4391891" y="4542727"/>
            <a:ext cx="1482436" cy="1898072"/>
          </a:xfrm>
          <a:prstGeom prst="diagStripe">
            <a:avLst>
              <a:gd name="adj" fmla="val 70438"/>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Diagonal Stripe 7"/>
          <p:cNvSpPr/>
          <p:nvPr/>
        </p:nvSpPr>
        <p:spPr>
          <a:xfrm rot="16200000">
            <a:off x="9518072" y="4542728"/>
            <a:ext cx="1482436" cy="1898072"/>
          </a:xfrm>
          <a:prstGeom prst="diagStripe">
            <a:avLst>
              <a:gd name="adj" fmla="val 70438"/>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Diagonal Stripe 8"/>
          <p:cNvSpPr/>
          <p:nvPr/>
        </p:nvSpPr>
        <p:spPr>
          <a:xfrm rot="5400000" flipH="1">
            <a:off x="7620000" y="4542727"/>
            <a:ext cx="1482436" cy="1898072"/>
          </a:xfrm>
          <a:prstGeom prst="diagStripe">
            <a:avLst>
              <a:gd name="adj" fmla="val 70438"/>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37"/>
          <p:cNvSpPr/>
          <p:nvPr/>
        </p:nvSpPr>
        <p:spPr bwMode="auto">
          <a:xfrm>
            <a:off x="955964" y="5850164"/>
            <a:ext cx="3796144" cy="38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algn="ctr" defTabSz="914400" rtl="0" eaLnBrk="1" fontAlgn="base" latinLnBrk="0" hangingPunct="1">
              <a:lnSpc>
                <a:spcPct val="90000"/>
              </a:lnSpc>
              <a:spcBef>
                <a:spcPts val="0"/>
              </a:spcBef>
              <a:spcAft>
                <a:spcPts val="0"/>
              </a:spcAft>
              <a:buClrTx/>
              <a:buSzTx/>
              <a:buFontTx/>
              <a:buNone/>
              <a:tabLst/>
              <a:defRPr/>
            </a:pPr>
            <a:r>
              <a:rPr lang="en-US" sz="2400" b="1" kern="0" dirty="0">
                <a:solidFill>
                  <a:srgbClr val="464646"/>
                </a:solidFill>
                <a:latin typeface="Calibri" panose="020F0502020204030204" pitchFamily="34" charset="0"/>
                <a:cs typeface="Arial" pitchFamily="34" charset="0"/>
              </a:rPr>
              <a:t>BPMN</a:t>
            </a:r>
            <a:endParaRPr kumimoji="0" lang="en-US" sz="2400" b="1" i="0" u="none" strike="noStrike" kern="0" cap="none" spc="0" normalizeH="0" baseline="0" noProof="0" dirty="0">
              <a:ln>
                <a:noFill/>
              </a:ln>
              <a:solidFill>
                <a:srgbClr val="464646"/>
              </a:solidFill>
              <a:effectLst/>
              <a:uLnTx/>
              <a:uFillTx/>
              <a:latin typeface="Calibri" panose="020F0502020204030204" pitchFamily="34" charset="0"/>
              <a:ea typeface="+mn-ea"/>
              <a:cs typeface="Arial" pitchFamily="34" charset="0"/>
            </a:endParaRPr>
          </a:p>
        </p:txBody>
      </p:sp>
      <p:sp>
        <p:nvSpPr>
          <p:cNvPr id="39" name="Rectangle 38"/>
          <p:cNvSpPr/>
          <p:nvPr/>
        </p:nvSpPr>
        <p:spPr bwMode="auto">
          <a:xfrm>
            <a:off x="4197927" y="5850164"/>
            <a:ext cx="3796144" cy="38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2DA2BF"/>
                </a:solidFill>
                <a:effectLst/>
                <a:uLnTx/>
                <a:uFillTx/>
                <a:latin typeface="Calibri" panose="020F0502020204030204" pitchFamily="34" charset="0"/>
                <a:ea typeface="+mn-ea"/>
                <a:cs typeface="Arial" pitchFamily="34" charset="0"/>
              </a:rPr>
              <a:t>WBS</a:t>
            </a:r>
          </a:p>
        </p:txBody>
      </p:sp>
      <p:sp>
        <p:nvSpPr>
          <p:cNvPr id="40" name="Rectangle 39"/>
          <p:cNvSpPr/>
          <p:nvPr/>
        </p:nvSpPr>
        <p:spPr bwMode="auto">
          <a:xfrm>
            <a:off x="7439890" y="5850164"/>
            <a:ext cx="3796144" cy="382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8900" tIns="38100" rIns="88900" bIns="38100" rtlCol="0" anchor="ct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DA1F28"/>
                </a:solidFill>
                <a:effectLst/>
                <a:uLnTx/>
                <a:uFillTx/>
                <a:latin typeface="Calibri" panose="020F0502020204030204" pitchFamily="34" charset="0"/>
                <a:ea typeface="+mn-ea"/>
                <a:cs typeface="Arial" pitchFamily="34" charset="0"/>
              </a:rPr>
              <a:t>Object Model</a:t>
            </a:r>
          </a:p>
        </p:txBody>
      </p:sp>
      <p:pic>
        <p:nvPicPr>
          <p:cNvPr id="10" name="Picture 9">
            <a:extLst>
              <a:ext uri="{FF2B5EF4-FFF2-40B4-BE49-F238E27FC236}">
                <a16:creationId xmlns:a16="http://schemas.microsoft.com/office/drawing/2014/main" id="{B261A5EB-0BC5-4F31-BE17-DD7A93DF8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0" y="2107455"/>
            <a:ext cx="4067423" cy="2345490"/>
          </a:xfrm>
          <a:prstGeom prst="rect">
            <a:avLst/>
          </a:prstGeom>
        </p:spPr>
      </p:pic>
      <p:pic>
        <p:nvPicPr>
          <p:cNvPr id="42" name="Picture 41">
            <a:extLst>
              <a:ext uri="{FF2B5EF4-FFF2-40B4-BE49-F238E27FC236}">
                <a16:creationId xmlns:a16="http://schemas.microsoft.com/office/drawing/2014/main" id="{8F8072C7-8B34-4C82-B5CC-645E64349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049" y="2244944"/>
            <a:ext cx="4105301" cy="2230626"/>
          </a:xfrm>
          <a:prstGeom prst="rect">
            <a:avLst/>
          </a:prstGeom>
        </p:spPr>
      </p:pic>
    </p:spTree>
    <p:custDataLst>
      <p:tags r:id="rId1"/>
    </p:custDataLst>
    <p:extLst>
      <p:ext uri="{BB962C8B-B14F-4D97-AF65-F5344CB8AC3E}">
        <p14:creationId xmlns:p14="http://schemas.microsoft.com/office/powerpoint/2010/main" val="232482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8217-CED2-4F30-ADC2-0C4A2F4CB54D}"/>
              </a:ext>
            </a:extLst>
          </p:cNvPr>
          <p:cNvSpPr>
            <a:spLocks noGrp="1"/>
          </p:cNvSpPr>
          <p:nvPr>
            <p:ph type="title"/>
          </p:nvPr>
        </p:nvSpPr>
        <p:spPr/>
        <p:txBody>
          <a:bodyPr>
            <a:normAutofit/>
          </a:bodyPr>
          <a:lstStyle/>
          <a:p>
            <a:pPr algn="ctr" rtl="1"/>
            <a:r>
              <a:rPr lang="fa-IR" sz="4000" dirty="0"/>
              <a:t> طراحی و ارائه </a:t>
            </a:r>
            <a:r>
              <a:rPr lang="en-US" sz="4000" dirty="0"/>
              <a:t>WBS</a:t>
            </a:r>
          </a:p>
        </p:txBody>
      </p:sp>
      <p:sp>
        <p:nvSpPr>
          <p:cNvPr id="3" name="Content Placeholder 2">
            <a:extLst>
              <a:ext uri="{FF2B5EF4-FFF2-40B4-BE49-F238E27FC236}">
                <a16:creationId xmlns:a16="http://schemas.microsoft.com/office/drawing/2014/main" id="{38C26DAD-5662-479F-8F79-78851340BAAC}"/>
              </a:ext>
            </a:extLst>
          </p:cNvPr>
          <p:cNvSpPr>
            <a:spLocks noGrp="1"/>
          </p:cNvSpPr>
          <p:nvPr>
            <p:ph idx="1"/>
          </p:nvPr>
        </p:nvSpPr>
        <p:spPr>
          <a:xfrm>
            <a:off x="6778487" y="2909779"/>
            <a:ext cx="5108714" cy="2377838"/>
          </a:xfrm>
        </p:spPr>
        <p:txBody>
          <a:bodyPr>
            <a:normAutofit/>
          </a:bodyPr>
          <a:lstStyle/>
          <a:p>
            <a:pPr marL="0" indent="0" algn="r" rtl="1">
              <a:buNone/>
            </a:pPr>
            <a:r>
              <a:rPr lang="fa-IR" sz="1800" dirty="0"/>
              <a:t>ساختارشکست کار، مرزهای محدوده را بخوبی مشخص میکند و می توان آن را به عنوان یک داشبورد برای کنترل تغییرات دامنه استفاده کرد و مانع از بروز خزش محدوده و محتوا شد. ساختار شکست کار مبنایی برای تهیه برنامه ‌زمانبندی است و تهیه آن از هدر رفتن زمان و هزینه در پروژه‌ها جلوگیری و موجبات تصمیم‌گیری درست و بهنگام در مراحل مختلف می‌شود. </a:t>
            </a:r>
            <a:r>
              <a:rPr lang="en-US" sz="1800" dirty="0"/>
              <a:t>WBS </a:t>
            </a:r>
            <a:r>
              <a:rPr lang="fa-IR" sz="1800" dirty="0"/>
              <a:t>برای تمامی دست اندرکاران پروژه یك دید مشترك ایجاد می‌كند و نمایش گرافیكی و ساده‌ایی از كار ارایه می‌كند كه براحتی قابل خواندن و فهم است. در نتیجه مسؤولین امر به‌راحتی می‌توانند آن را مرور كرده و نكات فراموش شده را یادآوری كنند</a:t>
            </a:r>
          </a:p>
          <a:p>
            <a:pPr algn="r" rtl="1"/>
            <a:endParaRPr lang="fa-IR" sz="1800" dirty="0"/>
          </a:p>
          <a:p>
            <a:pPr algn="r" rtl="1"/>
            <a:endParaRPr lang="en-US" sz="1800" dirty="0"/>
          </a:p>
        </p:txBody>
      </p:sp>
      <p:pic>
        <p:nvPicPr>
          <p:cNvPr id="5" name="Picture 4">
            <a:extLst>
              <a:ext uri="{FF2B5EF4-FFF2-40B4-BE49-F238E27FC236}">
                <a16:creationId xmlns:a16="http://schemas.microsoft.com/office/drawing/2014/main" id="{5440CDC4-3ABC-4567-85EA-94C6971F4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1" y="2307274"/>
            <a:ext cx="6593965" cy="3582848"/>
          </a:xfrm>
          <a:prstGeom prst="rect">
            <a:avLst/>
          </a:prstGeom>
        </p:spPr>
      </p:pic>
    </p:spTree>
    <p:extLst>
      <p:ext uri="{BB962C8B-B14F-4D97-AF65-F5344CB8AC3E}">
        <p14:creationId xmlns:p14="http://schemas.microsoft.com/office/powerpoint/2010/main" val="385910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4CB9-626D-4108-99A8-ED688572550C}"/>
              </a:ext>
            </a:extLst>
          </p:cNvPr>
          <p:cNvSpPr>
            <a:spLocks noGrp="1"/>
          </p:cNvSpPr>
          <p:nvPr>
            <p:ph type="title"/>
          </p:nvPr>
        </p:nvSpPr>
        <p:spPr/>
        <p:txBody>
          <a:bodyPr/>
          <a:lstStyle/>
          <a:p>
            <a:pPr algn="ctr" rtl="1"/>
            <a:r>
              <a:rPr lang="fa-IR" dirty="0"/>
              <a:t>دست به کار شویم</a:t>
            </a:r>
            <a:endParaRPr lang="en-US" dirty="0"/>
          </a:p>
        </p:txBody>
      </p:sp>
      <p:pic>
        <p:nvPicPr>
          <p:cNvPr id="7" name="Content Placeholder 6">
            <a:extLst>
              <a:ext uri="{FF2B5EF4-FFF2-40B4-BE49-F238E27FC236}">
                <a16:creationId xmlns:a16="http://schemas.microsoft.com/office/drawing/2014/main" id="{ABFA6332-A823-48F1-9E74-FE76CFFC8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9130" y="2286000"/>
            <a:ext cx="7369877" cy="4022725"/>
          </a:xfrm>
        </p:spPr>
      </p:pic>
    </p:spTree>
    <p:extLst>
      <p:ext uri="{BB962C8B-B14F-4D97-AF65-F5344CB8AC3E}">
        <p14:creationId xmlns:p14="http://schemas.microsoft.com/office/powerpoint/2010/main" val="146585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p:cNvSpPr txBox="1"/>
          <p:nvPr/>
        </p:nvSpPr>
        <p:spPr>
          <a:xfrm>
            <a:off x="2200302" y="1011101"/>
            <a:ext cx="1775965" cy="381722"/>
          </a:xfrm>
          <a:prstGeom prst="rect">
            <a:avLst/>
          </a:prstGeom>
          <a:noFill/>
        </p:spPr>
        <p:txBody>
          <a:bodyPr wrap="none" lIns="34368" tIns="17184" rIns="34368" bIns="17184" rtlCol="0">
            <a:spAutoFit/>
          </a:bodyPr>
          <a:lstStyle/>
          <a:p>
            <a:pPr algn="ctr"/>
            <a:r>
              <a:rPr lang="en-US" sz="2255" b="1" dirty="0">
                <a:solidFill>
                  <a:schemeClr val="tx2"/>
                </a:solidFill>
                <a:latin typeface="Lato" pitchFamily="34" charset="0"/>
                <a:ea typeface="Lato" pitchFamily="34" charset="0"/>
                <a:cs typeface="Lato" pitchFamily="34" charset="0"/>
              </a:rPr>
              <a:t>Step By Step</a:t>
            </a:r>
            <a:endParaRPr lang="id-ID" sz="2255" b="1" dirty="0">
              <a:solidFill>
                <a:schemeClr val="tx2"/>
              </a:solidFill>
              <a:latin typeface="Lato" pitchFamily="34" charset="0"/>
              <a:ea typeface="Lato" pitchFamily="34" charset="0"/>
              <a:cs typeface="Lato" pitchFamily="34" charset="0"/>
            </a:endParaRPr>
          </a:p>
        </p:txBody>
      </p:sp>
      <p:grpSp>
        <p:nvGrpSpPr>
          <p:cNvPr id="210" name="กลุ่ม 209"/>
          <p:cNvGrpSpPr/>
          <p:nvPr/>
        </p:nvGrpSpPr>
        <p:grpSpPr>
          <a:xfrm>
            <a:off x="5583314" y="2147596"/>
            <a:ext cx="5084687" cy="3888179"/>
            <a:chOff x="4275867" y="4036674"/>
            <a:chExt cx="7035466" cy="5379909"/>
          </a:xfrm>
        </p:grpSpPr>
        <p:sp>
          <p:nvSpPr>
            <p:cNvPr id="211" name="Rectangle 267"/>
            <p:cNvSpPr>
              <a:spLocks noChangeArrowheads="1"/>
            </p:cNvSpPr>
            <p:nvPr/>
          </p:nvSpPr>
          <p:spPr bwMode="auto">
            <a:xfrm>
              <a:off x="4603340" y="6235419"/>
              <a:ext cx="4244151" cy="2853691"/>
            </a:xfrm>
            <a:prstGeom prst="rect">
              <a:avLst/>
            </a:prstGeom>
            <a:solidFill>
              <a:srgbClr val="477A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2" name="Rectangle 268"/>
            <p:cNvSpPr>
              <a:spLocks noChangeArrowheads="1"/>
            </p:cNvSpPr>
            <p:nvPr/>
          </p:nvSpPr>
          <p:spPr bwMode="auto">
            <a:xfrm>
              <a:off x="4603340" y="6235419"/>
              <a:ext cx="4244151" cy="28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3" name="Rectangle 269"/>
            <p:cNvSpPr>
              <a:spLocks noChangeArrowheads="1"/>
            </p:cNvSpPr>
            <p:nvPr/>
          </p:nvSpPr>
          <p:spPr bwMode="auto">
            <a:xfrm>
              <a:off x="4790467"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4" name="Rectangle 270"/>
            <p:cNvSpPr>
              <a:spLocks noChangeArrowheads="1"/>
            </p:cNvSpPr>
            <p:nvPr/>
          </p:nvSpPr>
          <p:spPr bwMode="auto">
            <a:xfrm>
              <a:off x="5136134"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5" name="Rectangle 271"/>
            <p:cNvSpPr>
              <a:spLocks noChangeArrowheads="1"/>
            </p:cNvSpPr>
            <p:nvPr/>
          </p:nvSpPr>
          <p:spPr bwMode="auto">
            <a:xfrm>
              <a:off x="4603340" y="6422546"/>
              <a:ext cx="4244151" cy="31188"/>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6" name="Rectangle 272"/>
            <p:cNvSpPr>
              <a:spLocks noChangeArrowheads="1"/>
            </p:cNvSpPr>
            <p:nvPr/>
          </p:nvSpPr>
          <p:spPr bwMode="auto">
            <a:xfrm>
              <a:off x="4603340" y="6765613"/>
              <a:ext cx="4244151" cy="46782"/>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7" name="Rectangle 273"/>
            <p:cNvSpPr>
              <a:spLocks noChangeArrowheads="1"/>
            </p:cNvSpPr>
            <p:nvPr/>
          </p:nvSpPr>
          <p:spPr bwMode="auto">
            <a:xfrm>
              <a:off x="4603340" y="7108680"/>
              <a:ext cx="4244151" cy="31188"/>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8" name="Rectangle 274"/>
            <p:cNvSpPr>
              <a:spLocks noChangeArrowheads="1"/>
            </p:cNvSpPr>
            <p:nvPr/>
          </p:nvSpPr>
          <p:spPr bwMode="auto">
            <a:xfrm>
              <a:off x="4603340" y="7451747"/>
              <a:ext cx="4244151" cy="46782"/>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19" name="Rectangle 275"/>
            <p:cNvSpPr>
              <a:spLocks noChangeArrowheads="1"/>
            </p:cNvSpPr>
            <p:nvPr/>
          </p:nvSpPr>
          <p:spPr bwMode="auto">
            <a:xfrm>
              <a:off x="4603340" y="7451747"/>
              <a:ext cx="4244151" cy="4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0" name="Rectangle 276"/>
            <p:cNvSpPr>
              <a:spLocks noChangeArrowheads="1"/>
            </p:cNvSpPr>
            <p:nvPr/>
          </p:nvSpPr>
          <p:spPr bwMode="auto">
            <a:xfrm>
              <a:off x="4603340" y="7810407"/>
              <a:ext cx="4244151" cy="46782"/>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1" name="Rectangle 277"/>
            <p:cNvSpPr>
              <a:spLocks noChangeArrowheads="1"/>
            </p:cNvSpPr>
            <p:nvPr/>
          </p:nvSpPr>
          <p:spPr bwMode="auto">
            <a:xfrm>
              <a:off x="4603340" y="7810407"/>
              <a:ext cx="4244151" cy="4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2" name="Rectangle 278"/>
            <p:cNvSpPr>
              <a:spLocks noChangeArrowheads="1"/>
            </p:cNvSpPr>
            <p:nvPr/>
          </p:nvSpPr>
          <p:spPr bwMode="auto">
            <a:xfrm>
              <a:off x="4603340" y="8169068"/>
              <a:ext cx="4244151" cy="31188"/>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3" name="Rectangle 279"/>
            <p:cNvSpPr>
              <a:spLocks noChangeArrowheads="1"/>
            </p:cNvSpPr>
            <p:nvPr/>
          </p:nvSpPr>
          <p:spPr bwMode="auto">
            <a:xfrm>
              <a:off x="4603340" y="8169068"/>
              <a:ext cx="4244151" cy="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4" name="Rectangle 280"/>
            <p:cNvSpPr>
              <a:spLocks noChangeArrowheads="1"/>
            </p:cNvSpPr>
            <p:nvPr/>
          </p:nvSpPr>
          <p:spPr bwMode="auto">
            <a:xfrm>
              <a:off x="4603340" y="8527728"/>
              <a:ext cx="4244151" cy="31188"/>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5" name="Rectangle 281"/>
            <p:cNvSpPr>
              <a:spLocks noChangeArrowheads="1"/>
            </p:cNvSpPr>
            <p:nvPr/>
          </p:nvSpPr>
          <p:spPr bwMode="auto">
            <a:xfrm>
              <a:off x="4603340" y="8527728"/>
              <a:ext cx="4244151" cy="3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6" name="Rectangle 282"/>
            <p:cNvSpPr>
              <a:spLocks noChangeArrowheads="1"/>
            </p:cNvSpPr>
            <p:nvPr/>
          </p:nvSpPr>
          <p:spPr bwMode="auto">
            <a:xfrm>
              <a:off x="4603340" y="8870795"/>
              <a:ext cx="4244151" cy="31188"/>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7" name="Rectangle 283"/>
            <p:cNvSpPr>
              <a:spLocks noChangeArrowheads="1"/>
            </p:cNvSpPr>
            <p:nvPr/>
          </p:nvSpPr>
          <p:spPr bwMode="auto">
            <a:xfrm>
              <a:off x="5479200"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8" name="Rectangle 284"/>
            <p:cNvSpPr>
              <a:spLocks noChangeArrowheads="1"/>
            </p:cNvSpPr>
            <p:nvPr/>
          </p:nvSpPr>
          <p:spPr bwMode="auto">
            <a:xfrm>
              <a:off x="5837861"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29" name="Rectangle 285"/>
            <p:cNvSpPr>
              <a:spLocks noChangeArrowheads="1"/>
            </p:cNvSpPr>
            <p:nvPr/>
          </p:nvSpPr>
          <p:spPr bwMode="auto">
            <a:xfrm>
              <a:off x="6196521"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0" name="Rectangle 286"/>
            <p:cNvSpPr>
              <a:spLocks noChangeArrowheads="1"/>
            </p:cNvSpPr>
            <p:nvPr/>
          </p:nvSpPr>
          <p:spPr bwMode="auto">
            <a:xfrm>
              <a:off x="6196521" y="6235419"/>
              <a:ext cx="46782" cy="28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1" name="Rectangle 287"/>
            <p:cNvSpPr>
              <a:spLocks noChangeArrowheads="1"/>
            </p:cNvSpPr>
            <p:nvPr/>
          </p:nvSpPr>
          <p:spPr bwMode="auto">
            <a:xfrm>
              <a:off x="6555182" y="6235419"/>
              <a:ext cx="31188"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2" name="Rectangle 288"/>
            <p:cNvSpPr>
              <a:spLocks noChangeArrowheads="1"/>
            </p:cNvSpPr>
            <p:nvPr/>
          </p:nvSpPr>
          <p:spPr bwMode="auto">
            <a:xfrm>
              <a:off x="6555182" y="6235419"/>
              <a:ext cx="31188" cy="28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3" name="Rectangle 289"/>
            <p:cNvSpPr>
              <a:spLocks noChangeArrowheads="1"/>
            </p:cNvSpPr>
            <p:nvPr/>
          </p:nvSpPr>
          <p:spPr bwMode="auto">
            <a:xfrm>
              <a:off x="6898249"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4" name="Rectangle 290"/>
            <p:cNvSpPr>
              <a:spLocks noChangeArrowheads="1"/>
            </p:cNvSpPr>
            <p:nvPr/>
          </p:nvSpPr>
          <p:spPr bwMode="auto">
            <a:xfrm>
              <a:off x="6898249" y="6235419"/>
              <a:ext cx="46782" cy="28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5" name="Rectangle 291"/>
            <p:cNvSpPr>
              <a:spLocks noChangeArrowheads="1"/>
            </p:cNvSpPr>
            <p:nvPr/>
          </p:nvSpPr>
          <p:spPr bwMode="auto">
            <a:xfrm>
              <a:off x="7241315"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6" name="Rectangle 292"/>
            <p:cNvSpPr>
              <a:spLocks noChangeArrowheads="1"/>
            </p:cNvSpPr>
            <p:nvPr/>
          </p:nvSpPr>
          <p:spPr bwMode="auto">
            <a:xfrm>
              <a:off x="7241315" y="6235419"/>
              <a:ext cx="46782" cy="285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7" name="Rectangle 293"/>
            <p:cNvSpPr>
              <a:spLocks noChangeArrowheads="1"/>
            </p:cNvSpPr>
            <p:nvPr/>
          </p:nvSpPr>
          <p:spPr bwMode="auto">
            <a:xfrm>
              <a:off x="7599976"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8" name="Rectangle 294"/>
            <p:cNvSpPr>
              <a:spLocks noChangeArrowheads="1"/>
            </p:cNvSpPr>
            <p:nvPr/>
          </p:nvSpPr>
          <p:spPr bwMode="auto">
            <a:xfrm>
              <a:off x="7958637"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39" name="Rectangle 295"/>
            <p:cNvSpPr>
              <a:spLocks noChangeArrowheads="1"/>
            </p:cNvSpPr>
            <p:nvPr/>
          </p:nvSpPr>
          <p:spPr bwMode="auto">
            <a:xfrm>
              <a:off x="8301703"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0" name="Rectangle 296"/>
            <p:cNvSpPr>
              <a:spLocks noChangeArrowheads="1"/>
            </p:cNvSpPr>
            <p:nvPr/>
          </p:nvSpPr>
          <p:spPr bwMode="auto">
            <a:xfrm>
              <a:off x="8644770" y="6235419"/>
              <a:ext cx="46782" cy="2853691"/>
            </a:xfrm>
            <a:prstGeom prst="rect">
              <a:avLst/>
            </a:prstGeom>
            <a:solidFill>
              <a:srgbClr val="5E9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1" name="Freeform 297"/>
            <p:cNvSpPr>
              <a:spLocks/>
            </p:cNvSpPr>
            <p:nvPr/>
          </p:nvSpPr>
          <p:spPr bwMode="auto">
            <a:xfrm>
              <a:off x="4462994" y="6235419"/>
              <a:ext cx="140345" cy="3009630"/>
            </a:xfrm>
            <a:custGeom>
              <a:avLst/>
              <a:gdLst>
                <a:gd name="T0" fmla="*/ 0 w 9"/>
                <a:gd name="T1" fmla="*/ 12 h 193"/>
                <a:gd name="T2" fmla="*/ 0 w 9"/>
                <a:gd name="T3" fmla="*/ 109 h 193"/>
                <a:gd name="T4" fmla="*/ 0 w 9"/>
                <a:gd name="T5" fmla="*/ 129 h 193"/>
                <a:gd name="T6" fmla="*/ 0 w 9"/>
                <a:gd name="T7" fmla="*/ 193 h 193"/>
                <a:gd name="T8" fmla="*/ 9 w 9"/>
                <a:gd name="T9" fmla="*/ 183 h 193"/>
                <a:gd name="T10" fmla="*/ 9 w 9"/>
                <a:gd name="T11" fmla="*/ 118 h 193"/>
                <a:gd name="T12" fmla="*/ 9 w 9"/>
                <a:gd name="T13" fmla="*/ 109 h 193"/>
                <a:gd name="T14" fmla="*/ 9 w 9"/>
                <a:gd name="T15" fmla="*/ 1 h 193"/>
                <a:gd name="T16" fmla="*/ 0 w 9"/>
                <a:gd name="T17" fmla="*/ 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3">
                  <a:moveTo>
                    <a:pt x="0" y="12"/>
                  </a:moveTo>
                  <a:cubicBezTo>
                    <a:pt x="0" y="21"/>
                    <a:pt x="0" y="79"/>
                    <a:pt x="0" y="109"/>
                  </a:cubicBezTo>
                  <a:cubicBezTo>
                    <a:pt x="0" y="121"/>
                    <a:pt x="0" y="129"/>
                    <a:pt x="0" y="129"/>
                  </a:cubicBezTo>
                  <a:cubicBezTo>
                    <a:pt x="0" y="193"/>
                    <a:pt x="0" y="193"/>
                    <a:pt x="0" y="193"/>
                  </a:cubicBezTo>
                  <a:cubicBezTo>
                    <a:pt x="0" y="193"/>
                    <a:pt x="0" y="183"/>
                    <a:pt x="9" y="183"/>
                  </a:cubicBezTo>
                  <a:cubicBezTo>
                    <a:pt x="9" y="118"/>
                    <a:pt x="9" y="118"/>
                    <a:pt x="9" y="118"/>
                  </a:cubicBezTo>
                  <a:cubicBezTo>
                    <a:pt x="9" y="109"/>
                    <a:pt x="9" y="109"/>
                    <a:pt x="9" y="109"/>
                  </a:cubicBezTo>
                  <a:cubicBezTo>
                    <a:pt x="9" y="1"/>
                    <a:pt x="9" y="1"/>
                    <a:pt x="9" y="1"/>
                  </a:cubicBezTo>
                  <a:cubicBezTo>
                    <a:pt x="9" y="1"/>
                    <a:pt x="0" y="0"/>
                    <a:pt x="0" y="12"/>
                  </a:cubicBezTo>
                  <a:close/>
                </a:path>
              </a:pathLst>
            </a:custGeom>
            <a:solidFill>
              <a:srgbClr val="477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2" name="Freeform 298"/>
            <p:cNvSpPr>
              <a:spLocks/>
            </p:cNvSpPr>
            <p:nvPr/>
          </p:nvSpPr>
          <p:spPr bwMode="auto">
            <a:xfrm>
              <a:off x="4275867" y="9073516"/>
              <a:ext cx="4711969" cy="327473"/>
            </a:xfrm>
            <a:custGeom>
              <a:avLst/>
              <a:gdLst>
                <a:gd name="T0" fmla="*/ 292 w 302"/>
                <a:gd name="T1" fmla="*/ 0 h 21"/>
                <a:gd name="T2" fmla="*/ 10 w 302"/>
                <a:gd name="T3" fmla="*/ 0 h 21"/>
                <a:gd name="T4" fmla="*/ 0 w 302"/>
                <a:gd name="T5" fmla="*/ 11 h 21"/>
                <a:gd name="T6" fmla="*/ 10 w 302"/>
                <a:gd name="T7" fmla="*/ 21 h 21"/>
                <a:gd name="T8" fmla="*/ 292 w 302"/>
                <a:gd name="T9" fmla="*/ 21 h 21"/>
                <a:gd name="T10" fmla="*/ 302 w 302"/>
                <a:gd name="T11" fmla="*/ 11 h 21"/>
                <a:gd name="T12" fmla="*/ 292 w 3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02" h="21">
                  <a:moveTo>
                    <a:pt x="292" y="0"/>
                  </a:moveTo>
                  <a:cubicBezTo>
                    <a:pt x="10" y="0"/>
                    <a:pt x="10" y="0"/>
                    <a:pt x="10" y="0"/>
                  </a:cubicBezTo>
                  <a:cubicBezTo>
                    <a:pt x="0" y="0"/>
                    <a:pt x="0" y="11"/>
                    <a:pt x="0" y="11"/>
                  </a:cubicBezTo>
                  <a:cubicBezTo>
                    <a:pt x="0" y="21"/>
                    <a:pt x="10" y="21"/>
                    <a:pt x="10" y="21"/>
                  </a:cubicBezTo>
                  <a:cubicBezTo>
                    <a:pt x="292" y="21"/>
                    <a:pt x="292" y="21"/>
                    <a:pt x="292" y="21"/>
                  </a:cubicBezTo>
                  <a:cubicBezTo>
                    <a:pt x="292" y="21"/>
                    <a:pt x="302" y="21"/>
                    <a:pt x="302" y="11"/>
                  </a:cubicBezTo>
                  <a:cubicBezTo>
                    <a:pt x="302" y="11"/>
                    <a:pt x="302" y="0"/>
                    <a:pt x="292" y="0"/>
                  </a:cubicBezTo>
                  <a:close/>
                </a:path>
              </a:pathLst>
            </a:custGeom>
            <a:solidFill>
              <a:srgbClr val="4678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3" name="Freeform 299"/>
            <p:cNvSpPr>
              <a:spLocks/>
            </p:cNvSpPr>
            <p:nvPr/>
          </p:nvSpPr>
          <p:spPr bwMode="auto">
            <a:xfrm>
              <a:off x="4291461" y="9073516"/>
              <a:ext cx="4680782" cy="93564"/>
            </a:xfrm>
            <a:custGeom>
              <a:avLst/>
              <a:gdLst>
                <a:gd name="T0" fmla="*/ 298 w 300"/>
                <a:gd name="T1" fmla="*/ 5 h 6"/>
                <a:gd name="T2" fmla="*/ 300 w 300"/>
                <a:gd name="T3" fmla="*/ 5 h 6"/>
                <a:gd name="T4" fmla="*/ 291 w 300"/>
                <a:gd name="T5" fmla="*/ 0 h 6"/>
                <a:gd name="T6" fmla="*/ 9 w 300"/>
                <a:gd name="T7" fmla="*/ 0 h 6"/>
                <a:gd name="T8" fmla="*/ 0 w 300"/>
                <a:gd name="T9" fmla="*/ 6 h 6"/>
                <a:gd name="T10" fmla="*/ 3 w 300"/>
                <a:gd name="T11" fmla="*/ 5 h 6"/>
                <a:gd name="T12" fmla="*/ 298 w 30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300" h="6">
                  <a:moveTo>
                    <a:pt x="298" y="5"/>
                  </a:moveTo>
                  <a:cubicBezTo>
                    <a:pt x="298" y="5"/>
                    <a:pt x="299" y="5"/>
                    <a:pt x="300" y="5"/>
                  </a:cubicBezTo>
                  <a:cubicBezTo>
                    <a:pt x="299" y="3"/>
                    <a:pt x="296" y="0"/>
                    <a:pt x="291" y="0"/>
                  </a:cubicBezTo>
                  <a:cubicBezTo>
                    <a:pt x="9" y="0"/>
                    <a:pt x="9" y="0"/>
                    <a:pt x="9" y="0"/>
                  </a:cubicBezTo>
                  <a:cubicBezTo>
                    <a:pt x="4" y="0"/>
                    <a:pt x="2" y="3"/>
                    <a:pt x="0" y="6"/>
                  </a:cubicBezTo>
                  <a:cubicBezTo>
                    <a:pt x="1" y="5"/>
                    <a:pt x="2" y="5"/>
                    <a:pt x="3" y="5"/>
                  </a:cubicBezTo>
                  <a:lnTo>
                    <a:pt x="298" y="5"/>
                  </a:lnTo>
                  <a:close/>
                </a:path>
              </a:pathLst>
            </a:custGeom>
            <a:solidFill>
              <a:srgbClr val="4673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4" name="Rectangle 300"/>
            <p:cNvSpPr>
              <a:spLocks noChangeArrowheads="1"/>
            </p:cNvSpPr>
            <p:nvPr/>
          </p:nvSpPr>
          <p:spPr bwMode="auto">
            <a:xfrm>
              <a:off x="5993800" y="7124274"/>
              <a:ext cx="3072006" cy="2058400"/>
            </a:xfrm>
            <a:prstGeom prst="rect">
              <a:avLst/>
            </a:prstGeom>
            <a:solidFill>
              <a:srgbClr val="FDB7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5" name="Rectangle 301"/>
            <p:cNvSpPr>
              <a:spLocks noChangeArrowheads="1"/>
            </p:cNvSpPr>
            <p:nvPr/>
          </p:nvSpPr>
          <p:spPr bwMode="auto">
            <a:xfrm>
              <a:off x="5993800" y="7124274"/>
              <a:ext cx="3072006" cy="20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6" name="Freeform 302"/>
            <p:cNvSpPr>
              <a:spLocks noEditPoints="1"/>
            </p:cNvSpPr>
            <p:nvPr/>
          </p:nvSpPr>
          <p:spPr bwMode="auto">
            <a:xfrm>
              <a:off x="5993800" y="7124274"/>
              <a:ext cx="3072006" cy="2058400"/>
            </a:xfrm>
            <a:custGeom>
              <a:avLst/>
              <a:gdLst>
                <a:gd name="T0" fmla="*/ 1032 w 1182"/>
                <a:gd name="T1" fmla="*/ 0 h 792"/>
                <a:gd name="T2" fmla="*/ 834 w 1182"/>
                <a:gd name="T3" fmla="*/ 48 h 792"/>
                <a:gd name="T4" fmla="*/ 552 w 1182"/>
                <a:gd name="T5" fmla="*/ 48 h 792"/>
                <a:gd name="T6" fmla="*/ 354 w 1182"/>
                <a:gd name="T7" fmla="*/ 0 h 792"/>
                <a:gd name="T8" fmla="*/ 150 w 1182"/>
                <a:gd name="T9" fmla="*/ 0 h 792"/>
                <a:gd name="T10" fmla="*/ 54 w 1182"/>
                <a:gd name="T11" fmla="*/ 144 h 792"/>
                <a:gd name="T12" fmla="*/ 0 w 1182"/>
                <a:gd name="T13" fmla="*/ 336 h 792"/>
                <a:gd name="T14" fmla="*/ 0 w 1182"/>
                <a:gd name="T15" fmla="*/ 546 h 792"/>
                <a:gd name="T16" fmla="*/ 54 w 1182"/>
                <a:gd name="T17" fmla="*/ 744 h 792"/>
                <a:gd name="T18" fmla="*/ 246 w 1182"/>
                <a:gd name="T19" fmla="*/ 792 h 792"/>
                <a:gd name="T20" fmla="*/ 456 w 1182"/>
                <a:gd name="T21" fmla="*/ 792 h 792"/>
                <a:gd name="T22" fmla="*/ 648 w 1182"/>
                <a:gd name="T23" fmla="*/ 744 h 792"/>
                <a:gd name="T24" fmla="*/ 936 w 1182"/>
                <a:gd name="T25" fmla="*/ 744 h 792"/>
                <a:gd name="T26" fmla="*/ 1128 w 1182"/>
                <a:gd name="T27" fmla="*/ 792 h 792"/>
                <a:gd name="T28" fmla="*/ 1140 w 1182"/>
                <a:gd name="T29" fmla="*/ 636 h 792"/>
                <a:gd name="T30" fmla="*/ 1140 w 1182"/>
                <a:gd name="T31" fmla="*/ 348 h 792"/>
                <a:gd name="T32" fmla="*/ 1182 w 1182"/>
                <a:gd name="T33" fmla="*/ 156 h 792"/>
                <a:gd name="T34" fmla="*/ 1032 w 1182"/>
                <a:gd name="T35" fmla="*/ 60 h 792"/>
                <a:gd name="T36" fmla="*/ 444 w 1182"/>
                <a:gd name="T37" fmla="*/ 348 h 792"/>
                <a:gd name="T38" fmla="*/ 732 w 1182"/>
                <a:gd name="T39" fmla="*/ 438 h 792"/>
                <a:gd name="T40" fmla="*/ 744 w 1182"/>
                <a:gd name="T41" fmla="*/ 252 h 792"/>
                <a:gd name="T42" fmla="*/ 636 w 1182"/>
                <a:gd name="T43" fmla="*/ 336 h 792"/>
                <a:gd name="T44" fmla="*/ 540 w 1182"/>
                <a:gd name="T45" fmla="*/ 336 h 792"/>
                <a:gd name="T46" fmla="*/ 342 w 1182"/>
                <a:gd name="T47" fmla="*/ 252 h 792"/>
                <a:gd name="T48" fmla="*/ 258 w 1182"/>
                <a:gd name="T49" fmla="*/ 534 h 792"/>
                <a:gd name="T50" fmla="*/ 540 w 1182"/>
                <a:gd name="T51" fmla="*/ 450 h 792"/>
                <a:gd name="T52" fmla="*/ 648 w 1182"/>
                <a:gd name="T53" fmla="*/ 450 h 792"/>
                <a:gd name="T54" fmla="*/ 744 w 1182"/>
                <a:gd name="T55" fmla="*/ 450 h 792"/>
                <a:gd name="T56" fmla="*/ 936 w 1182"/>
                <a:gd name="T57" fmla="*/ 438 h 792"/>
                <a:gd name="T58" fmla="*/ 936 w 1182"/>
                <a:gd name="T59" fmla="*/ 156 h 792"/>
                <a:gd name="T60" fmla="*/ 648 w 1182"/>
                <a:gd name="T61" fmla="*/ 240 h 792"/>
                <a:gd name="T62" fmla="*/ 540 w 1182"/>
                <a:gd name="T63" fmla="*/ 240 h 792"/>
                <a:gd name="T64" fmla="*/ 444 w 1182"/>
                <a:gd name="T65" fmla="*/ 240 h 792"/>
                <a:gd name="T66" fmla="*/ 246 w 1182"/>
                <a:gd name="T67" fmla="*/ 156 h 792"/>
                <a:gd name="T68" fmla="*/ 162 w 1182"/>
                <a:gd name="T69" fmla="*/ 438 h 792"/>
                <a:gd name="T70" fmla="*/ 246 w 1182"/>
                <a:gd name="T71" fmla="*/ 636 h 792"/>
                <a:gd name="T72" fmla="*/ 354 w 1182"/>
                <a:gd name="T73" fmla="*/ 546 h 792"/>
                <a:gd name="T74" fmla="*/ 456 w 1182"/>
                <a:gd name="T75" fmla="*/ 546 h 792"/>
                <a:gd name="T76" fmla="*/ 648 w 1182"/>
                <a:gd name="T77" fmla="*/ 636 h 792"/>
                <a:gd name="T78" fmla="*/ 936 w 1182"/>
                <a:gd name="T79" fmla="*/ 636 h 792"/>
                <a:gd name="T80" fmla="*/ 948 w 1182"/>
                <a:gd name="T81" fmla="*/ 450 h 792"/>
                <a:gd name="T82" fmla="*/ 948 w 1182"/>
                <a:gd name="T83" fmla="*/ 336 h 792"/>
                <a:gd name="T84" fmla="*/ 948 w 1182"/>
                <a:gd name="T85" fmla="*/ 240 h 792"/>
                <a:gd name="T86" fmla="*/ 744 w 1182"/>
                <a:gd name="T87" fmla="*/ 60 h 792"/>
                <a:gd name="T88" fmla="*/ 552 w 1182"/>
                <a:gd name="T89" fmla="*/ 144 h 792"/>
                <a:gd name="T90" fmla="*/ 444 w 1182"/>
                <a:gd name="T91" fmla="*/ 144 h 792"/>
                <a:gd name="T92" fmla="*/ 246 w 1182"/>
                <a:gd name="T93" fmla="*/ 60 h 792"/>
                <a:gd name="T94" fmla="*/ 66 w 1182"/>
                <a:gd name="T95" fmla="*/ 60 h 792"/>
                <a:gd name="T96" fmla="*/ 66 w 1182"/>
                <a:gd name="T97" fmla="*/ 336 h 792"/>
                <a:gd name="T98" fmla="*/ 150 w 1182"/>
                <a:gd name="T99" fmla="*/ 534 h 792"/>
                <a:gd name="T100" fmla="*/ 66 w 1182"/>
                <a:gd name="T101" fmla="*/ 648 h 792"/>
                <a:gd name="T102" fmla="*/ 258 w 1182"/>
                <a:gd name="T103" fmla="*/ 732 h 792"/>
                <a:gd name="T104" fmla="*/ 354 w 1182"/>
                <a:gd name="T105" fmla="*/ 732 h 792"/>
                <a:gd name="T106" fmla="*/ 636 w 1182"/>
                <a:gd name="T107" fmla="*/ 732 h 792"/>
                <a:gd name="T108" fmla="*/ 834 w 1182"/>
                <a:gd name="T109" fmla="*/ 648 h 792"/>
                <a:gd name="T110" fmla="*/ 948 w 1182"/>
                <a:gd name="T111" fmla="*/ 648 h 792"/>
                <a:gd name="T112" fmla="*/ 1128 w 1182"/>
                <a:gd name="T113" fmla="*/ 636 h 792"/>
                <a:gd name="T114" fmla="*/ 1128 w 1182"/>
                <a:gd name="T115" fmla="*/ 534 h 792"/>
                <a:gd name="T116" fmla="*/ 1128 w 1182"/>
                <a:gd name="T117" fmla="*/ 252 h 792"/>
                <a:gd name="T118" fmla="*/ 1044 w 1182"/>
                <a:gd name="T119"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2" h="792">
                  <a:moveTo>
                    <a:pt x="1182" y="60"/>
                  </a:moveTo>
                  <a:lnTo>
                    <a:pt x="1182" y="48"/>
                  </a:lnTo>
                  <a:lnTo>
                    <a:pt x="1140" y="48"/>
                  </a:lnTo>
                  <a:lnTo>
                    <a:pt x="1140" y="0"/>
                  </a:lnTo>
                  <a:lnTo>
                    <a:pt x="1128" y="0"/>
                  </a:lnTo>
                  <a:lnTo>
                    <a:pt x="1128" y="48"/>
                  </a:lnTo>
                  <a:lnTo>
                    <a:pt x="1044" y="48"/>
                  </a:lnTo>
                  <a:lnTo>
                    <a:pt x="1044" y="0"/>
                  </a:lnTo>
                  <a:lnTo>
                    <a:pt x="1032" y="0"/>
                  </a:lnTo>
                  <a:lnTo>
                    <a:pt x="1032" y="48"/>
                  </a:lnTo>
                  <a:lnTo>
                    <a:pt x="948" y="48"/>
                  </a:lnTo>
                  <a:lnTo>
                    <a:pt x="948" y="0"/>
                  </a:lnTo>
                  <a:lnTo>
                    <a:pt x="936" y="0"/>
                  </a:lnTo>
                  <a:lnTo>
                    <a:pt x="936" y="48"/>
                  </a:lnTo>
                  <a:lnTo>
                    <a:pt x="846" y="48"/>
                  </a:lnTo>
                  <a:lnTo>
                    <a:pt x="846" y="0"/>
                  </a:lnTo>
                  <a:lnTo>
                    <a:pt x="834" y="0"/>
                  </a:lnTo>
                  <a:lnTo>
                    <a:pt x="834" y="48"/>
                  </a:lnTo>
                  <a:lnTo>
                    <a:pt x="744" y="48"/>
                  </a:lnTo>
                  <a:lnTo>
                    <a:pt x="744" y="0"/>
                  </a:lnTo>
                  <a:lnTo>
                    <a:pt x="732" y="0"/>
                  </a:lnTo>
                  <a:lnTo>
                    <a:pt x="732" y="48"/>
                  </a:lnTo>
                  <a:lnTo>
                    <a:pt x="648" y="48"/>
                  </a:lnTo>
                  <a:lnTo>
                    <a:pt x="648" y="0"/>
                  </a:lnTo>
                  <a:lnTo>
                    <a:pt x="636" y="0"/>
                  </a:lnTo>
                  <a:lnTo>
                    <a:pt x="636" y="48"/>
                  </a:lnTo>
                  <a:lnTo>
                    <a:pt x="552" y="48"/>
                  </a:lnTo>
                  <a:lnTo>
                    <a:pt x="552" y="0"/>
                  </a:lnTo>
                  <a:lnTo>
                    <a:pt x="540" y="0"/>
                  </a:lnTo>
                  <a:lnTo>
                    <a:pt x="540" y="48"/>
                  </a:lnTo>
                  <a:lnTo>
                    <a:pt x="456" y="48"/>
                  </a:lnTo>
                  <a:lnTo>
                    <a:pt x="456" y="0"/>
                  </a:lnTo>
                  <a:lnTo>
                    <a:pt x="444" y="0"/>
                  </a:lnTo>
                  <a:lnTo>
                    <a:pt x="444" y="48"/>
                  </a:lnTo>
                  <a:lnTo>
                    <a:pt x="354" y="48"/>
                  </a:lnTo>
                  <a:lnTo>
                    <a:pt x="354" y="0"/>
                  </a:lnTo>
                  <a:lnTo>
                    <a:pt x="342" y="0"/>
                  </a:lnTo>
                  <a:lnTo>
                    <a:pt x="342" y="48"/>
                  </a:lnTo>
                  <a:lnTo>
                    <a:pt x="258" y="48"/>
                  </a:lnTo>
                  <a:lnTo>
                    <a:pt x="258" y="0"/>
                  </a:lnTo>
                  <a:lnTo>
                    <a:pt x="246" y="0"/>
                  </a:lnTo>
                  <a:lnTo>
                    <a:pt x="246" y="48"/>
                  </a:lnTo>
                  <a:lnTo>
                    <a:pt x="162" y="48"/>
                  </a:lnTo>
                  <a:lnTo>
                    <a:pt x="162" y="0"/>
                  </a:lnTo>
                  <a:lnTo>
                    <a:pt x="150" y="0"/>
                  </a:lnTo>
                  <a:lnTo>
                    <a:pt x="150" y="48"/>
                  </a:lnTo>
                  <a:lnTo>
                    <a:pt x="66" y="48"/>
                  </a:lnTo>
                  <a:lnTo>
                    <a:pt x="66" y="0"/>
                  </a:lnTo>
                  <a:lnTo>
                    <a:pt x="54" y="0"/>
                  </a:lnTo>
                  <a:lnTo>
                    <a:pt x="54" y="48"/>
                  </a:lnTo>
                  <a:lnTo>
                    <a:pt x="0" y="48"/>
                  </a:lnTo>
                  <a:lnTo>
                    <a:pt x="0" y="60"/>
                  </a:lnTo>
                  <a:lnTo>
                    <a:pt x="54" y="60"/>
                  </a:lnTo>
                  <a:lnTo>
                    <a:pt x="54" y="144"/>
                  </a:lnTo>
                  <a:lnTo>
                    <a:pt x="0" y="144"/>
                  </a:lnTo>
                  <a:lnTo>
                    <a:pt x="0" y="156"/>
                  </a:lnTo>
                  <a:lnTo>
                    <a:pt x="54" y="156"/>
                  </a:lnTo>
                  <a:lnTo>
                    <a:pt x="54" y="240"/>
                  </a:lnTo>
                  <a:lnTo>
                    <a:pt x="0" y="240"/>
                  </a:lnTo>
                  <a:lnTo>
                    <a:pt x="0" y="252"/>
                  </a:lnTo>
                  <a:lnTo>
                    <a:pt x="54" y="252"/>
                  </a:lnTo>
                  <a:lnTo>
                    <a:pt x="54" y="336"/>
                  </a:lnTo>
                  <a:lnTo>
                    <a:pt x="0" y="336"/>
                  </a:lnTo>
                  <a:lnTo>
                    <a:pt x="0" y="348"/>
                  </a:lnTo>
                  <a:lnTo>
                    <a:pt x="54" y="348"/>
                  </a:lnTo>
                  <a:lnTo>
                    <a:pt x="54" y="438"/>
                  </a:lnTo>
                  <a:lnTo>
                    <a:pt x="0" y="438"/>
                  </a:lnTo>
                  <a:lnTo>
                    <a:pt x="0" y="450"/>
                  </a:lnTo>
                  <a:lnTo>
                    <a:pt x="54" y="450"/>
                  </a:lnTo>
                  <a:lnTo>
                    <a:pt x="54" y="534"/>
                  </a:lnTo>
                  <a:lnTo>
                    <a:pt x="0" y="534"/>
                  </a:lnTo>
                  <a:lnTo>
                    <a:pt x="0" y="546"/>
                  </a:lnTo>
                  <a:lnTo>
                    <a:pt x="54" y="546"/>
                  </a:lnTo>
                  <a:lnTo>
                    <a:pt x="54" y="636"/>
                  </a:lnTo>
                  <a:lnTo>
                    <a:pt x="0" y="636"/>
                  </a:lnTo>
                  <a:lnTo>
                    <a:pt x="0" y="648"/>
                  </a:lnTo>
                  <a:lnTo>
                    <a:pt x="54" y="648"/>
                  </a:lnTo>
                  <a:lnTo>
                    <a:pt x="54" y="732"/>
                  </a:lnTo>
                  <a:lnTo>
                    <a:pt x="0" y="732"/>
                  </a:lnTo>
                  <a:lnTo>
                    <a:pt x="0" y="744"/>
                  </a:lnTo>
                  <a:lnTo>
                    <a:pt x="54" y="744"/>
                  </a:lnTo>
                  <a:lnTo>
                    <a:pt x="54" y="792"/>
                  </a:lnTo>
                  <a:lnTo>
                    <a:pt x="66" y="792"/>
                  </a:lnTo>
                  <a:lnTo>
                    <a:pt x="66" y="744"/>
                  </a:lnTo>
                  <a:lnTo>
                    <a:pt x="150" y="744"/>
                  </a:lnTo>
                  <a:lnTo>
                    <a:pt x="150" y="792"/>
                  </a:lnTo>
                  <a:lnTo>
                    <a:pt x="162" y="792"/>
                  </a:lnTo>
                  <a:lnTo>
                    <a:pt x="162" y="744"/>
                  </a:lnTo>
                  <a:lnTo>
                    <a:pt x="246" y="744"/>
                  </a:lnTo>
                  <a:lnTo>
                    <a:pt x="246" y="792"/>
                  </a:lnTo>
                  <a:lnTo>
                    <a:pt x="258" y="792"/>
                  </a:lnTo>
                  <a:lnTo>
                    <a:pt x="258" y="744"/>
                  </a:lnTo>
                  <a:lnTo>
                    <a:pt x="342" y="744"/>
                  </a:lnTo>
                  <a:lnTo>
                    <a:pt x="342" y="792"/>
                  </a:lnTo>
                  <a:lnTo>
                    <a:pt x="354" y="792"/>
                  </a:lnTo>
                  <a:lnTo>
                    <a:pt x="354" y="744"/>
                  </a:lnTo>
                  <a:lnTo>
                    <a:pt x="444" y="744"/>
                  </a:lnTo>
                  <a:lnTo>
                    <a:pt x="444" y="792"/>
                  </a:lnTo>
                  <a:lnTo>
                    <a:pt x="456" y="792"/>
                  </a:lnTo>
                  <a:lnTo>
                    <a:pt x="456" y="744"/>
                  </a:lnTo>
                  <a:lnTo>
                    <a:pt x="540" y="744"/>
                  </a:lnTo>
                  <a:lnTo>
                    <a:pt x="540" y="792"/>
                  </a:lnTo>
                  <a:lnTo>
                    <a:pt x="552" y="792"/>
                  </a:lnTo>
                  <a:lnTo>
                    <a:pt x="552" y="744"/>
                  </a:lnTo>
                  <a:lnTo>
                    <a:pt x="636" y="744"/>
                  </a:lnTo>
                  <a:lnTo>
                    <a:pt x="636" y="792"/>
                  </a:lnTo>
                  <a:lnTo>
                    <a:pt x="648" y="792"/>
                  </a:lnTo>
                  <a:lnTo>
                    <a:pt x="648" y="744"/>
                  </a:lnTo>
                  <a:lnTo>
                    <a:pt x="732" y="744"/>
                  </a:lnTo>
                  <a:lnTo>
                    <a:pt x="732" y="792"/>
                  </a:lnTo>
                  <a:lnTo>
                    <a:pt x="744" y="792"/>
                  </a:lnTo>
                  <a:lnTo>
                    <a:pt x="744" y="744"/>
                  </a:lnTo>
                  <a:lnTo>
                    <a:pt x="834" y="744"/>
                  </a:lnTo>
                  <a:lnTo>
                    <a:pt x="834" y="792"/>
                  </a:lnTo>
                  <a:lnTo>
                    <a:pt x="846" y="792"/>
                  </a:lnTo>
                  <a:lnTo>
                    <a:pt x="846" y="744"/>
                  </a:lnTo>
                  <a:lnTo>
                    <a:pt x="936" y="744"/>
                  </a:lnTo>
                  <a:lnTo>
                    <a:pt x="936" y="792"/>
                  </a:lnTo>
                  <a:lnTo>
                    <a:pt x="948" y="792"/>
                  </a:lnTo>
                  <a:lnTo>
                    <a:pt x="948" y="744"/>
                  </a:lnTo>
                  <a:lnTo>
                    <a:pt x="1032" y="744"/>
                  </a:lnTo>
                  <a:lnTo>
                    <a:pt x="1032" y="792"/>
                  </a:lnTo>
                  <a:lnTo>
                    <a:pt x="1044" y="792"/>
                  </a:lnTo>
                  <a:lnTo>
                    <a:pt x="1044" y="744"/>
                  </a:lnTo>
                  <a:lnTo>
                    <a:pt x="1128" y="744"/>
                  </a:lnTo>
                  <a:lnTo>
                    <a:pt x="1128" y="792"/>
                  </a:lnTo>
                  <a:lnTo>
                    <a:pt x="1140" y="792"/>
                  </a:lnTo>
                  <a:lnTo>
                    <a:pt x="1140" y="744"/>
                  </a:lnTo>
                  <a:lnTo>
                    <a:pt x="1182" y="744"/>
                  </a:lnTo>
                  <a:lnTo>
                    <a:pt x="1182" y="732"/>
                  </a:lnTo>
                  <a:lnTo>
                    <a:pt x="1140" y="732"/>
                  </a:lnTo>
                  <a:lnTo>
                    <a:pt x="1140" y="648"/>
                  </a:lnTo>
                  <a:lnTo>
                    <a:pt x="1182" y="648"/>
                  </a:lnTo>
                  <a:lnTo>
                    <a:pt x="1182" y="636"/>
                  </a:lnTo>
                  <a:lnTo>
                    <a:pt x="1140" y="636"/>
                  </a:lnTo>
                  <a:lnTo>
                    <a:pt x="1140" y="546"/>
                  </a:lnTo>
                  <a:lnTo>
                    <a:pt x="1182" y="546"/>
                  </a:lnTo>
                  <a:lnTo>
                    <a:pt x="1182" y="534"/>
                  </a:lnTo>
                  <a:lnTo>
                    <a:pt x="1140" y="534"/>
                  </a:lnTo>
                  <a:lnTo>
                    <a:pt x="1140" y="450"/>
                  </a:lnTo>
                  <a:lnTo>
                    <a:pt x="1182" y="450"/>
                  </a:lnTo>
                  <a:lnTo>
                    <a:pt x="1182" y="438"/>
                  </a:lnTo>
                  <a:lnTo>
                    <a:pt x="1140" y="438"/>
                  </a:lnTo>
                  <a:lnTo>
                    <a:pt x="1140" y="348"/>
                  </a:lnTo>
                  <a:lnTo>
                    <a:pt x="1182" y="348"/>
                  </a:lnTo>
                  <a:lnTo>
                    <a:pt x="1182" y="336"/>
                  </a:lnTo>
                  <a:lnTo>
                    <a:pt x="1140" y="336"/>
                  </a:lnTo>
                  <a:lnTo>
                    <a:pt x="1140" y="252"/>
                  </a:lnTo>
                  <a:lnTo>
                    <a:pt x="1182" y="252"/>
                  </a:lnTo>
                  <a:lnTo>
                    <a:pt x="1182" y="240"/>
                  </a:lnTo>
                  <a:lnTo>
                    <a:pt x="1140" y="240"/>
                  </a:lnTo>
                  <a:lnTo>
                    <a:pt x="1140" y="156"/>
                  </a:lnTo>
                  <a:lnTo>
                    <a:pt x="1182" y="156"/>
                  </a:lnTo>
                  <a:lnTo>
                    <a:pt x="1182" y="144"/>
                  </a:lnTo>
                  <a:lnTo>
                    <a:pt x="1140" y="144"/>
                  </a:lnTo>
                  <a:lnTo>
                    <a:pt x="1140" y="60"/>
                  </a:lnTo>
                  <a:lnTo>
                    <a:pt x="1182" y="60"/>
                  </a:lnTo>
                  <a:close/>
                  <a:moveTo>
                    <a:pt x="1032" y="60"/>
                  </a:moveTo>
                  <a:lnTo>
                    <a:pt x="1032" y="144"/>
                  </a:lnTo>
                  <a:lnTo>
                    <a:pt x="948" y="144"/>
                  </a:lnTo>
                  <a:lnTo>
                    <a:pt x="948" y="60"/>
                  </a:lnTo>
                  <a:lnTo>
                    <a:pt x="1032" y="60"/>
                  </a:lnTo>
                  <a:close/>
                  <a:moveTo>
                    <a:pt x="456" y="348"/>
                  </a:moveTo>
                  <a:lnTo>
                    <a:pt x="540" y="348"/>
                  </a:lnTo>
                  <a:lnTo>
                    <a:pt x="540" y="438"/>
                  </a:lnTo>
                  <a:lnTo>
                    <a:pt x="456" y="438"/>
                  </a:lnTo>
                  <a:lnTo>
                    <a:pt x="456" y="348"/>
                  </a:lnTo>
                  <a:close/>
                  <a:moveTo>
                    <a:pt x="444" y="438"/>
                  </a:moveTo>
                  <a:lnTo>
                    <a:pt x="354" y="438"/>
                  </a:lnTo>
                  <a:lnTo>
                    <a:pt x="354" y="348"/>
                  </a:lnTo>
                  <a:lnTo>
                    <a:pt x="444" y="348"/>
                  </a:lnTo>
                  <a:lnTo>
                    <a:pt x="444" y="438"/>
                  </a:lnTo>
                  <a:close/>
                  <a:moveTo>
                    <a:pt x="552" y="348"/>
                  </a:moveTo>
                  <a:lnTo>
                    <a:pt x="636" y="348"/>
                  </a:lnTo>
                  <a:lnTo>
                    <a:pt x="636" y="438"/>
                  </a:lnTo>
                  <a:lnTo>
                    <a:pt x="552" y="438"/>
                  </a:lnTo>
                  <a:lnTo>
                    <a:pt x="552" y="348"/>
                  </a:lnTo>
                  <a:close/>
                  <a:moveTo>
                    <a:pt x="648" y="348"/>
                  </a:moveTo>
                  <a:lnTo>
                    <a:pt x="732" y="348"/>
                  </a:lnTo>
                  <a:lnTo>
                    <a:pt x="732" y="438"/>
                  </a:lnTo>
                  <a:lnTo>
                    <a:pt x="648" y="438"/>
                  </a:lnTo>
                  <a:lnTo>
                    <a:pt x="648" y="348"/>
                  </a:lnTo>
                  <a:close/>
                  <a:moveTo>
                    <a:pt x="744" y="348"/>
                  </a:moveTo>
                  <a:lnTo>
                    <a:pt x="834" y="348"/>
                  </a:lnTo>
                  <a:lnTo>
                    <a:pt x="834" y="438"/>
                  </a:lnTo>
                  <a:lnTo>
                    <a:pt x="744" y="438"/>
                  </a:lnTo>
                  <a:lnTo>
                    <a:pt x="744" y="348"/>
                  </a:lnTo>
                  <a:close/>
                  <a:moveTo>
                    <a:pt x="744" y="336"/>
                  </a:moveTo>
                  <a:lnTo>
                    <a:pt x="744" y="252"/>
                  </a:lnTo>
                  <a:lnTo>
                    <a:pt x="834" y="252"/>
                  </a:lnTo>
                  <a:lnTo>
                    <a:pt x="834" y="336"/>
                  </a:lnTo>
                  <a:lnTo>
                    <a:pt x="744" y="336"/>
                  </a:lnTo>
                  <a:close/>
                  <a:moveTo>
                    <a:pt x="732" y="336"/>
                  </a:moveTo>
                  <a:lnTo>
                    <a:pt x="648" y="336"/>
                  </a:lnTo>
                  <a:lnTo>
                    <a:pt x="648" y="252"/>
                  </a:lnTo>
                  <a:lnTo>
                    <a:pt x="732" y="252"/>
                  </a:lnTo>
                  <a:lnTo>
                    <a:pt x="732" y="336"/>
                  </a:lnTo>
                  <a:close/>
                  <a:moveTo>
                    <a:pt x="636" y="336"/>
                  </a:moveTo>
                  <a:lnTo>
                    <a:pt x="552" y="336"/>
                  </a:lnTo>
                  <a:lnTo>
                    <a:pt x="552" y="252"/>
                  </a:lnTo>
                  <a:lnTo>
                    <a:pt x="636" y="252"/>
                  </a:lnTo>
                  <a:lnTo>
                    <a:pt x="636" y="336"/>
                  </a:lnTo>
                  <a:close/>
                  <a:moveTo>
                    <a:pt x="540" y="336"/>
                  </a:moveTo>
                  <a:lnTo>
                    <a:pt x="456" y="336"/>
                  </a:lnTo>
                  <a:lnTo>
                    <a:pt x="456" y="252"/>
                  </a:lnTo>
                  <a:lnTo>
                    <a:pt x="540" y="252"/>
                  </a:lnTo>
                  <a:lnTo>
                    <a:pt x="540" y="336"/>
                  </a:lnTo>
                  <a:close/>
                  <a:moveTo>
                    <a:pt x="444" y="336"/>
                  </a:moveTo>
                  <a:lnTo>
                    <a:pt x="354" y="336"/>
                  </a:lnTo>
                  <a:lnTo>
                    <a:pt x="354" y="252"/>
                  </a:lnTo>
                  <a:lnTo>
                    <a:pt x="444" y="252"/>
                  </a:lnTo>
                  <a:lnTo>
                    <a:pt x="444" y="336"/>
                  </a:lnTo>
                  <a:close/>
                  <a:moveTo>
                    <a:pt x="342" y="336"/>
                  </a:moveTo>
                  <a:lnTo>
                    <a:pt x="258" y="336"/>
                  </a:lnTo>
                  <a:lnTo>
                    <a:pt x="258" y="252"/>
                  </a:lnTo>
                  <a:lnTo>
                    <a:pt x="342" y="252"/>
                  </a:lnTo>
                  <a:lnTo>
                    <a:pt x="342" y="336"/>
                  </a:lnTo>
                  <a:close/>
                  <a:moveTo>
                    <a:pt x="342" y="348"/>
                  </a:moveTo>
                  <a:lnTo>
                    <a:pt x="342" y="438"/>
                  </a:lnTo>
                  <a:lnTo>
                    <a:pt x="258" y="438"/>
                  </a:lnTo>
                  <a:lnTo>
                    <a:pt x="258" y="348"/>
                  </a:lnTo>
                  <a:lnTo>
                    <a:pt x="342" y="348"/>
                  </a:lnTo>
                  <a:close/>
                  <a:moveTo>
                    <a:pt x="342" y="450"/>
                  </a:moveTo>
                  <a:lnTo>
                    <a:pt x="342" y="534"/>
                  </a:lnTo>
                  <a:lnTo>
                    <a:pt x="258" y="534"/>
                  </a:lnTo>
                  <a:lnTo>
                    <a:pt x="258" y="450"/>
                  </a:lnTo>
                  <a:lnTo>
                    <a:pt x="342" y="450"/>
                  </a:lnTo>
                  <a:close/>
                  <a:moveTo>
                    <a:pt x="354" y="450"/>
                  </a:moveTo>
                  <a:lnTo>
                    <a:pt x="444" y="450"/>
                  </a:lnTo>
                  <a:lnTo>
                    <a:pt x="444" y="534"/>
                  </a:lnTo>
                  <a:lnTo>
                    <a:pt x="354" y="534"/>
                  </a:lnTo>
                  <a:lnTo>
                    <a:pt x="354" y="450"/>
                  </a:lnTo>
                  <a:close/>
                  <a:moveTo>
                    <a:pt x="456" y="450"/>
                  </a:moveTo>
                  <a:lnTo>
                    <a:pt x="540" y="450"/>
                  </a:lnTo>
                  <a:lnTo>
                    <a:pt x="540" y="534"/>
                  </a:lnTo>
                  <a:lnTo>
                    <a:pt x="456" y="534"/>
                  </a:lnTo>
                  <a:lnTo>
                    <a:pt x="456" y="450"/>
                  </a:lnTo>
                  <a:close/>
                  <a:moveTo>
                    <a:pt x="552" y="450"/>
                  </a:moveTo>
                  <a:lnTo>
                    <a:pt x="636" y="450"/>
                  </a:lnTo>
                  <a:lnTo>
                    <a:pt x="636" y="534"/>
                  </a:lnTo>
                  <a:lnTo>
                    <a:pt x="552" y="534"/>
                  </a:lnTo>
                  <a:lnTo>
                    <a:pt x="552" y="450"/>
                  </a:lnTo>
                  <a:close/>
                  <a:moveTo>
                    <a:pt x="648" y="450"/>
                  </a:moveTo>
                  <a:lnTo>
                    <a:pt x="732" y="450"/>
                  </a:lnTo>
                  <a:lnTo>
                    <a:pt x="732" y="534"/>
                  </a:lnTo>
                  <a:lnTo>
                    <a:pt x="648" y="534"/>
                  </a:lnTo>
                  <a:lnTo>
                    <a:pt x="648" y="450"/>
                  </a:lnTo>
                  <a:close/>
                  <a:moveTo>
                    <a:pt x="744" y="450"/>
                  </a:moveTo>
                  <a:lnTo>
                    <a:pt x="834" y="450"/>
                  </a:lnTo>
                  <a:lnTo>
                    <a:pt x="834" y="534"/>
                  </a:lnTo>
                  <a:lnTo>
                    <a:pt x="744" y="534"/>
                  </a:lnTo>
                  <a:lnTo>
                    <a:pt x="744" y="450"/>
                  </a:lnTo>
                  <a:close/>
                  <a:moveTo>
                    <a:pt x="846" y="450"/>
                  </a:moveTo>
                  <a:lnTo>
                    <a:pt x="936" y="450"/>
                  </a:lnTo>
                  <a:lnTo>
                    <a:pt x="936" y="534"/>
                  </a:lnTo>
                  <a:lnTo>
                    <a:pt x="846" y="534"/>
                  </a:lnTo>
                  <a:lnTo>
                    <a:pt x="846" y="450"/>
                  </a:lnTo>
                  <a:close/>
                  <a:moveTo>
                    <a:pt x="846" y="438"/>
                  </a:moveTo>
                  <a:lnTo>
                    <a:pt x="846" y="348"/>
                  </a:lnTo>
                  <a:lnTo>
                    <a:pt x="936" y="348"/>
                  </a:lnTo>
                  <a:lnTo>
                    <a:pt x="936" y="438"/>
                  </a:lnTo>
                  <a:lnTo>
                    <a:pt x="846" y="438"/>
                  </a:lnTo>
                  <a:close/>
                  <a:moveTo>
                    <a:pt x="846" y="336"/>
                  </a:moveTo>
                  <a:lnTo>
                    <a:pt x="846" y="252"/>
                  </a:lnTo>
                  <a:lnTo>
                    <a:pt x="936" y="252"/>
                  </a:lnTo>
                  <a:lnTo>
                    <a:pt x="936" y="336"/>
                  </a:lnTo>
                  <a:lnTo>
                    <a:pt x="846" y="336"/>
                  </a:lnTo>
                  <a:close/>
                  <a:moveTo>
                    <a:pt x="846" y="240"/>
                  </a:moveTo>
                  <a:lnTo>
                    <a:pt x="846" y="156"/>
                  </a:lnTo>
                  <a:lnTo>
                    <a:pt x="936" y="156"/>
                  </a:lnTo>
                  <a:lnTo>
                    <a:pt x="936" y="240"/>
                  </a:lnTo>
                  <a:lnTo>
                    <a:pt x="846" y="240"/>
                  </a:lnTo>
                  <a:close/>
                  <a:moveTo>
                    <a:pt x="834" y="240"/>
                  </a:moveTo>
                  <a:lnTo>
                    <a:pt x="744" y="240"/>
                  </a:lnTo>
                  <a:lnTo>
                    <a:pt x="744" y="156"/>
                  </a:lnTo>
                  <a:lnTo>
                    <a:pt x="834" y="156"/>
                  </a:lnTo>
                  <a:lnTo>
                    <a:pt x="834" y="240"/>
                  </a:lnTo>
                  <a:close/>
                  <a:moveTo>
                    <a:pt x="732" y="240"/>
                  </a:moveTo>
                  <a:lnTo>
                    <a:pt x="648" y="240"/>
                  </a:lnTo>
                  <a:lnTo>
                    <a:pt x="648" y="156"/>
                  </a:lnTo>
                  <a:lnTo>
                    <a:pt x="732" y="156"/>
                  </a:lnTo>
                  <a:lnTo>
                    <a:pt x="732" y="240"/>
                  </a:lnTo>
                  <a:close/>
                  <a:moveTo>
                    <a:pt x="636" y="240"/>
                  </a:moveTo>
                  <a:lnTo>
                    <a:pt x="552" y="240"/>
                  </a:lnTo>
                  <a:lnTo>
                    <a:pt x="552" y="156"/>
                  </a:lnTo>
                  <a:lnTo>
                    <a:pt x="636" y="156"/>
                  </a:lnTo>
                  <a:lnTo>
                    <a:pt x="636" y="240"/>
                  </a:lnTo>
                  <a:close/>
                  <a:moveTo>
                    <a:pt x="540" y="240"/>
                  </a:moveTo>
                  <a:lnTo>
                    <a:pt x="456" y="240"/>
                  </a:lnTo>
                  <a:lnTo>
                    <a:pt x="456" y="156"/>
                  </a:lnTo>
                  <a:lnTo>
                    <a:pt x="540" y="156"/>
                  </a:lnTo>
                  <a:lnTo>
                    <a:pt x="540" y="240"/>
                  </a:lnTo>
                  <a:close/>
                  <a:moveTo>
                    <a:pt x="444" y="240"/>
                  </a:moveTo>
                  <a:lnTo>
                    <a:pt x="354" y="240"/>
                  </a:lnTo>
                  <a:lnTo>
                    <a:pt x="354" y="156"/>
                  </a:lnTo>
                  <a:lnTo>
                    <a:pt x="444" y="156"/>
                  </a:lnTo>
                  <a:lnTo>
                    <a:pt x="444" y="240"/>
                  </a:lnTo>
                  <a:close/>
                  <a:moveTo>
                    <a:pt x="342" y="240"/>
                  </a:moveTo>
                  <a:lnTo>
                    <a:pt x="258" y="240"/>
                  </a:lnTo>
                  <a:lnTo>
                    <a:pt x="258" y="156"/>
                  </a:lnTo>
                  <a:lnTo>
                    <a:pt x="342" y="156"/>
                  </a:lnTo>
                  <a:lnTo>
                    <a:pt x="342" y="240"/>
                  </a:lnTo>
                  <a:close/>
                  <a:moveTo>
                    <a:pt x="246" y="240"/>
                  </a:moveTo>
                  <a:lnTo>
                    <a:pt x="162" y="240"/>
                  </a:lnTo>
                  <a:lnTo>
                    <a:pt x="162" y="156"/>
                  </a:lnTo>
                  <a:lnTo>
                    <a:pt x="246" y="156"/>
                  </a:lnTo>
                  <a:lnTo>
                    <a:pt x="246" y="240"/>
                  </a:lnTo>
                  <a:close/>
                  <a:moveTo>
                    <a:pt x="246" y="252"/>
                  </a:moveTo>
                  <a:lnTo>
                    <a:pt x="246" y="336"/>
                  </a:lnTo>
                  <a:lnTo>
                    <a:pt x="162" y="336"/>
                  </a:lnTo>
                  <a:lnTo>
                    <a:pt x="162" y="252"/>
                  </a:lnTo>
                  <a:lnTo>
                    <a:pt x="246" y="252"/>
                  </a:lnTo>
                  <a:close/>
                  <a:moveTo>
                    <a:pt x="246" y="348"/>
                  </a:moveTo>
                  <a:lnTo>
                    <a:pt x="246" y="438"/>
                  </a:lnTo>
                  <a:lnTo>
                    <a:pt x="162" y="438"/>
                  </a:lnTo>
                  <a:lnTo>
                    <a:pt x="162" y="348"/>
                  </a:lnTo>
                  <a:lnTo>
                    <a:pt x="246" y="348"/>
                  </a:lnTo>
                  <a:close/>
                  <a:moveTo>
                    <a:pt x="246" y="450"/>
                  </a:moveTo>
                  <a:lnTo>
                    <a:pt x="246" y="534"/>
                  </a:lnTo>
                  <a:lnTo>
                    <a:pt x="162" y="534"/>
                  </a:lnTo>
                  <a:lnTo>
                    <a:pt x="162" y="450"/>
                  </a:lnTo>
                  <a:lnTo>
                    <a:pt x="246" y="450"/>
                  </a:lnTo>
                  <a:close/>
                  <a:moveTo>
                    <a:pt x="246" y="546"/>
                  </a:moveTo>
                  <a:lnTo>
                    <a:pt x="246" y="636"/>
                  </a:lnTo>
                  <a:lnTo>
                    <a:pt x="162" y="636"/>
                  </a:lnTo>
                  <a:lnTo>
                    <a:pt x="162" y="546"/>
                  </a:lnTo>
                  <a:lnTo>
                    <a:pt x="246" y="546"/>
                  </a:lnTo>
                  <a:close/>
                  <a:moveTo>
                    <a:pt x="258" y="546"/>
                  </a:moveTo>
                  <a:lnTo>
                    <a:pt x="342" y="546"/>
                  </a:lnTo>
                  <a:lnTo>
                    <a:pt x="342" y="636"/>
                  </a:lnTo>
                  <a:lnTo>
                    <a:pt x="258" y="636"/>
                  </a:lnTo>
                  <a:lnTo>
                    <a:pt x="258" y="546"/>
                  </a:lnTo>
                  <a:close/>
                  <a:moveTo>
                    <a:pt x="354" y="546"/>
                  </a:moveTo>
                  <a:lnTo>
                    <a:pt x="444" y="546"/>
                  </a:lnTo>
                  <a:lnTo>
                    <a:pt x="444" y="636"/>
                  </a:lnTo>
                  <a:lnTo>
                    <a:pt x="354" y="636"/>
                  </a:lnTo>
                  <a:lnTo>
                    <a:pt x="354" y="546"/>
                  </a:lnTo>
                  <a:close/>
                  <a:moveTo>
                    <a:pt x="456" y="546"/>
                  </a:moveTo>
                  <a:lnTo>
                    <a:pt x="540" y="546"/>
                  </a:lnTo>
                  <a:lnTo>
                    <a:pt x="540" y="636"/>
                  </a:lnTo>
                  <a:lnTo>
                    <a:pt x="456" y="636"/>
                  </a:lnTo>
                  <a:lnTo>
                    <a:pt x="456" y="546"/>
                  </a:lnTo>
                  <a:close/>
                  <a:moveTo>
                    <a:pt x="552" y="546"/>
                  </a:moveTo>
                  <a:lnTo>
                    <a:pt x="636" y="546"/>
                  </a:lnTo>
                  <a:lnTo>
                    <a:pt x="636" y="636"/>
                  </a:lnTo>
                  <a:lnTo>
                    <a:pt x="552" y="636"/>
                  </a:lnTo>
                  <a:lnTo>
                    <a:pt x="552" y="546"/>
                  </a:lnTo>
                  <a:close/>
                  <a:moveTo>
                    <a:pt x="648" y="546"/>
                  </a:moveTo>
                  <a:lnTo>
                    <a:pt x="732" y="546"/>
                  </a:lnTo>
                  <a:lnTo>
                    <a:pt x="732" y="636"/>
                  </a:lnTo>
                  <a:lnTo>
                    <a:pt x="648" y="636"/>
                  </a:lnTo>
                  <a:lnTo>
                    <a:pt x="648" y="546"/>
                  </a:lnTo>
                  <a:close/>
                  <a:moveTo>
                    <a:pt x="744" y="546"/>
                  </a:moveTo>
                  <a:lnTo>
                    <a:pt x="834" y="546"/>
                  </a:lnTo>
                  <a:lnTo>
                    <a:pt x="834" y="636"/>
                  </a:lnTo>
                  <a:lnTo>
                    <a:pt x="744" y="636"/>
                  </a:lnTo>
                  <a:lnTo>
                    <a:pt x="744" y="546"/>
                  </a:lnTo>
                  <a:close/>
                  <a:moveTo>
                    <a:pt x="846" y="546"/>
                  </a:moveTo>
                  <a:lnTo>
                    <a:pt x="936" y="546"/>
                  </a:lnTo>
                  <a:lnTo>
                    <a:pt x="936" y="636"/>
                  </a:lnTo>
                  <a:lnTo>
                    <a:pt x="846" y="636"/>
                  </a:lnTo>
                  <a:lnTo>
                    <a:pt x="846" y="546"/>
                  </a:lnTo>
                  <a:close/>
                  <a:moveTo>
                    <a:pt x="948" y="546"/>
                  </a:moveTo>
                  <a:lnTo>
                    <a:pt x="1032" y="546"/>
                  </a:lnTo>
                  <a:lnTo>
                    <a:pt x="1032" y="636"/>
                  </a:lnTo>
                  <a:lnTo>
                    <a:pt x="948" y="636"/>
                  </a:lnTo>
                  <a:lnTo>
                    <a:pt x="948" y="546"/>
                  </a:lnTo>
                  <a:close/>
                  <a:moveTo>
                    <a:pt x="948" y="534"/>
                  </a:moveTo>
                  <a:lnTo>
                    <a:pt x="948" y="450"/>
                  </a:lnTo>
                  <a:lnTo>
                    <a:pt x="1032" y="450"/>
                  </a:lnTo>
                  <a:lnTo>
                    <a:pt x="1032" y="534"/>
                  </a:lnTo>
                  <a:lnTo>
                    <a:pt x="948" y="534"/>
                  </a:lnTo>
                  <a:close/>
                  <a:moveTo>
                    <a:pt x="948" y="438"/>
                  </a:moveTo>
                  <a:lnTo>
                    <a:pt x="948" y="348"/>
                  </a:lnTo>
                  <a:lnTo>
                    <a:pt x="1032" y="348"/>
                  </a:lnTo>
                  <a:lnTo>
                    <a:pt x="1032" y="438"/>
                  </a:lnTo>
                  <a:lnTo>
                    <a:pt x="948" y="438"/>
                  </a:lnTo>
                  <a:close/>
                  <a:moveTo>
                    <a:pt x="948" y="336"/>
                  </a:moveTo>
                  <a:lnTo>
                    <a:pt x="948" y="252"/>
                  </a:lnTo>
                  <a:lnTo>
                    <a:pt x="1032" y="252"/>
                  </a:lnTo>
                  <a:lnTo>
                    <a:pt x="1032" y="336"/>
                  </a:lnTo>
                  <a:lnTo>
                    <a:pt x="948" y="336"/>
                  </a:lnTo>
                  <a:close/>
                  <a:moveTo>
                    <a:pt x="948" y="240"/>
                  </a:moveTo>
                  <a:lnTo>
                    <a:pt x="948" y="156"/>
                  </a:lnTo>
                  <a:lnTo>
                    <a:pt x="1032" y="156"/>
                  </a:lnTo>
                  <a:lnTo>
                    <a:pt x="1032" y="240"/>
                  </a:lnTo>
                  <a:lnTo>
                    <a:pt x="948" y="240"/>
                  </a:lnTo>
                  <a:close/>
                  <a:moveTo>
                    <a:pt x="936" y="60"/>
                  </a:moveTo>
                  <a:lnTo>
                    <a:pt x="936" y="144"/>
                  </a:lnTo>
                  <a:lnTo>
                    <a:pt x="846" y="144"/>
                  </a:lnTo>
                  <a:lnTo>
                    <a:pt x="846" y="60"/>
                  </a:lnTo>
                  <a:lnTo>
                    <a:pt x="936" y="60"/>
                  </a:lnTo>
                  <a:close/>
                  <a:moveTo>
                    <a:pt x="834" y="60"/>
                  </a:moveTo>
                  <a:lnTo>
                    <a:pt x="834" y="144"/>
                  </a:lnTo>
                  <a:lnTo>
                    <a:pt x="744" y="144"/>
                  </a:lnTo>
                  <a:lnTo>
                    <a:pt x="744" y="60"/>
                  </a:lnTo>
                  <a:lnTo>
                    <a:pt x="834" y="60"/>
                  </a:lnTo>
                  <a:close/>
                  <a:moveTo>
                    <a:pt x="732" y="60"/>
                  </a:moveTo>
                  <a:lnTo>
                    <a:pt x="732" y="144"/>
                  </a:lnTo>
                  <a:lnTo>
                    <a:pt x="648" y="144"/>
                  </a:lnTo>
                  <a:lnTo>
                    <a:pt x="648" y="60"/>
                  </a:lnTo>
                  <a:lnTo>
                    <a:pt x="732" y="60"/>
                  </a:lnTo>
                  <a:close/>
                  <a:moveTo>
                    <a:pt x="636" y="60"/>
                  </a:moveTo>
                  <a:lnTo>
                    <a:pt x="636" y="144"/>
                  </a:lnTo>
                  <a:lnTo>
                    <a:pt x="552" y="144"/>
                  </a:lnTo>
                  <a:lnTo>
                    <a:pt x="552" y="60"/>
                  </a:lnTo>
                  <a:lnTo>
                    <a:pt x="636" y="60"/>
                  </a:lnTo>
                  <a:close/>
                  <a:moveTo>
                    <a:pt x="540" y="60"/>
                  </a:moveTo>
                  <a:lnTo>
                    <a:pt x="540" y="144"/>
                  </a:lnTo>
                  <a:lnTo>
                    <a:pt x="456" y="144"/>
                  </a:lnTo>
                  <a:lnTo>
                    <a:pt x="456" y="60"/>
                  </a:lnTo>
                  <a:lnTo>
                    <a:pt x="540" y="60"/>
                  </a:lnTo>
                  <a:close/>
                  <a:moveTo>
                    <a:pt x="444" y="60"/>
                  </a:moveTo>
                  <a:lnTo>
                    <a:pt x="444" y="144"/>
                  </a:lnTo>
                  <a:lnTo>
                    <a:pt x="354" y="144"/>
                  </a:lnTo>
                  <a:lnTo>
                    <a:pt x="354" y="60"/>
                  </a:lnTo>
                  <a:lnTo>
                    <a:pt x="444" y="60"/>
                  </a:lnTo>
                  <a:close/>
                  <a:moveTo>
                    <a:pt x="342" y="60"/>
                  </a:moveTo>
                  <a:lnTo>
                    <a:pt x="342" y="144"/>
                  </a:lnTo>
                  <a:lnTo>
                    <a:pt x="258" y="144"/>
                  </a:lnTo>
                  <a:lnTo>
                    <a:pt x="258" y="60"/>
                  </a:lnTo>
                  <a:lnTo>
                    <a:pt x="342" y="60"/>
                  </a:lnTo>
                  <a:close/>
                  <a:moveTo>
                    <a:pt x="246" y="60"/>
                  </a:moveTo>
                  <a:lnTo>
                    <a:pt x="246" y="144"/>
                  </a:lnTo>
                  <a:lnTo>
                    <a:pt x="162" y="144"/>
                  </a:lnTo>
                  <a:lnTo>
                    <a:pt x="162" y="60"/>
                  </a:lnTo>
                  <a:lnTo>
                    <a:pt x="246" y="60"/>
                  </a:lnTo>
                  <a:close/>
                  <a:moveTo>
                    <a:pt x="66" y="60"/>
                  </a:moveTo>
                  <a:lnTo>
                    <a:pt x="150" y="60"/>
                  </a:lnTo>
                  <a:lnTo>
                    <a:pt x="150" y="144"/>
                  </a:lnTo>
                  <a:lnTo>
                    <a:pt x="66" y="144"/>
                  </a:lnTo>
                  <a:lnTo>
                    <a:pt x="66" y="60"/>
                  </a:lnTo>
                  <a:close/>
                  <a:moveTo>
                    <a:pt x="66" y="156"/>
                  </a:moveTo>
                  <a:lnTo>
                    <a:pt x="150" y="156"/>
                  </a:lnTo>
                  <a:lnTo>
                    <a:pt x="150" y="240"/>
                  </a:lnTo>
                  <a:lnTo>
                    <a:pt x="66" y="240"/>
                  </a:lnTo>
                  <a:lnTo>
                    <a:pt x="66" y="156"/>
                  </a:lnTo>
                  <a:close/>
                  <a:moveTo>
                    <a:pt x="66" y="252"/>
                  </a:moveTo>
                  <a:lnTo>
                    <a:pt x="150" y="252"/>
                  </a:lnTo>
                  <a:lnTo>
                    <a:pt x="150" y="336"/>
                  </a:lnTo>
                  <a:lnTo>
                    <a:pt x="66" y="336"/>
                  </a:lnTo>
                  <a:lnTo>
                    <a:pt x="66" y="252"/>
                  </a:lnTo>
                  <a:close/>
                  <a:moveTo>
                    <a:pt x="66" y="348"/>
                  </a:moveTo>
                  <a:lnTo>
                    <a:pt x="150" y="348"/>
                  </a:lnTo>
                  <a:lnTo>
                    <a:pt x="150" y="438"/>
                  </a:lnTo>
                  <a:lnTo>
                    <a:pt x="66" y="438"/>
                  </a:lnTo>
                  <a:lnTo>
                    <a:pt x="66" y="348"/>
                  </a:lnTo>
                  <a:close/>
                  <a:moveTo>
                    <a:pt x="66" y="450"/>
                  </a:moveTo>
                  <a:lnTo>
                    <a:pt x="150" y="450"/>
                  </a:lnTo>
                  <a:lnTo>
                    <a:pt x="150" y="534"/>
                  </a:lnTo>
                  <a:lnTo>
                    <a:pt x="66" y="534"/>
                  </a:lnTo>
                  <a:lnTo>
                    <a:pt x="66" y="450"/>
                  </a:lnTo>
                  <a:close/>
                  <a:moveTo>
                    <a:pt x="66" y="546"/>
                  </a:moveTo>
                  <a:lnTo>
                    <a:pt x="150" y="546"/>
                  </a:lnTo>
                  <a:lnTo>
                    <a:pt x="150" y="636"/>
                  </a:lnTo>
                  <a:lnTo>
                    <a:pt x="66" y="636"/>
                  </a:lnTo>
                  <a:lnTo>
                    <a:pt x="66" y="546"/>
                  </a:lnTo>
                  <a:close/>
                  <a:moveTo>
                    <a:pt x="66" y="732"/>
                  </a:moveTo>
                  <a:lnTo>
                    <a:pt x="66" y="648"/>
                  </a:lnTo>
                  <a:lnTo>
                    <a:pt x="150" y="648"/>
                  </a:lnTo>
                  <a:lnTo>
                    <a:pt x="150" y="732"/>
                  </a:lnTo>
                  <a:lnTo>
                    <a:pt x="66" y="732"/>
                  </a:lnTo>
                  <a:close/>
                  <a:moveTo>
                    <a:pt x="162" y="732"/>
                  </a:moveTo>
                  <a:lnTo>
                    <a:pt x="162" y="648"/>
                  </a:lnTo>
                  <a:lnTo>
                    <a:pt x="246" y="648"/>
                  </a:lnTo>
                  <a:lnTo>
                    <a:pt x="246" y="732"/>
                  </a:lnTo>
                  <a:lnTo>
                    <a:pt x="162" y="732"/>
                  </a:lnTo>
                  <a:close/>
                  <a:moveTo>
                    <a:pt x="258" y="732"/>
                  </a:moveTo>
                  <a:lnTo>
                    <a:pt x="258" y="648"/>
                  </a:lnTo>
                  <a:lnTo>
                    <a:pt x="342" y="648"/>
                  </a:lnTo>
                  <a:lnTo>
                    <a:pt x="342" y="732"/>
                  </a:lnTo>
                  <a:lnTo>
                    <a:pt x="258" y="732"/>
                  </a:lnTo>
                  <a:close/>
                  <a:moveTo>
                    <a:pt x="354" y="732"/>
                  </a:moveTo>
                  <a:lnTo>
                    <a:pt x="354" y="648"/>
                  </a:lnTo>
                  <a:lnTo>
                    <a:pt x="444" y="648"/>
                  </a:lnTo>
                  <a:lnTo>
                    <a:pt x="444" y="732"/>
                  </a:lnTo>
                  <a:lnTo>
                    <a:pt x="354" y="732"/>
                  </a:lnTo>
                  <a:close/>
                  <a:moveTo>
                    <a:pt x="456" y="732"/>
                  </a:moveTo>
                  <a:lnTo>
                    <a:pt x="456" y="648"/>
                  </a:lnTo>
                  <a:lnTo>
                    <a:pt x="540" y="648"/>
                  </a:lnTo>
                  <a:lnTo>
                    <a:pt x="540" y="732"/>
                  </a:lnTo>
                  <a:lnTo>
                    <a:pt x="456" y="732"/>
                  </a:lnTo>
                  <a:close/>
                  <a:moveTo>
                    <a:pt x="552" y="732"/>
                  </a:moveTo>
                  <a:lnTo>
                    <a:pt x="552" y="648"/>
                  </a:lnTo>
                  <a:lnTo>
                    <a:pt x="636" y="648"/>
                  </a:lnTo>
                  <a:lnTo>
                    <a:pt x="636" y="732"/>
                  </a:lnTo>
                  <a:lnTo>
                    <a:pt x="552" y="732"/>
                  </a:lnTo>
                  <a:close/>
                  <a:moveTo>
                    <a:pt x="648" y="732"/>
                  </a:moveTo>
                  <a:lnTo>
                    <a:pt x="648" y="648"/>
                  </a:lnTo>
                  <a:lnTo>
                    <a:pt x="732" y="648"/>
                  </a:lnTo>
                  <a:lnTo>
                    <a:pt x="732" y="732"/>
                  </a:lnTo>
                  <a:lnTo>
                    <a:pt x="648" y="732"/>
                  </a:lnTo>
                  <a:close/>
                  <a:moveTo>
                    <a:pt x="744" y="732"/>
                  </a:moveTo>
                  <a:lnTo>
                    <a:pt x="744" y="648"/>
                  </a:lnTo>
                  <a:lnTo>
                    <a:pt x="834" y="648"/>
                  </a:lnTo>
                  <a:lnTo>
                    <a:pt x="834" y="732"/>
                  </a:lnTo>
                  <a:lnTo>
                    <a:pt x="744" y="732"/>
                  </a:lnTo>
                  <a:close/>
                  <a:moveTo>
                    <a:pt x="846" y="732"/>
                  </a:moveTo>
                  <a:lnTo>
                    <a:pt x="846" y="648"/>
                  </a:lnTo>
                  <a:lnTo>
                    <a:pt x="936" y="648"/>
                  </a:lnTo>
                  <a:lnTo>
                    <a:pt x="936" y="732"/>
                  </a:lnTo>
                  <a:lnTo>
                    <a:pt x="846" y="732"/>
                  </a:lnTo>
                  <a:close/>
                  <a:moveTo>
                    <a:pt x="948" y="732"/>
                  </a:moveTo>
                  <a:lnTo>
                    <a:pt x="948" y="648"/>
                  </a:lnTo>
                  <a:lnTo>
                    <a:pt x="1032" y="648"/>
                  </a:lnTo>
                  <a:lnTo>
                    <a:pt x="1032" y="732"/>
                  </a:lnTo>
                  <a:lnTo>
                    <a:pt x="948" y="732"/>
                  </a:lnTo>
                  <a:close/>
                  <a:moveTo>
                    <a:pt x="1128" y="732"/>
                  </a:moveTo>
                  <a:lnTo>
                    <a:pt x="1044" y="732"/>
                  </a:lnTo>
                  <a:lnTo>
                    <a:pt x="1044" y="648"/>
                  </a:lnTo>
                  <a:lnTo>
                    <a:pt x="1128" y="648"/>
                  </a:lnTo>
                  <a:lnTo>
                    <a:pt x="1128" y="732"/>
                  </a:lnTo>
                  <a:close/>
                  <a:moveTo>
                    <a:pt x="1128" y="636"/>
                  </a:moveTo>
                  <a:lnTo>
                    <a:pt x="1044" y="636"/>
                  </a:lnTo>
                  <a:lnTo>
                    <a:pt x="1044" y="546"/>
                  </a:lnTo>
                  <a:lnTo>
                    <a:pt x="1128" y="546"/>
                  </a:lnTo>
                  <a:lnTo>
                    <a:pt x="1128" y="636"/>
                  </a:lnTo>
                  <a:close/>
                  <a:moveTo>
                    <a:pt x="1128" y="534"/>
                  </a:moveTo>
                  <a:lnTo>
                    <a:pt x="1044" y="534"/>
                  </a:lnTo>
                  <a:lnTo>
                    <a:pt x="1044" y="450"/>
                  </a:lnTo>
                  <a:lnTo>
                    <a:pt x="1128" y="450"/>
                  </a:lnTo>
                  <a:lnTo>
                    <a:pt x="1128" y="534"/>
                  </a:lnTo>
                  <a:close/>
                  <a:moveTo>
                    <a:pt x="1128" y="438"/>
                  </a:moveTo>
                  <a:lnTo>
                    <a:pt x="1044" y="438"/>
                  </a:lnTo>
                  <a:lnTo>
                    <a:pt x="1044" y="348"/>
                  </a:lnTo>
                  <a:lnTo>
                    <a:pt x="1128" y="348"/>
                  </a:lnTo>
                  <a:lnTo>
                    <a:pt x="1128" y="438"/>
                  </a:lnTo>
                  <a:close/>
                  <a:moveTo>
                    <a:pt x="1128" y="336"/>
                  </a:moveTo>
                  <a:lnTo>
                    <a:pt x="1044" y="336"/>
                  </a:lnTo>
                  <a:lnTo>
                    <a:pt x="1044" y="252"/>
                  </a:lnTo>
                  <a:lnTo>
                    <a:pt x="1128" y="252"/>
                  </a:lnTo>
                  <a:lnTo>
                    <a:pt x="1128" y="336"/>
                  </a:lnTo>
                  <a:close/>
                  <a:moveTo>
                    <a:pt x="1128" y="240"/>
                  </a:moveTo>
                  <a:lnTo>
                    <a:pt x="1044" y="240"/>
                  </a:lnTo>
                  <a:lnTo>
                    <a:pt x="1044" y="156"/>
                  </a:lnTo>
                  <a:lnTo>
                    <a:pt x="1128" y="156"/>
                  </a:lnTo>
                  <a:lnTo>
                    <a:pt x="1128" y="240"/>
                  </a:lnTo>
                  <a:close/>
                  <a:moveTo>
                    <a:pt x="1128" y="144"/>
                  </a:moveTo>
                  <a:lnTo>
                    <a:pt x="1044" y="144"/>
                  </a:lnTo>
                  <a:lnTo>
                    <a:pt x="1044" y="60"/>
                  </a:lnTo>
                  <a:lnTo>
                    <a:pt x="1128" y="60"/>
                  </a:lnTo>
                  <a:lnTo>
                    <a:pt x="1128" y="144"/>
                  </a:lnTo>
                  <a:close/>
                </a:path>
              </a:pathLst>
            </a:custGeom>
            <a:solidFill>
              <a:srgbClr val="FCC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7" name="Freeform 303"/>
            <p:cNvSpPr>
              <a:spLocks noEditPoints="1"/>
            </p:cNvSpPr>
            <p:nvPr/>
          </p:nvSpPr>
          <p:spPr bwMode="auto">
            <a:xfrm>
              <a:off x="5993800" y="7124274"/>
              <a:ext cx="3072006" cy="2058400"/>
            </a:xfrm>
            <a:custGeom>
              <a:avLst/>
              <a:gdLst>
                <a:gd name="T0" fmla="*/ 1032 w 1182"/>
                <a:gd name="T1" fmla="*/ 0 h 792"/>
                <a:gd name="T2" fmla="*/ 834 w 1182"/>
                <a:gd name="T3" fmla="*/ 48 h 792"/>
                <a:gd name="T4" fmla="*/ 552 w 1182"/>
                <a:gd name="T5" fmla="*/ 48 h 792"/>
                <a:gd name="T6" fmla="*/ 354 w 1182"/>
                <a:gd name="T7" fmla="*/ 0 h 792"/>
                <a:gd name="T8" fmla="*/ 150 w 1182"/>
                <a:gd name="T9" fmla="*/ 0 h 792"/>
                <a:gd name="T10" fmla="*/ 54 w 1182"/>
                <a:gd name="T11" fmla="*/ 144 h 792"/>
                <a:gd name="T12" fmla="*/ 0 w 1182"/>
                <a:gd name="T13" fmla="*/ 336 h 792"/>
                <a:gd name="T14" fmla="*/ 0 w 1182"/>
                <a:gd name="T15" fmla="*/ 546 h 792"/>
                <a:gd name="T16" fmla="*/ 54 w 1182"/>
                <a:gd name="T17" fmla="*/ 744 h 792"/>
                <a:gd name="T18" fmla="*/ 246 w 1182"/>
                <a:gd name="T19" fmla="*/ 792 h 792"/>
                <a:gd name="T20" fmla="*/ 456 w 1182"/>
                <a:gd name="T21" fmla="*/ 792 h 792"/>
                <a:gd name="T22" fmla="*/ 648 w 1182"/>
                <a:gd name="T23" fmla="*/ 744 h 792"/>
                <a:gd name="T24" fmla="*/ 936 w 1182"/>
                <a:gd name="T25" fmla="*/ 744 h 792"/>
                <a:gd name="T26" fmla="*/ 1128 w 1182"/>
                <a:gd name="T27" fmla="*/ 792 h 792"/>
                <a:gd name="T28" fmla="*/ 1140 w 1182"/>
                <a:gd name="T29" fmla="*/ 636 h 792"/>
                <a:gd name="T30" fmla="*/ 1140 w 1182"/>
                <a:gd name="T31" fmla="*/ 348 h 792"/>
                <a:gd name="T32" fmla="*/ 1182 w 1182"/>
                <a:gd name="T33" fmla="*/ 156 h 792"/>
                <a:gd name="T34" fmla="*/ 1032 w 1182"/>
                <a:gd name="T35" fmla="*/ 60 h 792"/>
                <a:gd name="T36" fmla="*/ 444 w 1182"/>
                <a:gd name="T37" fmla="*/ 348 h 792"/>
                <a:gd name="T38" fmla="*/ 732 w 1182"/>
                <a:gd name="T39" fmla="*/ 438 h 792"/>
                <a:gd name="T40" fmla="*/ 744 w 1182"/>
                <a:gd name="T41" fmla="*/ 252 h 792"/>
                <a:gd name="T42" fmla="*/ 636 w 1182"/>
                <a:gd name="T43" fmla="*/ 336 h 792"/>
                <a:gd name="T44" fmla="*/ 540 w 1182"/>
                <a:gd name="T45" fmla="*/ 336 h 792"/>
                <a:gd name="T46" fmla="*/ 342 w 1182"/>
                <a:gd name="T47" fmla="*/ 252 h 792"/>
                <a:gd name="T48" fmla="*/ 258 w 1182"/>
                <a:gd name="T49" fmla="*/ 534 h 792"/>
                <a:gd name="T50" fmla="*/ 540 w 1182"/>
                <a:gd name="T51" fmla="*/ 450 h 792"/>
                <a:gd name="T52" fmla="*/ 648 w 1182"/>
                <a:gd name="T53" fmla="*/ 450 h 792"/>
                <a:gd name="T54" fmla="*/ 744 w 1182"/>
                <a:gd name="T55" fmla="*/ 450 h 792"/>
                <a:gd name="T56" fmla="*/ 936 w 1182"/>
                <a:gd name="T57" fmla="*/ 438 h 792"/>
                <a:gd name="T58" fmla="*/ 936 w 1182"/>
                <a:gd name="T59" fmla="*/ 156 h 792"/>
                <a:gd name="T60" fmla="*/ 648 w 1182"/>
                <a:gd name="T61" fmla="*/ 240 h 792"/>
                <a:gd name="T62" fmla="*/ 540 w 1182"/>
                <a:gd name="T63" fmla="*/ 240 h 792"/>
                <a:gd name="T64" fmla="*/ 444 w 1182"/>
                <a:gd name="T65" fmla="*/ 240 h 792"/>
                <a:gd name="T66" fmla="*/ 246 w 1182"/>
                <a:gd name="T67" fmla="*/ 156 h 792"/>
                <a:gd name="T68" fmla="*/ 162 w 1182"/>
                <a:gd name="T69" fmla="*/ 438 h 792"/>
                <a:gd name="T70" fmla="*/ 246 w 1182"/>
                <a:gd name="T71" fmla="*/ 636 h 792"/>
                <a:gd name="T72" fmla="*/ 354 w 1182"/>
                <a:gd name="T73" fmla="*/ 546 h 792"/>
                <a:gd name="T74" fmla="*/ 456 w 1182"/>
                <a:gd name="T75" fmla="*/ 546 h 792"/>
                <a:gd name="T76" fmla="*/ 648 w 1182"/>
                <a:gd name="T77" fmla="*/ 636 h 792"/>
                <a:gd name="T78" fmla="*/ 936 w 1182"/>
                <a:gd name="T79" fmla="*/ 636 h 792"/>
                <a:gd name="T80" fmla="*/ 948 w 1182"/>
                <a:gd name="T81" fmla="*/ 450 h 792"/>
                <a:gd name="T82" fmla="*/ 948 w 1182"/>
                <a:gd name="T83" fmla="*/ 336 h 792"/>
                <a:gd name="T84" fmla="*/ 948 w 1182"/>
                <a:gd name="T85" fmla="*/ 240 h 792"/>
                <a:gd name="T86" fmla="*/ 744 w 1182"/>
                <a:gd name="T87" fmla="*/ 60 h 792"/>
                <a:gd name="T88" fmla="*/ 552 w 1182"/>
                <a:gd name="T89" fmla="*/ 144 h 792"/>
                <a:gd name="T90" fmla="*/ 444 w 1182"/>
                <a:gd name="T91" fmla="*/ 144 h 792"/>
                <a:gd name="T92" fmla="*/ 246 w 1182"/>
                <a:gd name="T93" fmla="*/ 60 h 792"/>
                <a:gd name="T94" fmla="*/ 66 w 1182"/>
                <a:gd name="T95" fmla="*/ 60 h 792"/>
                <a:gd name="T96" fmla="*/ 66 w 1182"/>
                <a:gd name="T97" fmla="*/ 336 h 792"/>
                <a:gd name="T98" fmla="*/ 150 w 1182"/>
                <a:gd name="T99" fmla="*/ 534 h 792"/>
                <a:gd name="T100" fmla="*/ 66 w 1182"/>
                <a:gd name="T101" fmla="*/ 648 h 792"/>
                <a:gd name="T102" fmla="*/ 258 w 1182"/>
                <a:gd name="T103" fmla="*/ 732 h 792"/>
                <a:gd name="T104" fmla="*/ 354 w 1182"/>
                <a:gd name="T105" fmla="*/ 732 h 792"/>
                <a:gd name="T106" fmla="*/ 636 w 1182"/>
                <a:gd name="T107" fmla="*/ 732 h 792"/>
                <a:gd name="T108" fmla="*/ 834 w 1182"/>
                <a:gd name="T109" fmla="*/ 648 h 792"/>
                <a:gd name="T110" fmla="*/ 948 w 1182"/>
                <a:gd name="T111" fmla="*/ 648 h 792"/>
                <a:gd name="T112" fmla="*/ 1128 w 1182"/>
                <a:gd name="T113" fmla="*/ 636 h 792"/>
                <a:gd name="T114" fmla="*/ 1128 w 1182"/>
                <a:gd name="T115" fmla="*/ 534 h 792"/>
                <a:gd name="T116" fmla="*/ 1128 w 1182"/>
                <a:gd name="T117" fmla="*/ 252 h 792"/>
                <a:gd name="T118" fmla="*/ 1044 w 1182"/>
                <a:gd name="T119"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2" h="792">
                  <a:moveTo>
                    <a:pt x="1182" y="60"/>
                  </a:moveTo>
                  <a:lnTo>
                    <a:pt x="1182" y="48"/>
                  </a:lnTo>
                  <a:lnTo>
                    <a:pt x="1140" y="48"/>
                  </a:lnTo>
                  <a:lnTo>
                    <a:pt x="1140" y="0"/>
                  </a:lnTo>
                  <a:lnTo>
                    <a:pt x="1128" y="0"/>
                  </a:lnTo>
                  <a:lnTo>
                    <a:pt x="1128" y="48"/>
                  </a:lnTo>
                  <a:lnTo>
                    <a:pt x="1044" y="48"/>
                  </a:lnTo>
                  <a:lnTo>
                    <a:pt x="1044" y="0"/>
                  </a:lnTo>
                  <a:lnTo>
                    <a:pt x="1032" y="0"/>
                  </a:lnTo>
                  <a:lnTo>
                    <a:pt x="1032" y="48"/>
                  </a:lnTo>
                  <a:lnTo>
                    <a:pt x="948" y="48"/>
                  </a:lnTo>
                  <a:lnTo>
                    <a:pt x="948" y="0"/>
                  </a:lnTo>
                  <a:lnTo>
                    <a:pt x="936" y="0"/>
                  </a:lnTo>
                  <a:lnTo>
                    <a:pt x="936" y="48"/>
                  </a:lnTo>
                  <a:lnTo>
                    <a:pt x="846" y="48"/>
                  </a:lnTo>
                  <a:lnTo>
                    <a:pt x="846" y="0"/>
                  </a:lnTo>
                  <a:lnTo>
                    <a:pt x="834" y="0"/>
                  </a:lnTo>
                  <a:lnTo>
                    <a:pt x="834" y="48"/>
                  </a:lnTo>
                  <a:lnTo>
                    <a:pt x="744" y="48"/>
                  </a:lnTo>
                  <a:lnTo>
                    <a:pt x="744" y="0"/>
                  </a:lnTo>
                  <a:lnTo>
                    <a:pt x="732" y="0"/>
                  </a:lnTo>
                  <a:lnTo>
                    <a:pt x="732" y="48"/>
                  </a:lnTo>
                  <a:lnTo>
                    <a:pt x="648" y="48"/>
                  </a:lnTo>
                  <a:lnTo>
                    <a:pt x="648" y="0"/>
                  </a:lnTo>
                  <a:lnTo>
                    <a:pt x="636" y="0"/>
                  </a:lnTo>
                  <a:lnTo>
                    <a:pt x="636" y="48"/>
                  </a:lnTo>
                  <a:lnTo>
                    <a:pt x="552" y="48"/>
                  </a:lnTo>
                  <a:lnTo>
                    <a:pt x="552" y="0"/>
                  </a:lnTo>
                  <a:lnTo>
                    <a:pt x="540" y="0"/>
                  </a:lnTo>
                  <a:lnTo>
                    <a:pt x="540" y="48"/>
                  </a:lnTo>
                  <a:lnTo>
                    <a:pt x="456" y="48"/>
                  </a:lnTo>
                  <a:lnTo>
                    <a:pt x="456" y="0"/>
                  </a:lnTo>
                  <a:lnTo>
                    <a:pt x="444" y="0"/>
                  </a:lnTo>
                  <a:lnTo>
                    <a:pt x="444" y="48"/>
                  </a:lnTo>
                  <a:lnTo>
                    <a:pt x="354" y="48"/>
                  </a:lnTo>
                  <a:lnTo>
                    <a:pt x="354" y="0"/>
                  </a:lnTo>
                  <a:lnTo>
                    <a:pt x="342" y="0"/>
                  </a:lnTo>
                  <a:lnTo>
                    <a:pt x="342" y="48"/>
                  </a:lnTo>
                  <a:lnTo>
                    <a:pt x="258" y="48"/>
                  </a:lnTo>
                  <a:lnTo>
                    <a:pt x="258" y="0"/>
                  </a:lnTo>
                  <a:lnTo>
                    <a:pt x="246" y="0"/>
                  </a:lnTo>
                  <a:lnTo>
                    <a:pt x="246" y="48"/>
                  </a:lnTo>
                  <a:lnTo>
                    <a:pt x="162" y="48"/>
                  </a:lnTo>
                  <a:lnTo>
                    <a:pt x="162" y="0"/>
                  </a:lnTo>
                  <a:lnTo>
                    <a:pt x="150" y="0"/>
                  </a:lnTo>
                  <a:lnTo>
                    <a:pt x="150" y="48"/>
                  </a:lnTo>
                  <a:lnTo>
                    <a:pt x="66" y="48"/>
                  </a:lnTo>
                  <a:lnTo>
                    <a:pt x="66" y="0"/>
                  </a:lnTo>
                  <a:lnTo>
                    <a:pt x="54" y="0"/>
                  </a:lnTo>
                  <a:lnTo>
                    <a:pt x="54" y="48"/>
                  </a:lnTo>
                  <a:lnTo>
                    <a:pt x="0" y="48"/>
                  </a:lnTo>
                  <a:lnTo>
                    <a:pt x="0" y="60"/>
                  </a:lnTo>
                  <a:lnTo>
                    <a:pt x="54" y="60"/>
                  </a:lnTo>
                  <a:lnTo>
                    <a:pt x="54" y="144"/>
                  </a:lnTo>
                  <a:lnTo>
                    <a:pt x="0" y="144"/>
                  </a:lnTo>
                  <a:lnTo>
                    <a:pt x="0" y="156"/>
                  </a:lnTo>
                  <a:lnTo>
                    <a:pt x="54" y="156"/>
                  </a:lnTo>
                  <a:lnTo>
                    <a:pt x="54" y="240"/>
                  </a:lnTo>
                  <a:lnTo>
                    <a:pt x="0" y="240"/>
                  </a:lnTo>
                  <a:lnTo>
                    <a:pt x="0" y="252"/>
                  </a:lnTo>
                  <a:lnTo>
                    <a:pt x="54" y="252"/>
                  </a:lnTo>
                  <a:lnTo>
                    <a:pt x="54" y="336"/>
                  </a:lnTo>
                  <a:lnTo>
                    <a:pt x="0" y="336"/>
                  </a:lnTo>
                  <a:lnTo>
                    <a:pt x="0" y="348"/>
                  </a:lnTo>
                  <a:lnTo>
                    <a:pt x="54" y="348"/>
                  </a:lnTo>
                  <a:lnTo>
                    <a:pt x="54" y="438"/>
                  </a:lnTo>
                  <a:lnTo>
                    <a:pt x="0" y="438"/>
                  </a:lnTo>
                  <a:lnTo>
                    <a:pt x="0" y="450"/>
                  </a:lnTo>
                  <a:lnTo>
                    <a:pt x="54" y="450"/>
                  </a:lnTo>
                  <a:lnTo>
                    <a:pt x="54" y="534"/>
                  </a:lnTo>
                  <a:lnTo>
                    <a:pt x="0" y="534"/>
                  </a:lnTo>
                  <a:lnTo>
                    <a:pt x="0" y="546"/>
                  </a:lnTo>
                  <a:lnTo>
                    <a:pt x="54" y="546"/>
                  </a:lnTo>
                  <a:lnTo>
                    <a:pt x="54" y="636"/>
                  </a:lnTo>
                  <a:lnTo>
                    <a:pt x="0" y="636"/>
                  </a:lnTo>
                  <a:lnTo>
                    <a:pt x="0" y="648"/>
                  </a:lnTo>
                  <a:lnTo>
                    <a:pt x="54" y="648"/>
                  </a:lnTo>
                  <a:lnTo>
                    <a:pt x="54" y="732"/>
                  </a:lnTo>
                  <a:lnTo>
                    <a:pt x="0" y="732"/>
                  </a:lnTo>
                  <a:lnTo>
                    <a:pt x="0" y="744"/>
                  </a:lnTo>
                  <a:lnTo>
                    <a:pt x="54" y="744"/>
                  </a:lnTo>
                  <a:lnTo>
                    <a:pt x="54" y="792"/>
                  </a:lnTo>
                  <a:lnTo>
                    <a:pt x="66" y="792"/>
                  </a:lnTo>
                  <a:lnTo>
                    <a:pt x="66" y="744"/>
                  </a:lnTo>
                  <a:lnTo>
                    <a:pt x="150" y="744"/>
                  </a:lnTo>
                  <a:lnTo>
                    <a:pt x="150" y="792"/>
                  </a:lnTo>
                  <a:lnTo>
                    <a:pt x="162" y="792"/>
                  </a:lnTo>
                  <a:lnTo>
                    <a:pt x="162" y="744"/>
                  </a:lnTo>
                  <a:lnTo>
                    <a:pt x="246" y="744"/>
                  </a:lnTo>
                  <a:lnTo>
                    <a:pt x="246" y="792"/>
                  </a:lnTo>
                  <a:lnTo>
                    <a:pt x="258" y="792"/>
                  </a:lnTo>
                  <a:lnTo>
                    <a:pt x="258" y="744"/>
                  </a:lnTo>
                  <a:lnTo>
                    <a:pt x="342" y="744"/>
                  </a:lnTo>
                  <a:lnTo>
                    <a:pt x="342" y="792"/>
                  </a:lnTo>
                  <a:lnTo>
                    <a:pt x="354" y="792"/>
                  </a:lnTo>
                  <a:lnTo>
                    <a:pt x="354" y="744"/>
                  </a:lnTo>
                  <a:lnTo>
                    <a:pt x="444" y="744"/>
                  </a:lnTo>
                  <a:lnTo>
                    <a:pt x="444" y="792"/>
                  </a:lnTo>
                  <a:lnTo>
                    <a:pt x="456" y="792"/>
                  </a:lnTo>
                  <a:lnTo>
                    <a:pt x="456" y="744"/>
                  </a:lnTo>
                  <a:lnTo>
                    <a:pt x="540" y="744"/>
                  </a:lnTo>
                  <a:lnTo>
                    <a:pt x="540" y="792"/>
                  </a:lnTo>
                  <a:lnTo>
                    <a:pt x="552" y="792"/>
                  </a:lnTo>
                  <a:lnTo>
                    <a:pt x="552" y="744"/>
                  </a:lnTo>
                  <a:lnTo>
                    <a:pt x="636" y="744"/>
                  </a:lnTo>
                  <a:lnTo>
                    <a:pt x="636" y="792"/>
                  </a:lnTo>
                  <a:lnTo>
                    <a:pt x="648" y="792"/>
                  </a:lnTo>
                  <a:lnTo>
                    <a:pt x="648" y="744"/>
                  </a:lnTo>
                  <a:lnTo>
                    <a:pt x="732" y="744"/>
                  </a:lnTo>
                  <a:lnTo>
                    <a:pt x="732" y="792"/>
                  </a:lnTo>
                  <a:lnTo>
                    <a:pt x="744" y="792"/>
                  </a:lnTo>
                  <a:lnTo>
                    <a:pt x="744" y="744"/>
                  </a:lnTo>
                  <a:lnTo>
                    <a:pt x="834" y="744"/>
                  </a:lnTo>
                  <a:lnTo>
                    <a:pt x="834" y="792"/>
                  </a:lnTo>
                  <a:lnTo>
                    <a:pt x="846" y="792"/>
                  </a:lnTo>
                  <a:lnTo>
                    <a:pt x="846" y="744"/>
                  </a:lnTo>
                  <a:lnTo>
                    <a:pt x="936" y="744"/>
                  </a:lnTo>
                  <a:lnTo>
                    <a:pt x="936" y="792"/>
                  </a:lnTo>
                  <a:lnTo>
                    <a:pt x="948" y="792"/>
                  </a:lnTo>
                  <a:lnTo>
                    <a:pt x="948" y="744"/>
                  </a:lnTo>
                  <a:lnTo>
                    <a:pt x="1032" y="744"/>
                  </a:lnTo>
                  <a:lnTo>
                    <a:pt x="1032" y="792"/>
                  </a:lnTo>
                  <a:lnTo>
                    <a:pt x="1044" y="792"/>
                  </a:lnTo>
                  <a:lnTo>
                    <a:pt x="1044" y="744"/>
                  </a:lnTo>
                  <a:lnTo>
                    <a:pt x="1128" y="744"/>
                  </a:lnTo>
                  <a:lnTo>
                    <a:pt x="1128" y="792"/>
                  </a:lnTo>
                  <a:lnTo>
                    <a:pt x="1140" y="792"/>
                  </a:lnTo>
                  <a:lnTo>
                    <a:pt x="1140" y="744"/>
                  </a:lnTo>
                  <a:lnTo>
                    <a:pt x="1182" y="744"/>
                  </a:lnTo>
                  <a:lnTo>
                    <a:pt x="1182" y="732"/>
                  </a:lnTo>
                  <a:lnTo>
                    <a:pt x="1140" y="732"/>
                  </a:lnTo>
                  <a:lnTo>
                    <a:pt x="1140" y="648"/>
                  </a:lnTo>
                  <a:lnTo>
                    <a:pt x="1182" y="648"/>
                  </a:lnTo>
                  <a:lnTo>
                    <a:pt x="1182" y="636"/>
                  </a:lnTo>
                  <a:lnTo>
                    <a:pt x="1140" y="636"/>
                  </a:lnTo>
                  <a:lnTo>
                    <a:pt x="1140" y="546"/>
                  </a:lnTo>
                  <a:lnTo>
                    <a:pt x="1182" y="546"/>
                  </a:lnTo>
                  <a:lnTo>
                    <a:pt x="1182" y="534"/>
                  </a:lnTo>
                  <a:lnTo>
                    <a:pt x="1140" y="534"/>
                  </a:lnTo>
                  <a:lnTo>
                    <a:pt x="1140" y="450"/>
                  </a:lnTo>
                  <a:lnTo>
                    <a:pt x="1182" y="450"/>
                  </a:lnTo>
                  <a:lnTo>
                    <a:pt x="1182" y="438"/>
                  </a:lnTo>
                  <a:lnTo>
                    <a:pt x="1140" y="438"/>
                  </a:lnTo>
                  <a:lnTo>
                    <a:pt x="1140" y="348"/>
                  </a:lnTo>
                  <a:lnTo>
                    <a:pt x="1182" y="348"/>
                  </a:lnTo>
                  <a:lnTo>
                    <a:pt x="1182" y="336"/>
                  </a:lnTo>
                  <a:lnTo>
                    <a:pt x="1140" y="336"/>
                  </a:lnTo>
                  <a:lnTo>
                    <a:pt x="1140" y="252"/>
                  </a:lnTo>
                  <a:lnTo>
                    <a:pt x="1182" y="252"/>
                  </a:lnTo>
                  <a:lnTo>
                    <a:pt x="1182" y="240"/>
                  </a:lnTo>
                  <a:lnTo>
                    <a:pt x="1140" y="240"/>
                  </a:lnTo>
                  <a:lnTo>
                    <a:pt x="1140" y="156"/>
                  </a:lnTo>
                  <a:lnTo>
                    <a:pt x="1182" y="156"/>
                  </a:lnTo>
                  <a:lnTo>
                    <a:pt x="1182" y="144"/>
                  </a:lnTo>
                  <a:lnTo>
                    <a:pt x="1140" y="144"/>
                  </a:lnTo>
                  <a:lnTo>
                    <a:pt x="1140" y="60"/>
                  </a:lnTo>
                  <a:lnTo>
                    <a:pt x="1182" y="60"/>
                  </a:lnTo>
                  <a:moveTo>
                    <a:pt x="1032" y="60"/>
                  </a:moveTo>
                  <a:lnTo>
                    <a:pt x="1032" y="144"/>
                  </a:lnTo>
                  <a:lnTo>
                    <a:pt x="948" y="144"/>
                  </a:lnTo>
                  <a:lnTo>
                    <a:pt x="948" y="60"/>
                  </a:lnTo>
                  <a:lnTo>
                    <a:pt x="1032" y="60"/>
                  </a:lnTo>
                  <a:moveTo>
                    <a:pt x="456" y="348"/>
                  </a:moveTo>
                  <a:lnTo>
                    <a:pt x="540" y="348"/>
                  </a:lnTo>
                  <a:lnTo>
                    <a:pt x="540" y="438"/>
                  </a:lnTo>
                  <a:lnTo>
                    <a:pt x="456" y="438"/>
                  </a:lnTo>
                  <a:lnTo>
                    <a:pt x="456" y="348"/>
                  </a:lnTo>
                  <a:moveTo>
                    <a:pt x="444" y="438"/>
                  </a:moveTo>
                  <a:lnTo>
                    <a:pt x="354" y="438"/>
                  </a:lnTo>
                  <a:lnTo>
                    <a:pt x="354" y="348"/>
                  </a:lnTo>
                  <a:lnTo>
                    <a:pt x="444" y="348"/>
                  </a:lnTo>
                  <a:lnTo>
                    <a:pt x="444" y="438"/>
                  </a:lnTo>
                  <a:moveTo>
                    <a:pt x="552" y="348"/>
                  </a:moveTo>
                  <a:lnTo>
                    <a:pt x="636" y="348"/>
                  </a:lnTo>
                  <a:lnTo>
                    <a:pt x="636" y="438"/>
                  </a:lnTo>
                  <a:lnTo>
                    <a:pt x="552" y="438"/>
                  </a:lnTo>
                  <a:lnTo>
                    <a:pt x="552" y="348"/>
                  </a:lnTo>
                  <a:moveTo>
                    <a:pt x="648" y="348"/>
                  </a:moveTo>
                  <a:lnTo>
                    <a:pt x="732" y="348"/>
                  </a:lnTo>
                  <a:lnTo>
                    <a:pt x="732" y="438"/>
                  </a:lnTo>
                  <a:lnTo>
                    <a:pt x="648" y="438"/>
                  </a:lnTo>
                  <a:lnTo>
                    <a:pt x="648" y="348"/>
                  </a:lnTo>
                  <a:moveTo>
                    <a:pt x="744" y="348"/>
                  </a:moveTo>
                  <a:lnTo>
                    <a:pt x="834" y="348"/>
                  </a:lnTo>
                  <a:lnTo>
                    <a:pt x="834" y="438"/>
                  </a:lnTo>
                  <a:lnTo>
                    <a:pt x="744" y="438"/>
                  </a:lnTo>
                  <a:lnTo>
                    <a:pt x="744" y="348"/>
                  </a:lnTo>
                  <a:moveTo>
                    <a:pt x="744" y="336"/>
                  </a:moveTo>
                  <a:lnTo>
                    <a:pt x="744" y="252"/>
                  </a:lnTo>
                  <a:lnTo>
                    <a:pt x="834" y="252"/>
                  </a:lnTo>
                  <a:lnTo>
                    <a:pt x="834" y="336"/>
                  </a:lnTo>
                  <a:lnTo>
                    <a:pt x="744" y="336"/>
                  </a:lnTo>
                  <a:moveTo>
                    <a:pt x="732" y="336"/>
                  </a:moveTo>
                  <a:lnTo>
                    <a:pt x="648" y="336"/>
                  </a:lnTo>
                  <a:lnTo>
                    <a:pt x="648" y="252"/>
                  </a:lnTo>
                  <a:lnTo>
                    <a:pt x="732" y="252"/>
                  </a:lnTo>
                  <a:lnTo>
                    <a:pt x="732" y="336"/>
                  </a:lnTo>
                  <a:moveTo>
                    <a:pt x="636" y="336"/>
                  </a:moveTo>
                  <a:lnTo>
                    <a:pt x="552" y="336"/>
                  </a:lnTo>
                  <a:lnTo>
                    <a:pt x="552" y="252"/>
                  </a:lnTo>
                  <a:lnTo>
                    <a:pt x="636" y="252"/>
                  </a:lnTo>
                  <a:lnTo>
                    <a:pt x="636" y="336"/>
                  </a:lnTo>
                  <a:moveTo>
                    <a:pt x="540" y="336"/>
                  </a:moveTo>
                  <a:lnTo>
                    <a:pt x="456" y="336"/>
                  </a:lnTo>
                  <a:lnTo>
                    <a:pt x="456" y="252"/>
                  </a:lnTo>
                  <a:lnTo>
                    <a:pt x="540" y="252"/>
                  </a:lnTo>
                  <a:lnTo>
                    <a:pt x="540" y="336"/>
                  </a:lnTo>
                  <a:moveTo>
                    <a:pt x="444" y="336"/>
                  </a:moveTo>
                  <a:lnTo>
                    <a:pt x="354" y="336"/>
                  </a:lnTo>
                  <a:lnTo>
                    <a:pt x="354" y="252"/>
                  </a:lnTo>
                  <a:lnTo>
                    <a:pt x="444" y="252"/>
                  </a:lnTo>
                  <a:lnTo>
                    <a:pt x="444" y="336"/>
                  </a:lnTo>
                  <a:moveTo>
                    <a:pt x="342" y="336"/>
                  </a:moveTo>
                  <a:lnTo>
                    <a:pt x="258" y="336"/>
                  </a:lnTo>
                  <a:lnTo>
                    <a:pt x="258" y="252"/>
                  </a:lnTo>
                  <a:lnTo>
                    <a:pt x="342" y="252"/>
                  </a:lnTo>
                  <a:lnTo>
                    <a:pt x="342" y="336"/>
                  </a:lnTo>
                  <a:moveTo>
                    <a:pt x="342" y="348"/>
                  </a:moveTo>
                  <a:lnTo>
                    <a:pt x="342" y="438"/>
                  </a:lnTo>
                  <a:lnTo>
                    <a:pt x="258" y="438"/>
                  </a:lnTo>
                  <a:lnTo>
                    <a:pt x="258" y="348"/>
                  </a:lnTo>
                  <a:lnTo>
                    <a:pt x="342" y="348"/>
                  </a:lnTo>
                  <a:moveTo>
                    <a:pt x="342" y="450"/>
                  </a:moveTo>
                  <a:lnTo>
                    <a:pt x="342" y="534"/>
                  </a:lnTo>
                  <a:lnTo>
                    <a:pt x="258" y="534"/>
                  </a:lnTo>
                  <a:lnTo>
                    <a:pt x="258" y="450"/>
                  </a:lnTo>
                  <a:lnTo>
                    <a:pt x="342" y="450"/>
                  </a:lnTo>
                  <a:moveTo>
                    <a:pt x="354" y="450"/>
                  </a:moveTo>
                  <a:lnTo>
                    <a:pt x="444" y="450"/>
                  </a:lnTo>
                  <a:lnTo>
                    <a:pt x="444" y="534"/>
                  </a:lnTo>
                  <a:lnTo>
                    <a:pt x="354" y="534"/>
                  </a:lnTo>
                  <a:lnTo>
                    <a:pt x="354" y="450"/>
                  </a:lnTo>
                  <a:moveTo>
                    <a:pt x="456" y="450"/>
                  </a:moveTo>
                  <a:lnTo>
                    <a:pt x="540" y="450"/>
                  </a:lnTo>
                  <a:lnTo>
                    <a:pt x="540" y="534"/>
                  </a:lnTo>
                  <a:lnTo>
                    <a:pt x="456" y="534"/>
                  </a:lnTo>
                  <a:lnTo>
                    <a:pt x="456" y="450"/>
                  </a:lnTo>
                  <a:moveTo>
                    <a:pt x="552" y="450"/>
                  </a:moveTo>
                  <a:lnTo>
                    <a:pt x="636" y="450"/>
                  </a:lnTo>
                  <a:lnTo>
                    <a:pt x="636" y="534"/>
                  </a:lnTo>
                  <a:lnTo>
                    <a:pt x="552" y="534"/>
                  </a:lnTo>
                  <a:lnTo>
                    <a:pt x="552" y="450"/>
                  </a:lnTo>
                  <a:moveTo>
                    <a:pt x="648" y="450"/>
                  </a:moveTo>
                  <a:lnTo>
                    <a:pt x="732" y="450"/>
                  </a:lnTo>
                  <a:lnTo>
                    <a:pt x="732" y="534"/>
                  </a:lnTo>
                  <a:lnTo>
                    <a:pt x="648" y="534"/>
                  </a:lnTo>
                  <a:lnTo>
                    <a:pt x="648" y="450"/>
                  </a:lnTo>
                  <a:moveTo>
                    <a:pt x="744" y="450"/>
                  </a:moveTo>
                  <a:lnTo>
                    <a:pt x="834" y="450"/>
                  </a:lnTo>
                  <a:lnTo>
                    <a:pt x="834" y="534"/>
                  </a:lnTo>
                  <a:lnTo>
                    <a:pt x="744" y="534"/>
                  </a:lnTo>
                  <a:lnTo>
                    <a:pt x="744" y="450"/>
                  </a:lnTo>
                  <a:moveTo>
                    <a:pt x="846" y="450"/>
                  </a:moveTo>
                  <a:lnTo>
                    <a:pt x="936" y="450"/>
                  </a:lnTo>
                  <a:lnTo>
                    <a:pt x="936" y="534"/>
                  </a:lnTo>
                  <a:lnTo>
                    <a:pt x="846" y="534"/>
                  </a:lnTo>
                  <a:lnTo>
                    <a:pt x="846" y="450"/>
                  </a:lnTo>
                  <a:moveTo>
                    <a:pt x="846" y="438"/>
                  </a:moveTo>
                  <a:lnTo>
                    <a:pt x="846" y="348"/>
                  </a:lnTo>
                  <a:lnTo>
                    <a:pt x="936" y="348"/>
                  </a:lnTo>
                  <a:lnTo>
                    <a:pt x="936" y="438"/>
                  </a:lnTo>
                  <a:lnTo>
                    <a:pt x="846" y="438"/>
                  </a:lnTo>
                  <a:moveTo>
                    <a:pt x="846" y="336"/>
                  </a:moveTo>
                  <a:lnTo>
                    <a:pt x="846" y="252"/>
                  </a:lnTo>
                  <a:lnTo>
                    <a:pt x="936" y="252"/>
                  </a:lnTo>
                  <a:lnTo>
                    <a:pt x="936" y="336"/>
                  </a:lnTo>
                  <a:lnTo>
                    <a:pt x="846" y="336"/>
                  </a:lnTo>
                  <a:moveTo>
                    <a:pt x="846" y="240"/>
                  </a:moveTo>
                  <a:lnTo>
                    <a:pt x="846" y="156"/>
                  </a:lnTo>
                  <a:lnTo>
                    <a:pt x="936" y="156"/>
                  </a:lnTo>
                  <a:lnTo>
                    <a:pt x="936" y="240"/>
                  </a:lnTo>
                  <a:lnTo>
                    <a:pt x="846" y="240"/>
                  </a:lnTo>
                  <a:moveTo>
                    <a:pt x="834" y="240"/>
                  </a:moveTo>
                  <a:lnTo>
                    <a:pt x="744" y="240"/>
                  </a:lnTo>
                  <a:lnTo>
                    <a:pt x="744" y="156"/>
                  </a:lnTo>
                  <a:lnTo>
                    <a:pt x="834" y="156"/>
                  </a:lnTo>
                  <a:lnTo>
                    <a:pt x="834" y="240"/>
                  </a:lnTo>
                  <a:moveTo>
                    <a:pt x="732" y="240"/>
                  </a:moveTo>
                  <a:lnTo>
                    <a:pt x="648" y="240"/>
                  </a:lnTo>
                  <a:lnTo>
                    <a:pt x="648" y="156"/>
                  </a:lnTo>
                  <a:lnTo>
                    <a:pt x="732" y="156"/>
                  </a:lnTo>
                  <a:lnTo>
                    <a:pt x="732" y="240"/>
                  </a:lnTo>
                  <a:moveTo>
                    <a:pt x="636" y="240"/>
                  </a:moveTo>
                  <a:lnTo>
                    <a:pt x="552" y="240"/>
                  </a:lnTo>
                  <a:lnTo>
                    <a:pt x="552" y="156"/>
                  </a:lnTo>
                  <a:lnTo>
                    <a:pt x="636" y="156"/>
                  </a:lnTo>
                  <a:lnTo>
                    <a:pt x="636" y="240"/>
                  </a:lnTo>
                  <a:moveTo>
                    <a:pt x="540" y="240"/>
                  </a:moveTo>
                  <a:lnTo>
                    <a:pt x="456" y="240"/>
                  </a:lnTo>
                  <a:lnTo>
                    <a:pt x="456" y="156"/>
                  </a:lnTo>
                  <a:lnTo>
                    <a:pt x="540" y="156"/>
                  </a:lnTo>
                  <a:lnTo>
                    <a:pt x="540" y="240"/>
                  </a:lnTo>
                  <a:moveTo>
                    <a:pt x="444" y="240"/>
                  </a:moveTo>
                  <a:lnTo>
                    <a:pt x="354" y="240"/>
                  </a:lnTo>
                  <a:lnTo>
                    <a:pt x="354" y="156"/>
                  </a:lnTo>
                  <a:lnTo>
                    <a:pt x="444" y="156"/>
                  </a:lnTo>
                  <a:lnTo>
                    <a:pt x="444" y="240"/>
                  </a:lnTo>
                  <a:moveTo>
                    <a:pt x="342" y="240"/>
                  </a:moveTo>
                  <a:lnTo>
                    <a:pt x="258" y="240"/>
                  </a:lnTo>
                  <a:lnTo>
                    <a:pt x="258" y="156"/>
                  </a:lnTo>
                  <a:lnTo>
                    <a:pt x="342" y="156"/>
                  </a:lnTo>
                  <a:lnTo>
                    <a:pt x="342" y="240"/>
                  </a:lnTo>
                  <a:moveTo>
                    <a:pt x="246" y="240"/>
                  </a:moveTo>
                  <a:lnTo>
                    <a:pt x="162" y="240"/>
                  </a:lnTo>
                  <a:lnTo>
                    <a:pt x="162" y="156"/>
                  </a:lnTo>
                  <a:lnTo>
                    <a:pt x="246" y="156"/>
                  </a:lnTo>
                  <a:lnTo>
                    <a:pt x="246" y="240"/>
                  </a:lnTo>
                  <a:moveTo>
                    <a:pt x="246" y="252"/>
                  </a:moveTo>
                  <a:lnTo>
                    <a:pt x="246" y="336"/>
                  </a:lnTo>
                  <a:lnTo>
                    <a:pt x="162" y="336"/>
                  </a:lnTo>
                  <a:lnTo>
                    <a:pt x="162" y="252"/>
                  </a:lnTo>
                  <a:lnTo>
                    <a:pt x="246" y="252"/>
                  </a:lnTo>
                  <a:moveTo>
                    <a:pt x="246" y="348"/>
                  </a:moveTo>
                  <a:lnTo>
                    <a:pt x="246" y="438"/>
                  </a:lnTo>
                  <a:lnTo>
                    <a:pt x="162" y="438"/>
                  </a:lnTo>
                  <a:lnTo>
                    <a:pt x="162" y="348"/>
                  </a:lnTo>
                  <a:lnTo>
                    <a:pt x="246" y="348"/>
                  </a:lnTo>
                  <a:moveTo>
                    <a:pt x="246" y="450"/>
                  </a:moveTo>
                  <a:lnTo>
                    <a:pt x="246" y="534"/>
                  </a:lnTo>
                  <a:lnTo>
                    <a:pt x="162" y="534"/>
                  </a:lnTo>
                  <a:lnTo>
                    <a:pt x="162" y="450"/>
                  </a:lnTo>
                  <a:lnTo>
                    <a:pt x="246" y="450"/>
                  </a:lnTo>
                  <a:moveTo>
                    <a:pt x="246" y="546"/>
                  </a:moveTo>
                  <a:lnTo>
                    <a:pt x="246" y="636"/>
                  </a:lnTo>
                  <a:lnTo>
                    <a:pt x="162" y="636"/>
                  </a:lnTo>
                  <a:lnTo>
                    <a:pt x="162" y="546"/>
                  </a:lnTo>
                  <a:lnTo>
                    <a:pt x="246" y="546"/>
                  </a:lnTo>
                  <a:moveTo>
                    <a:pt x="258" y="546"/>
                  </a:moveTo>
                  <a:lnTo>
                    <a:pt x="342" y="546"/>
                  </a:lnTo>
                  <a:lnTo>
                    <a:pt x="342" y="636"/>
                  </a:lnTo>
                  <a:lnTo>
                    <a:pt x="258" y="636"/>
                  </a:lnTo>
                  <a:lnTo>
                    <a:pt x="258" y="546"/>
                  </a:lnTo>
                  <a:moveTo>
                    <a:pt x="354" y="546"/>
                  </a:moveTo>
                  <a:lnTo>
                    <a:pt x="444" y="546"/>
                  </a:lnTo>
                  <a:lnTo>
                    <a:pt x="444" y="636"/>
                  </a:lnTo>
                  <a:lnTo>
                    <a:pt x="354" y="636"/>
                  </a:lnTo>
                  <a:lnTo>
                    <a:pt x="354" y="546"/>
                  </a:lnTo>
                  <a:moveTo>
                    <a:pt x="456" y="546"/>
                  </a:moveTo>
                  <a:lnTo>
                    <a:pt x="540" y="546"/>
                  </a:lnTo>
                  <a:lnTo>
                    <a:pt x="540" y="636"/>
                  </a:lnTo>
                  <a:lnTo>
                    <a:pt x="456" y="636"/>
                  </a:lnTo>
                  <a:lnTo>
                    <a:pt x="456" y="546"/>
                  </a:lnTo>
                  <a:moveTo>
                    <a:pt x="552" y="546"/>
                  </a:moveTo>
                  <a:lnTo>
                    <a:pt x="636" y="546"/>
                  </a:lnTo>
                  <a:lnTo>
                    <a:pt x="636" y="636"/>
                  </a:lnTo>
                  <a:lnTo>
                    <a:pt x="552" y="636"/>
                  </a:lnTo>
                  <a:lnTo>
                    <a:pt x="552" y="546"/>
                  </a:lnTo>
                  <a:moveTo>
                    <a:pt x="648" y="546"/>
                  </a:moveTo>
                  <a:lnTo>
                    <a:pt x="732" y="546"/>
                  </a:lnTo>
                  <a:lnTo>
                    <a:pt x="732" y="636"/>
                  </a:lnTo>
                  <a:lnTo>
                    <a:pt x="648" y="636"/>
                  </a:lnTo>
                  <a:lnTo>
                    <a:pt x="648" y="546"/>
                  </a:lnTo>
                  <a:moveTo>
                    <a:pt x="744" y="546"/>
                  </a:moveTo>
                  <a:lnTo>
                    <a:pt x="834" y="546"/>
                  </a:lnTo>
                  <a:lnTo>
                    <a:pt x="834" y="636"/>
                  </a:lnTo>
                  <a:lnTo>
                    <a:pt x="744" y="636"/>
                  </a:lnTo>
                  <a:lnTo>
                    <a:pt x="744" y="546"/>
                  </a:lnTo>
                  <a:moveTo>
                    <a:pt x="846" y="546"/>
                  </a:moveTo>
                  <a:lnTo>
                    <a:pt x="936" y="546"/>
                  </a:lnTo>
                  <a:lnTo>
                    <a:pt x="936" y="636"/>
                  </a:lnTo>
                  <a:lnTo>
                    <a:pt x="846" y="636"/>
                  </a:lnTo>
                  <a:lnTo>
                    <a:pt x="846" y="546"/>
                  </a:lnTo>
                  <a:moveTo>
                    <a:pt x="948" y="546"/>
                  </a:moveTo>
                  <a:lnTo>
                    <a:pt x="1032" y="546"/>
                  </a:lnTo>
                  <a:lnTo>
                    <a:pt x="1032" y="636"/>
                  </a:lnTo>
                  <a:lnTo>
                    <a:pt x="948" y="636"/>
                  </a:lnTo>
                  <a:lnTo>
                    <a:pt x="948" y="546"/>
                  </a:lnTo>
                  <a:moveTo>
                    <a:pt x="948" y="534"/>
                  </a:moveTo>
                  <a:lnTo>
                    <a:pt x="948" y="450"/>
                  </a:lnTo>
                  <a:lnTo>
                    <a:pt x="1032" y="450"/>
                  </a:lnTo>
                  <a:lnTo>
                    <a:pt x="1032" y="534"/>
                  </a:lnTo>
                  <a:lnTo>
                    <a:pt x="948" y="534"/>
                  </a:lnTo>
                  <a:moveTo>
                    <a:pt x="948" y="438"/>
                  </a:moveTo>
                  <a:lnTo>
                    <a:pt x="948" y="348"/>
                  </a:lnTo>
                  <a:lnTo>
                    <a:pt x="1032" y="348"/>
                  </a:lnTo>
                  <a:lnTo>
                    <a:pt x="1032" y="438"/>
                  </a:lnTo>
                  <a:lnTo>
                    <a:pt x="948" y="438"/>
                  </a:lnTo>
                  <a:moveTo>
                    <a:pt x="948" y="336"/>
                  </a:moveTo>
                  <a:lnTo>
                    <a:pt x="948" y="252"/>
                  </a:lnTo>
                  <a:lnTo>
                    <a:pt x="1032" y="252"/>
                  </a:lnTo>
                  <a:lnTo>
                    <a:pt x="1032" y="336"/>
                  </a:lnTo>
                  <a:lnTo>
                    <a:pt x="948" y="336"/>
                  </a:lnTo>
                  <a:moveTo>
                    <a:pt x="948" y="240"/>
                  </a:moveTo>
                  <a:lnTo>
                    <a:pt x="948" y="156"/>
                  </a:lnTo>
                  <a:lnTo>
                    <a:pt x="1032" y="156"/>
                  </a:lnTo>
                  <a:lnTo>
                    <a:pt x="1032" y="240"/>
                  </a:lnTo>
                  <a:lnTo>
                    <a:pt x="948" y="240"/>
                  </a:lnTo>
                  <a:moveTo>
                    <a:pt x="936" y="60"/>
                  </a:moveTo>
                  <a:lnTo>
                    <a:pt x="936" y="144"/>
                  </a:lnTo>
                  <a:lnTo>
                    <a:pt x="846" y="144"/>
                  </a:lnTo>
                  <a:lnTo>
                    <a:pt x="846" y="60"/>
                  </a:lnTo>
                  <a:lnTo>
                    <a:pt x="936" y="60"/>
                  </a:lnTo>
                  <a:moveTo>
                    <a:pt x="834" y="60"/>
                  </a:moveTo>
                  <a:lnTo>
                    <a:pt x="834" y="144"/>
                  </a:lnTo>
                  <a:lnTo>
                    <a:pt x="744" y="144"/>
                  </a:lnTo>
                  <a:lnTo>
                    <a:pt x="744" y="60"/>
                  </a:lnTo>
                  <a:lnTo>
                    <a:pt x="834" y="60"/>
                  </a:lnTo>
                  <a:moveTo>
                    <a:pt x="732" y="60"/>
                  </a:moveTo>
                  <a:lnTo>
                    <a:pt x="732" y="144"/>
                  </a:lnTo>
                  <a:lnTo>
                    <a:pt x="648" y="144"/>
                  </a:lnTo>
                  <a:lnTo>
                    <a:pt x="648" y="60"/>
                  </a:lnTo>
                  <a:lnTo>
                    <a:pt x="732" y="60"/>
                  </a:lnTo>
                  <a:moveTo>
                    <a:pt x="636" y="60"/>
                  </a:moveTo>
                  <a:lnTo>
                    <a:pt x="636" y="144"/>
                  </a:lnTo>
                  <a:lnTo>
                    <a:pt x="552" y="144"/>
                  </a:lnTo>
                  <a:lnTo>
                    <a:pt x="552" y="60"/>
                  </a:lnTo>
                  <a:lnTo>
                    <a:pt x="636" y="60"/>
                  </a:lnTo>
                  <a:moveTo>
                    <a:pt x="540" y="60"/>
                  </a:moveTo>
                  <a:lnTo>
                    <a:pt x="540" y="144"/>
                  </a:lnTo>
                  <a:lnTo>
                    <a:pt x="456" y="144"/>
                  </a:lnTo>
                  <a:lnTo>
                    <a:pt x="456" y="60"/>
                  </a:lnTo>
                  <a:lnTo>
                    <a:pt x="540" y="60"/>
                  </a:lnTo>
                  <a:moveTo>
                    <a:pt x="444" y="60"/>
                  </a:moveTo>
                  <a:lnTo>
                    <a:pt x="444" y="144"/>
                  </a:lnTo>
                  <a:lnTo>
                    <a:pt x="354" y="144"/>
                  </a:lnTo>
                  <a:lnTo>
                    <a:pt x="354" y="60"/>
                  </a:lnTo>
                  <a:lnTo>
                    <a:pt x="444" y="60"/>
                  </a:lnTo>
                  <a:moveTo>
                    <a:pt x="342" y="60"/>
                  </a:moveTo>
                  <a:lnTo>
                    <a:pt x="342" y="144"/>
                  </a:lnTo>
                  <a:lnTo>
                    <a:pt x="258" y="144"/>
                  </a:lnTo>
                  <a:lnTo>
                    <a:pt x="258" y="60"/>
                  </a:lnTo>
                  <a:lnTo>
                    <a:pt x="342" y="60"/>
                  </a:lnTo>
                  <a:moveTo>
                    <a:pt x="246" y="60"/>
                  </a:moveTo>
                  <a:lnTo>
                    <a:pt x="246" y="144"/>
                  </a:lnTo>
                  <a:lnTo>
                    <a:pt x="162" y="144"/>
                  </a:lnTo>
                  <a:lnTo>
                    <a:pt x="162" y="60"/>
                  </a:lnTo>
                  <a:lnTo>
                    <a:pt x="246" y="60"/>
                  </a:lnTo>
                  <a:moveTo>
                    <a:pt x="66" y="60"/>
                  </a:moveTo>
                  <a:lnTo>
                    <a:pt x="150" y="60"/>
                  </a:lnTo>
                  <a:lnTo>
                    <a:pt x="150" y="144"/>
                  </a:lnTo>
                  <a:lnTo>
                    <a:pt x="66" y="144"/>
                  </a:lnTo>
                  <a:lnTo>
                    <a:pt x="66" y="60"/>
                  </a:lnTo>
                  <a:moveTo>
                    <a:pt x="66" y="156"/>
                  </a:moveTo>
                  <a:lnTo>
                    <a:pt x="150" y="156"/>
                  </a:lnTo>
                  <a:lnTo>
                    <a:pt x="150" y="240"/>
                  </a:lnTo>
                  <a:lnTo>
                    <a:pt x="66" y="240"/>
                  </a:lnTo>
                  <a:lnTo>
                    <a:pt x="66" y="156"/>
                  </a:lnTo>
                  <a:moveTo>
                    <a:pt x="66" y="252"/>
                  </a:moveTo>
                  <a:lnTo>
                    <a:pt x="150" y="252"/>
                  </a:lnTo>
                  <a:lnTo>
                    <a:pt x="150" y="336"/>
                  </a:lnTo>
                  <a:lnTo>
                    <a:pt x="66" y="336"/>
                  </a:lnTo>
                  <a:lnTo>
                    <a:pt x="66" y="252"/>
                  </a:lnTo>
                  <a:moveTo>
                    <a:pt x="66" y="348"/>
                  </a:moveTo>
                  <a:lnTo>
                    <a:pt x="150" y="348"/>
                  </a:lnTo>
                  <a:lnTo>
                    <a:pt x="150" y="438"/>
                  </a:lnTo>
                  <a:lnTo>
                    <a:pt x="66" y="438"/>
                  </a:lnTo>
                  <a:lnTo>
                    <a:pt x="66" y="348"/>
                  </a:lnTo>
                  <a:moveTo>
                    <a:pt x="66" y="450"/>
                  </a:moveTo>
                  <a:lnTo>
                    <a:pt x="150" y="450"/>
                  </a:lnTo>
                  <a:lnTo>
                    <a:pt x="150" y="534"/>
                  </a:lnTo>
                  <a:lnTo>
                    <a:pt x="66" y="534"/>
                  </a:lnTo>
                  <a:lnTo>
                    <a:pt x="66" y="450"/>
                  </a:lnTo>
                  <a:moveTo>
                    <a:pt x="66" y="546"/>
                  </a:moveTo>
                  <a:lnTo>
                    <a:pt x="150" y="546"/>
                  </a:lnTo>
                  <a:lnTo>
                    <a:pt x="150" y="636"/>
                  </a:lnTo>
                  <a:lnTo>
                    <a:pt x="66" y="636"/>
                  </a:lnTo>
                  <a:lnTo>
                    <a:pt x="66" y="546"/>
                  </a:lnTo>
                  <a:moveTo>
                    <a:pt x="66" y="732"/>
                  </a:moveTo>
                  <a:lnTo>
                    <a:pt x="66" y="648"/>
                  </a:lnTo>
                  <a:lnTo>
                    <a:pt x="150" y="648"/>
                  </a:lnTo>
                  <a:lnTo>
                    <a:pt x="150" y="732"/>
                  </a:lnTo>
                  <a:lnTo>
                    <a:pt x="66" y="732"/>
                  </a:lnTo>
                  <a:moveTo>
                    <a:pt x="162" y="732"/>
                  </a:moveTo>
                  <a:lnTo>
                    <a:pt x="162" y="648"/>
                  </a:lnTo>
                  <a:lnTo>
                    <a:pt x="246" y="648"/>
                  </a:lnTo>
                  <a:lnTo>
                    <a:pt x="246" y="732"/>
                  </a:lnTo>
                  <a:lnTo>
                    <a:pt x="162" y="732"/>
                  </a:lnTo>
                  <a:moveTo>
                    <a:pt x="258" y="732"/>
                  </a:moveTo>
                  <a:lnTo>
                    <a:pt x="258" y="648"/>
                  </a:lnTo>
                  <a:lnTo>
                    <a:pt x="342" y="648"/>
                  </a:lnTo>
                  <a:lnTo>
                    <a:pt x="342" y="732"/>
                  </a:lnTo>
                  <a:lnTo>
                    <a:pt x="258" y="732"/>
                  </a:lnTo>
                  <a:moveTo>
                    <a:pt x="354" y="732"/>
                  </a:moveTo>
                  <a:lnTo>
                    <a:pt x="354" y="648"/>
                  </a:lnTo>
                  <a:lnTo>
                    <a:pt x="444" y="648"/>
                  </a:lnTo>
                  <a:lnTo>
                    <a:pt x="444" y="732"/>
                  </a:lnTo>
                  <a:lnTo>
                    <a:pt x="354" y="732"/>
                  </a:lnTo>
                  <a:moveTo>
                    <a:pt x="456" y="732"/>
                  </a:moveTo>
                  <a:lnTo>
                    <a:pt x="456" y="648"/>
                  </a:lnTo>
                  <a:lnTo>
                    <a:pt x="540" y="648"/>
                  </a:lnTo>
                  <a:lnTo>
                    <a:pt x="540" y="732"/>
                  </a:lnTo>
                  <a:lnTo>
                    <a:pt x="456" y="732"/>
                  </a:lnTo>
                  <a:moveTo>
                    <a:pt x="552" y="732"/>
                  </a:moveTo>
                  <a:lnTo>
                    <a:pt x="552" y="648"/>
                  </a:lnTo>
                  <a:lnTo>
                    <a:pt x="636" y="648"/>
                  </a:lnTo>
                  <a:lnTo>
                    <a:pt x="636" y="732"/>
                  </a:lnTo>
                  <a:lnTo>
                    <a:pt x="552" y="732"/>
                  </a:lnTo>
                  <a:moveTo>
                    <a:pt x="648" y="732"/>
                  </a:moveTo>
                  <a:lnTo>
                    <a:pt x="648" y="648"/>
                  </a:lnTo>
                  <a:lnTo>
                    <a:pt x="732" y="648"/>
                  </a:lnTo>
                  <a:lnTo>
                    <a:pt x="732" y="732"/>
                  </a:lnTo>
                  <a:lnTo>
                    <a:pt x="648" y="732"/>
                  </a:lnTo>
                  <a:moveTo>
                    <a:pt x="744" y="732"/>
                  </a:moveTo>
                  <a:lnTo>
                    <a:pt x="744" y="648"/>
                  </a:lnTo>
                  <a:lnTo>
                    <a:pt x="834" y="648"/>
                  </a:lnTo>
                  <a:lnTo>
                    <a:pt x="834" y="732"/>
                  </a:lnTo>
                  <a:lnTo>
                    <a:pt x="744" y="732"/>
                  </a:lnTo>
                  <a:moveTo>
                    <a:pt x="846" y="732"/>
                  </a:moveTo>
                  <a:lnTo>
                    <a:pt x="846" y="648"/>
                  </a:lnTo>
                  <a:lnTo>
                    <a:pt x="936" y="648"/>
                  </a:lnTo>
                  <a:lnTo>
                    <a:pt x="936" y="732"/>
                  </a:lnTo>
                  <a:lnTo>
                    <a:pt x="846" y="732"/>
                  </a:lnTo>
                  <a:moveTo>
                    <a:pt x="948" y="732"/>
                  </a:moveTo>
                  <a:lnTo>
                    <a:pt x="948" y="648"/>
                  </a:lnTo>
                  <a:lnTo>
                    <a:pt x="1032" y="648"/>
                  </a:lnTo>
                  <a:lnTo>
                    <a:pt x="1032" y="732"/>
                  </a:lnTo>
                  <a:lnTo>
                    <a:pt x="948" y="732"/>
                  </a:lnTo>
                  <a:moveTo>
                    <a:pt x="1128" y="732"/>
                  </a:moveTo>
                  <a:lnTo>
                    <a:pt x="1044" y="732"/>
                  </a:lnTo>
                  <a:lnTo>
                    <a:pt x="1044" y="648"/>
                  </a:lnTo>
                  <a:lnTo>
                    <a:pt x="1128" y="648"/>
                  </a:lnTo>
                  <a:lnTo>
                    <a:pt x="1128" y="732"/>
                  </a:lnTo>
                  <a:moveTo>
                    <a:pt x="1128" y="636"/>
                  </a:moveTo>
                  <a:lnTo>
                    <a:pt x="1044" y="636"/>
                  </a:lnTo>
                  <a:lnTo>
                    <a:pt x="1044" y="546"/>
                  </a:lnTo>
                  <a:lnTo>
                    <a:pt x="1128" y="546"/>
                  </a:lnTo>
                  <a:lnTo>
                    <a:pt x="1128" y="636"/>
                  </a:lnTo>
                  <a:moveTo>
                    <a:pt x="1128" y="534"/>
                  </a:moveTo>
                  <a:lnTo>
                    <a:pt x="1044" y="534"/>
                  </a:lnTo>
                  <a:lnTo>
                    <a:pt x="1044" y="450"/>
                  </a:lnTo>
                  <a:lnTo>
                    <a:pt x="1128" y="450"/>
                  </a:lnTo>
                  <a:lnTo>
                    <a:pt x="1128" y="534"/>
                  </a:lnTo>
                  <a:moveTo>
                    <a:pt x="1128" y="438"/>
                  </a:moveTo>
                  <a:lnTo>
                    <a:pt x="1044" y="438"/>
                  </a:lnTo>
                  <a:lnTo>
                    <a:pt x="1044" y="348"/>
                  </a:lnTo>
                  <a:lnTo>
                    <a:pt x="1128" y="348"/>
                  </a:lnTo>
                  <a:lnTo>
                    <a:pt x="1128" y="438"/>
                  </a:lnTo>
                  <a:moveTo>
                    <a:pt x="1128" y="336"/>
                  </a:moveTo>
                  <a:lnTo>
                    <a:pt x="1044" y="336"/>
                  </a:lnTo>
                  <a:lnTo>
                    <a:pt x="1044" y="252"/>
                  </a:lnTo>
                  <a:lnTo>
                    <a:pt x="1128" y="252"/>
                  </a:lnTo>
                  <a:lnTo>
                    <a:pt x="1128" y="336"/>
                  </a:lnTo>
                  <a:moveTo>
                    <a:pt x="1128" y="240"/>
                  </a:moveTo>
                  <a:lnTo>
                    <a:pt x="1044" y="240"/>
                  </a:lnTo>
                  <a:lnTo>
                    <a:pt x="1044" y="156"/>
                  </a:lnTo>
                  <a:lnTo>
                    <a:pt x="1128" y="156"/>
                  </a:lnTo>
                  <a:lnTo>
                    <a:pt x="1128" y="240"/>
                  </a:lnTo>
                  <a:moveTo>
                    <a:pt x="1128" y="144"/>
                  </a:moveTo>
                  <a:lnTo>
                    <a:pt x="1044" y="144"/>
                  </a:lnTo>
                  <a:lnTo>
                    <a:pt x="1044" y="60"/>
                  </a:lnTo>
                  <a:lnTo>
                    <a:pt x="1128" y="60"/>
                  </a:lnTo>
                  <a:lnTo>
                    <a:pt x="1128" y="1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8" name="Freeform 304"/>
            <p:cNvSpPr>
              <a:spLocks/>
            </p:cNvSpPr>
            <p:nvPr/>
          </p:nvSpPr>
          <p:spPr bwMode="auto">
            <a:xfrm>
              <a:off x="5884643" y="7108680"/>
              <a:ext cx="109158" cy="2183152"/>
            </a:xfrm>
            <a:custGeom>
              <a:avLst/>
              <a:gdLst>
                <a:gd name="T0" fmla="*/ 0 w 7"/>
                <a:gd name="T1" fmla="*/ 9 h 140"/>
                <a:gd name="T2" fmla="*/ 0 w 7"/>
                <a:gd name="T3" fmla="*/ 80 h 140"/>
                <a:gd name="T4" fmla="*/ 0 w 7"/>
                <a:gd name="T5" fmla="*/ 94 h 140"/>
                <a:gd name="T6" fmla="*/ 0 w 7"/>
                <a:gd name="T7" fmla="*/ 140 h 140"/>
                <a:gd name="T8" fmla="*/ 7 w 7"/>
                <a:gd name="T9" fmla="*/ 133 h 140"/>
                <a:gd name="T10" fmla="*/ 7 w 7"/>
                <a:gd name="T11" fmla="*/ 86 h 140"/>
                <a:gd name="T12" fmla="*/ 7 w 7"/>
                <a:gd name="T13" fmla="*/ 80 h 140"/>
                <a:gd name="T14" fmla="*/ 7 w 7"/>
                <a:gd name="T15" fmla="*/ 1 h 140"/>
                <a:gd name="T16" fmla="*/ 0 w 7"/>
                <a:gd name="T17"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0">
                  <a:moveTo>
                    <a:pt x="0" y="9"/>
                  </a:moveTo>
                  <a:cubicBezTo>
                    <a:pt x="0" y="16"/>
                    <a:pt x="0" y="57"/>
                    <a:pt x="0" y="80"/>
                  </a:cubicBezTo>
                  <a:cubicBezTo>
                    <a:pt x="0" y="88"/>
                    <a:pt x="0" y="94"/>
                    <a:pt x="0" y="94"/>
                  </a:cubicBezTo>
                  <a:cubicBezTo>
                    <a:pt x="0" y="140"/>
                    <a:pt x="0" y="140"/>
                    <a:pt x="0" y="140"/>
                  </a:cubicBezTo>
                  <a:cubicBezTo>
                    <a:pt x="0" y="140"/>
                    <a:pt x="0" y="133"/>
                    <a:pt x="7" y="133"/>
                  </a:cubicBezTo>
                  <a:cubicBezTo>
                    <a:pt x="7" y="86"/>
                    <a:pt x="7" y="86"/>
                    <a:pt x="7" y="86"/>
                  </a:cubicBezTo>
                  <a:cubicBezTo>
                    <a:pt x="7" y="80"/>
                    <a:pt x="7" y="80"/>
                    <a:pt x="7" y="80"/>
                  </a:cubicBezTo>
                  <a:cubicBezTo>
                    <a:pt x="7" y="1"/>
                    <a:pt x="7" y="1"/>
                    <a:pt x="7" y="1"/>
                  </a:cubicBezTo>
                  <a:cubicBezTo>
                    <a:pt x="7" y="1"/>
                    <a:pt x="0" y="0"/>
                    <a:pt x="0" y="9"/>
                  </a:cubicBezTo>
                  <a:close/>
                </a:path>
              </a:pathLst>
            </a:custGeom>
            <a:solidFill>
              <a:srgbClr val="DC9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49" name="Freeform 305"/>
            <p:cNvSpPr>
              <a:spLocks/>
            </p:cNvSpPr>
            <p:nvPr/>
          </p:nvSpPr>
          <p:spPr bwMode="auto">
            <a:xfrm>
              <a:off x="5759891" y="9182674"/>
              <a:ext cx="3415073" cy="233909"/>
            </a:xfrm>
            <a:custGeom>
              <a:avLst/>
              <a:gdLst>
                <a:gd name="T0" fmla="*/ 212 w 219"/>
                <a:gd name="T1" fmla="*/ 0 h 15"/>
                <a:gd name="T2" fmla="*/ 7 w 219"/>
                <a:gd name="T3" fmla="*/ 0 h 15"/>
                <a:gd name="T4" fmla="*/ 0 w 219"/>
                <a:gd name="T5" fmla="*/ 7 h 15"/>
                <a:gd name="T6" fmla="*/ 7 w 219"/>
                <a:gd name="T7" fmla="*/ 14 h 15"/>
                <a:gd name="T8" fmla="*/ 212 w 219"/>
                <a:gd name="T9" fmla="*/ 14 h 15"/>
                <a:gd name="T10" fmla="*/ 219 w 219"/>
                <a:gd name="T11" fmla="*/ 7 h 15"/>
                <a:gd name="T12" fmla="*/ 212 w 21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19" h="15">
                  <a:moveTo>
                    <a:pt x="212" y="0"/>
                  </a:moveTo>
                  <a:cubicBezTo>
                    <a:pt x="7" y="0"/>
                    <a:pt x="7" y="0"/>
                    <a:pt x="7" y="0"/>
                  </a:cubicBezTo>
                  <a:cubicBezTo>
                    <a:pt x="0" y="0"/>
                    <a:pt x="0" y="7"/>
                    <a:pt x="0" y="7"/>
                  </a:cubicBezTo>
                  <a:cubicBezTo>
                    <a:pt x="0" y="15"/>
                    <a:pt x="7" y="14"/>
                    <a:pt x="7" y="14"/>
                  </a:cubicBezTo>
                  <a:cubicBezTo>
                    <a:pt x="212" y="14"/>
                    <a:pt x="212" y="14"/>
                    <a:pt x="212" y="14"/>
                  </a:cubicBezTo>
                  <a:cubicBezTo>
                    <a:pt x="212" y="14"/>
                    <a:pt x="219" y="15"/>
                    <a:pt x="219" y="7"/>
                  </a:cubicBezTo>
                  <a:cubicBezTo>
                    <a:pt x="219" y="7"/>
                    <a:pt x="219" y="0"/>
                    <a:pt x="212" y="0"/>
                  </a:cubicBezTo>
                  <a:close/>
                </a:path>
              </a:pathLst>
            </a:custGeom>
            <a:solidFill>
              <a:srgbClr val="DC9A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0" name="Freeform 306"/>
            <p:cNvSpPr>
              <a:spLocks/>
            </p:cNvSpPr>
            <p:nvPr/>
          </p:nvSpPr>
          <p:spPr bwMode="auto">
            <a:xfrm>
              <a:off x="5775485" y="9182674"/>
              <a:ext cx="3383885" cy="46782"/>
            </a:xfrm>
            <a:custGeom>
              <a:avLst/>
              <a:gdLst>
                <a:gd name="T0" fmla="*/ 215 w 217"/>
                <a:gd name="T1" fmla="*/ 3 h 3"/>
                <a:gd name="T2" fmla="*/ 217 w 217"/>
                <a:gd name="T3" fmla="*/ 3 h 3"/>
                <a:gd name="T4" fmla="*/ 211 w 217"/>
                <a:gd name="T5" fmla="*/ 0 h 3"/>
                <a:gd name="T6" fmla="*/ 6 w 217"/>
                <a:gd name="T7" fmla="*/ 0 h 3"/>
                <a:gd name="T8" fmla="*/ 0 w 217"/>
                <a:gd name="T9" fmla="*/ 3 h 3"/>
                <a:gd name="T10" fmla="*/ 1 w 217"/>
                <a:gd name="T11" fmla="*/ 3 h 3"/>
                <a:gd name="T12" fmla="*/ 215 w 21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17" h="3">
                  <a:moveTo>
                    <a:pt x="215" y="3"/>
                  </a:moveTo>
                  <a:cubicBezTo>
                    <a:pt x="216" y="3"/>
                    <a:pt x="216" y="3"/>
                    <a:pt x="217" y="3"/>
                  </a:cubicBezTo>
                  <a:cubicBezTo>
                    <a:pt x="216" y="2"/>
                    <a:pt x="214" y="0"/>
                    <a:pt x="211" y="0"/>
                  </a:cubicBezTo>
                  <a:cubicBezTo>
                    <a:pt x="6" y="0"/>
                    <a:pt x="6" y="0"/>
                    <a:pt x="6" y="0"/>
                  </a:cubicBezTo>
                  <a:cubicBezTo>
                    <a:pt x="2" y="0"/>
                    <a:pt x="0" y="2"/>
                    <a:pt x="0" y="3"/>
                  </a:cubicBezTo>
                  <a:cubicBezTo>
                    <a:pt x="0" y="3"/>
                    <a:pt x="1" y="3"/>
                    <a:pt x="1" y="3"/>
                  </a:cubicBezTo>
                  <a:lnTo>
                    <a:pt x="215" y="3"/>
                  </a:lnTo>
                  <a:close/>
                </a:path>
              </a:pathLst>
            </a:custGeom>
            <a:solidFill>
              <a:srgbClr val="F9C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1" name="Freeform 307"/>
            <p:cNvSpPr>
              <a:spLocks noEditPoints="1"/>
            </p:cNvSpPr>
            <p:nvPr/>
          </p:nvSpPr>
          <p:spPr bwMode="auto">
            <a:xfrm>
              <a:off x="6165334" y="7420559"/>
              <a:ext cx="467818" cy="467818"/>
            </a:xfrm>
            <a:custGeom>
              <a:avLst/>
              <a:gdLst>
                <a:gd name="T0" fmla="*/ 5 w 30"/>
                <a:gd name="T1" fmla="*/ 23 h 30"/>
                <a:gd name="T2" fmla="*/ 1 w 30"/>
                <a:gd name="T3" fmla="*/ 26 h 30"/>
                <a:gd name="T4" fmla="*/ 0 w 30"/>
                <a:gd name="T5" fmla="*/ 23 h 30"/>
                <a:gd name="T6" fmla="*/ 0 w 30"/>
                <a:gd name="T7" fmla="*/ 28 h 30"/>
                <a:gd name="T8" fmla="*/ 0 w 30"/>
                <a:gd name="T9" fmla="*/ 29 h 30"/>
                <a:gd name="T10" fmla="*/ 14 w 30"/>
                <a:gd name="T11" fmla="*/ 30 h 30"/>
                <a:gd name="T12" fmla="*/ 3 w 30"/>
                <a:gd name="T13" fmla="*/ 28 h 30"/>
                <a:gd name="T14" fmla="*/ 2 w 30"/>
                <a:gd name="T15" fmla="*/ 28 h 30"/>
                <a:gd name="T16" fmla="*/ 30 w 30"/>
                <a:gd name="T17" fmla="*/ 23 h 30"/>
                <a:gd name="T18" fmla="*/ 28 w 30"/>
                <a:gd name="T19" fmla="*/ 26 h 30"/>
                <a:gd name="T20" fmla="*/ 24 w 30"/>
                <a:gd name="T21" fmla="*/ 23 h 30"/>
                <a:gd name="T22" fmla="*/ 21 w 30"/>
                <a:gd name="T23" fmla="*/ 23 h 30"/>
                <a:gd name="T24" fmla="*/ 26 w 30"/>
                <a:gd name="T25" fmla="*/ 28 h 30"/>
                <a:gd name="T26" fmla="*/ 16 w 30"/>
                <a:gd name="T27" fmla="*/ 30 h 30"/>
                <a:gd name="T28" fmla="*/ 28 w 30"/>
                <a:gd name="T29" fmla="*/ 30 h 30"/>
                <a:gd name="T30" fmla="*/ 29 w 30"/>
                <a:gd name="T31" fmla="*/ 29 h 30"/>
                <a:gd name="T32" fmla="*/ 29 w 30"/>
                <a:gd name="T33" fmla="*/ 28 h 30"/>
                <a:gd name="T34" fmla="*/ 30 w 30"/>
                <a:gd name="T35" fmla="*/ 23 h 30"/>
                <a:gd name="T36" fmla="*/ 0 w 30"/>
                <a:gd name="T37" fmla="*/ 7 h 30"/>
                <a:gd name="T38" fmla="*/ 1 w 30"/>
                <a:gd name="T39" fmla="*/ 21 h 30"/>
                <a:gd name="T40" fmla="*/ 7 w 30"/>
                <a:gd name="T41" fmla="*/ 7 h 30"/>
                <a:gd name="T42" fmla="*/ 13 w 30"/>
                <a:gd name="T43" fmla="*/ 15 h 30"/>
                <a:gd name="T44" fmla="*/ 10 w 30"/>
                <a:gd name="T45" fmla="*/ 21 h 30"/>
                <a:gd name="T46" fmla="*/ 14 w 30"/>
                <a:gd name="T47" fmla="*/ 13 h 30"/>
                <a:gd name="T48" fmla="*/ 25 w 30"/>
                <a:gd name="T49" fmla="*/ 7 h 30"/>
                <a:gd name="T50" fmla="*/ 19 w 30"/>
                <a:gd name="T51" fmla="*/ 10 h 30"/>
                <a:gd name="T52" fmla="*/ 16 w 30"/>
                <a:gd name="T53" fmla="*/ 18 h 30"/>
                <a:gd name="T54" fmla="*/ 22 w 30"/>
                <a:gd name="T55" fmla="*/ 21 h 30"/>
                <a:gd name="T56" fmla="*/ 25 w 30"/>
                <a:gd name="T57" fmla="*/ 7 h 30"/>
                <a:gd name="T58" fmla="*/ 28 w 30"/>
                <a:gd name="T59" fmla="*/ 7 h 30"/>
                <a:gd name="T60" fmla="*/ 30 w 30"/>
                <a:gd name="T61" fmla="*/ 21 h 30"/>
                <a:gd name="T62" fmla="*/ 14 w 30"/>
                <a:gd name="T63" fmla="*/ 0 h 30"/>
                <a:gd name="T64" fmla="*/ 1 w 30"/>
                <a:gd name="T65" fmla="*/ 0 h 30"/>
                <a:gd name="T66" fmla="*/ 0 w 30"/>
                <a:gd name="T67" fmla="*/ 1 h 30"/>
                <a:gd name="T68" fmla="*/ 0 w 30"/>
                <a:gd name="T69" fmla="*/ 5 h 30"/>
                <a:gd name="T70" fmla="*/ 1 w 30"/>
                <a:gd name="T71" fmla="*/ 3 h 30"/>
                <a:gd name="T72" fmla="*/ 3 w 30"/>
                <a:gd name="T73" fmla="*/ 5 h 30"/>
                <a:gd name="T74" fmla="*/ 3 w 30"/>
                <a:gd name="T75" fmla="*/ 3 h 30"/>
                <a:gd name="T76" fmla="*/ 3 w 30"/>
                <a:gd name="T77" fmla="*/ 2 h 30"/>
                <a:gd name="T78" fmla="*/ 14 w 30"/>
                <a:gd name="T79" fmla="*/ 0 h 30"/>
                <a:gd name="T80" fmla="*/ 16 w 30"/>
                <a:gd name="T81" fmla="*/ 0 h 30"/>
                <a:gd name="T82" fmla="*/ 26 w 30"/>
                <a:gd name="T83" fmla="*/ 2 h 30"/>
                <a:gd name="T84" fmla="*/ 25 w 30"/>
                <a:gd name="T85" fmla="*/ 5 h 30"/>
                <a:gd name="T86" fmla="*/ 28 w 30"/>
                <a:gd name="T87" fmla="*/ 4 h 30"/>
                <a:gd name="T88" fmla="*/ 30 w 30"/>
                <a:gd name="T89" fmla="*/ 5 h 30"/>
                <a:gd name="T90" fmla="*/ 30 w 30"/>
                <a:gd name="T91" fmla="*/ 2 h 30"/>
                <a:gd name="T92" fmla="*/ 29 w 30"/>
                <a:gd name="T9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30">
                  <a:moveTo>
                    <a:pt x="7" y="23"/>
                  </a:moveTo>
                  <a:cubicBezTo>
                    <a:pt x="5" y="23"/>
                    <a:pt x="5" y="23"/>
                    <a:pt x="5" y="23"/>
                  </a:cubicBezTo>
                  <a:cubicBezTo>
                    <a:pt x="4" y="23"/>
                    <a:pt x="4" y="23"/>
                    <a:pt x="4" y="23"/>
                  </a:cubicBezTo>
                  <a:cubicBezTo>
                    <a:pt x="1" y="26"/>
                    <a:pt x="1" y="26"/>
                    <a:pt x="1" y="26"/>
                  </a:cubicBezTo>
                  <a:cubicBezTo>
                    <a:pt x="1" y="23"/>
                    <a:pt x="1" y="23"/>
                    <a:pt x="1" y="23"/>
                  </a:cubicBezTo>
                  <a:cubicBezTo>
                    <a:pt x="0" y="23"/>
                    <a:pt x="0" y="23"/>
                    <a:pt x="0" y="23"/>
                  </a:cubicBezTo>
                  <a:cubicBezTo>
                    <a:pt x="0" y="28"/>
                    <a:pt x="0" y="28"/>
                    <a:pt x="0" y="28"/>
                  </a:cubicBezTo>
                  <a:cubicBezTo>
                    <a:pt x="0" y="28"/>
                    <a:pt x="0" y="28"/>
                    <a:pt x="0" y="28"/>
                  </a:cubicBezTo>
                  <a:cubicBezTo>
                    <a:pt x="0" y="29"/>
                    <a:pt x="0" y="29"/>
                    <a:pt x="0" y="29"/>
                  </a:cubicBezTo>
                  <a:cubicBezTo>
                    <a:pt x="0" y="29"/>
                    <a:pt x="0" y="29"/>
                    <a:pt x="0" y="29"/>
                  </a:cubicBezTo>
                  <a:cubicBezTo>
                    <a:pt x="1" y="30"/>
                    <a:pt x="2" y="30"/>
                    <a:pt x="3" y="30"/>
                  </a:cubicBezTo>
                  <a:cubicBezTo>
                    <a:pt x="14" y="30"/>
                    <a:pt x="14" y="30"/>
                    <a:pt x="14" y="30"/>
                  </a:cubicBezTo>
                  <a:cubicBezTo>
                    <a:pt x="14" y="28"/>
                    <a:pt x="14" y="28"/>
                    <a:pt x="14" y="28"/>
                  </a:cubicBezTo>
                  <a:cubicBezTo>
                    <a:pt x="3" y="28"/>
                    <a:pt x="3" y="28"/>
                    <a:pt x="3" y="28"/>
                  </a:cubicBezTo>
                  <a:cubicBezTo>
                    <a:pt x="2" y="28"/>
                    <a:pt x="2" y="28"/>
                    <a:pt x="2" y="28"/>
                  </a:cubicBezTo>
                  <a:cubicBezTo>
                    <a:pt x="2" y="28"/>
                    <a:pt x="2" y="28"/>
                    <a:pt x="2" y="28"/>
                  </a:cubicBezTo>
                  <a:cubicBezTo>
                    <a:pt x="7" y="23"/>
                    <a:pt x="7" y="23"/>
                    <a:pt x="7" y="23"/>
                  </a:cubicBezTo>
                  <a:moveTo>
                    <a:pt x="30" y="23"/>
                  </a:moveTo>
                  <a:cubicBezTo>
                    <a:pt x="28" y="23"/>
                    <a:pt x="28" y="23"/>
                    <a:pt x="28" y="23"/>
                  </a:cubicBezTo>
                  <a:cubicBezTo>
                    <a:pt x="28" y="26"/>
                    <a:pt x="28" y="26"/>
                    <a:pt x="28" y="26"/>
                  </a:cubicBezTo>
                  <a:cubicBezTo>
                    <a:pt x="28" y="27"/>
                    <a:pt x="28" y="27"/>
                    <a:pt x="28" y="27"/>
                  </a:cubicBezTo>
                  <a:cubicBezTo>
                    <a:pt x="24" y="23"/>
                    <a:pt x="24" y="23"/>
                    <a:pt x="24" y="23"/>
                  </a:cubicBezTo>
                  <a:cubicBezTo>
                    <a:pt x="21" y="23"/>
                    <a:pt x="21" y="23"/>
                    <a:pt x="21" y="23"/>
                  </a:cubicBezTo>
                  <a:cubicBezTo>
                    <a:pt x="21" y="23"/>
                    <a:pt x="21" y="23"/>
                    <a:pt x="21" y="23"/>
                  </a:cubicBezTo>
                  <a:cubicBezTo>
                    <a:pt x="27" y="28"/>
                    <a:pt x="27" y="28"/>
                    <a:pt x="27" y="28"/>
                  </a:cubicBezTo>
                  <a:cubicBezTo>
                    <a:pt x="26" y="28"/>
                    <a:pt x="26" y="28"/>
                    <a:pt x="26" y="28"/>
                  </a:cubicBezTo>
                  <a:cubicBezTo>
                    <a:pt x="16" y="28"/>
                    <a:pt x="16" y="28"/>
                    <a:pt x="16" y="28"/>
                  </a:cubicBezTo>
                  <a:cubicBezTo>
                    <a:pt x="16" y="30"/>
                    <a:pt x="16" y="30"/>
                    <a:pt x="16" y="30"/>
                  </a:cubicBezTo>
                  <a:cubicBezTo>
                    <a:pt x="26" y="30"/>
                    <a:pt x="26" y="30"/>
                    <a:pt x="26" y="30"/>
                  </a:cubicBezTo>
                  <a:cubicBezTo>
                    <a:pt x="27" y="30"/>
                    <a:pt x="27" y="30"/>
                    <a:pt x="28" y="30"/>
                  </a:cubicBezTo>
                  <a:cubicBezTo>
                    <a:pt x="28" y="30"/>
                    <a:pt x="28" y="30"/>
                    <a:pt x="28" y="30"/>
                  </a:cubicBezTo>
                  <a:cubicBezTo>
                    <a:pt x="29" y="29"/>
                    <a:pt x="29" y="29"/>
                    <a:pt x="29" y="29"/>
                  </a:cubicBezTo>
                  <a:cubicBezTo>
                    <a:pt x="29" y="28"/>
                    <a:pt x="29" y="28"/>
                    <a:pt x="29" y="28"/>
                  </a:cubicBezTo>
                  <a:cubicBezTo>
                    <a:pt x="29" y="28"/>
                    <a:pt x="29" y="28"/>
                    <a:pt x="29" y="28"/>
                  </a:cubicBezTo>
                  <a:cubicBezTo>
                    <a:pt x="29" y="28"/>
                    <a:pt x="30" y="28"/>
                    <a:pt x="30" y="27"/>
                  </a:cubicBezTo>
                  <a:cubicBezTo>
                    <a:pt x="30" y="23"/>
                    <a:pt x="30" y="23"/>
                    <a:pt x="30" y="23"/>
                  </a:cubicBezTo>
                  <a:moveTo>
                    <a:pt x="1" y="7"/>
                  </a:moveTo>
                  <a:cubicBezTo>
                    <a:pt x="0" y="7"/>
                    <a:pt x="0" y="7"/>
                    <a:pt x="0" y="7"/>
                  </a:cubicBezTo>
                  <a:cubicBezTo>
                    <a:pt x="0" y="21"/>
                    <a:pt x="0" y="21"/>
                    <a:pt x="0" y="21"/>
                  </a:cubicBezTo>
                  <a:cubicBezTo>
                    <a:pt x="1" y="21"/>
                    <a:pt x="1" y="21"/>
                    <a:pt x="1" y="21"/>
                  </a:cubicBezTo>
                  <a:cubicBezTo>
                    <a:pt x="1" y="7"/>
                    <a:pt x="1" y="7"/>
                    <a:pt x="1" y="7"/>
                  </a:cubicBezTo>
                  <a:moveTo>
                    <a:pt x="7" y="7"/>
                  </a:moveTo>
                  <a:cubicBezTo>
                    <a:pt x="5" y="7"/>
                    <a:pt x="5" y="7"/>
                    <a:pt x="5" y="7"/>
                  </a:cubicBezTo>
                  <a:cubicBezTo>
                    <a:pt x="13" y="15"/>
                    <a:pt x="13" y="15"/>
                    <a:pt x="13" y="15"/>
                  </a:cubicBezTo>
                  <a:cubicBezTo>
                    <a:pt x="7" y="21"/>
                    <a:pt x="7" y="21"/>
                    <a:pt x="7" y="21"/>
                  </a:cubicBezTo>
                  <a:cubicBezTo>
                    <a:pt x="10" y="21"/>
                    <a:pt x="10" y="21"/>
                    <a:pt x="10" y="21"/>
                  </a:cubicBezTo>
                  <a:cubicBezTo>
                    <a:pt x="14" y="17"/>
                    <a:pt x="14" y="17"/>
                    <a:pt x="14" y="17"/>
                  </a:cubicBezTo>
                  <a:cubicBezTo>
                    <a:pt x="14" y="13"/>
                    <a:pt x="14" y="13"/>
                    <a:pt x="14" y="13"/>
                  </a:cubicBezTo>
                  <a:cubicBezTo>
                    <a:pt x="7" y="7"/>
                    <a:pt x="7" y="7"/>
                    <a:pt x="7" y="7"/>
                  </a:cubicBezTo>
                  <a:moveTo>
                    <a:pt x="25" y="7"/>
                  </a:moveTo>
                  <a:cubicBezTo>
                    <a:pt x="22" y="7"/>
                    <a:pt x="22" y="7"/>
                    <a:pt x="22" y="7"/>
                  </a:cubicBezTo>
                  <a:cubicBezTo>
                    <a:pt x="19" y="10"/>
                    <a:pt x="19" y="10"/>
                    <a:pt x="19" y="10"/>
                  </a:cubicBezTo>
                  <a:cubicBezTo>
                    <a:pt x="16" y="13"/>
                    <a:pt x="16" y="13"/>
                    <a:pt x="16" y="13"/>
                  </a:cubicBezTo>
                  <a:cubicBezTo>
                    <a:pt x="16" y="18"/>
                    <a:pt x="16" y="18"/>
                    <a:pt x="16" y="18"/>
                  </a:cubicBezTo>
                  <a:cubicBezTo>
                    <a:pt x="19" y="21"/>
                    <a:pt x="19" y="21"/>
                    <a:pt x="19" y="21"/>
                  </a:cubicBezTo>
                  <a:cubicBezTo>
                    <a:pt x="22" y="21"/>
                    <a:pt x="22" y="21"/>
                    <a:pt x="22" y="21"/>
                  </a:cubicBezTo>
                  <a:cubicBezTo>
                    <a:pt x="16" y="15"/>
                    <a:pt x="16" y="15"/>
                    <a:pt x="16" y="15"/>
                  </a:cubicBezTo>
                  <a:cubicBezTo>
                    <a:pt x="25" y="7"/>
                    <a:pt x="25" y="7"/>
                    <a:pt x="25" y="7"/>
                  </a:cubicBezTo>
                  <a:moveTo>
                    <a:pt x="30" y="7"/>
                  </a:moveTo>
                  <a:cubicBezTo>
                    <a:pt x="28" y="7"/>
                    <a:pt x="28" y="7"/>
                    <a:pt x="28" y="7"/>
                  </a:cubicBezTo>
                  <a:cubicBezTo>
                    <a:pt x="28" y="21"/>
                    <a:pt x="28" y="21"/>
                    <a:pt x="28" y="21"/>
                  </a:cubicBezTo>
                  <a:cubicBezTo>
                    <a:pt x="30" y="21"/>
                    <a:pt x="30" y="21"/>
                    <a:pt x="30" y="21"/>
                  </a:cubicBezTo>
                  <a:cubicBezTo>
                    <a:pt x="30" y="7"/>
                    <a:pt x="30" y="7"/>
                    <a:pt x="30" y="7"/>
                  </a:cubicBezTo>
                  <a:moveTo>
                    <a:pt x="14" y="0"/>
                  </a:moveTo>
                  <a:cubicBezTo>
                    <a:pt x="3" y="0"/>
                    <a:pt x="3" y="0"/>
                    <a:pt x="3" y="0"/>
                  </a:cubicBezTo>
                  <a:cubicBezTo>
                    <a:pt x="2" y="0"/>
                    <a:pt x="1" y="0"/>
                    <a:pt x="1" y="0"/>
                  </a:cubicBezTo>
                  <a:cubicBezTo>
                    <a:pt x="1" y="0"/>
                    <a:pt x="1" y="0"/>
                    <a:pt x="1" y="0"/>
                  </a:cubicBezTo>
                  <a:cubicBezTo>
                    <a:pt x="0" y="1"/>
                    <a:pt x="0" y="1"/>
                    <a:pt x="0" y="1"/>
                  </a:cubicBezTo>
                  <a:cubicBezTo>
                    <a:pt x="0" y="2"/>
                    <a:pt x="0" y="2"/>
                    <a:pt x="0" y="2"/>
                  </a:cubicBezTo>
                  <a:cubicBezTo>
                    <a:pt x="0" y="5"/>
                    <a:pt x="0" y="5"/>
                    <a:pt x="0" y="5"/>
                  </a:cubicBezTo>
                  <a:cubicBezTo>
                    <a:pt x="1" y="5"/>
                    <a:pt x="1" y="5"/>
                    <a:pt x="1" y="5"/>
                  </a:cubicBezTo>
                  <a:cubicBezTo>
                    <a:pt x="1" y="3"/>
                    <a:pt x="1" y="3"/>
                    <a:pt x="1" y="3"/>
                  </a:cubicBezTo>
                  <a:cubicBezTo>
                    <a:pt x="1" y="3"/>
                    <a:pt x="1" y="3"/>
                    <a:pt x="1" y="3"/>
                  </a:cubicBezTo>
                  <a:cubicBezTo>
                    <a:pt x="3" y="5"/>
                    <a:pt x="3" y="5"/>
                    <a:pt x="3" y="5"/>
                  </a:cubicBezTo>
                  <a:cubicBezTo>
                    <a:pt x="5" y="5"/>
                    <a:pt x="5" y="5"/>
                    <a:pt x="5" y="5"/>
                  </a:cubicBezTo>
                  <a:cubicBezTo>
                    <a:pt x="3" y="3"/>
                    <a:pt x="3" y="3"/>
                    <a:pt x="3" y="3"/>
                  </a:cubicBezTo>
                  <a:cubicBezTo>
                    <a:pt x="2" y="2"/>
                    <a:pt x="2" y="2"/>
                    <a:pt x="2" y="2"/>
                  </a:cubicBezTo>
                  <a:cubicBezTo>
                    <a:pt x="2" y="2"/>
                    <a:pt x="3" y="2"/>
                    <a:pt x="3" y="2"/>
                  </a:cubicBezTo>
                  <a:cubicBezTo>
                    <a:pt x="14" y="2"/>
                    <a:pt x="14" y="2"/>
                    <a:pt x="14" y="2"/>
                  </a:cubicBezTo>
                  <a:cubicBezTo>
                    <a:pt x="14" y="0"/>
                    <a:pt x="14" y="0"/>
                    <a:pt x="14" y="0"/>
                  </a:cubicBezTo>
                  <a:moveTo>
                    <a:pt x="26" y="0"/>
                  </a:moveTo>
                  <a:cubicBezTo>
                    <a:pt x="16" y="0"/>
                    <a:pt x="16" y="0"/>
                    <a:pt x="16" y="0"/>
                  </a:cubicBezTo>
                  <a:cubicBezTo>
                    <a:pt x="16" y="2"/>
                    <a:pt x="16" y="2"/>
                    <a:pt x="16" y="2"/>
                  </a:cubicBezTo>
                  <a:cubicBezTo>
                    <a:pt x="26" y="2"/>
                    <a:pt x="26" y="2"/>
                    <a:pt x="26" y="2"/>
                  </a:cubicBezTo>
                  <a:cubicBezTo>
                    <a:pt x="27" y="2"/>
                    <a:pt x="27" y="2"/>
                    <a:pt x="28" y="2"/>
                  </a:cubicBezTo>
                  <a:cubicBezTo>
                    <a:pt x="25" y="5"/>
                    <a:pt x="25" y="5"/>
                    <a:pt x="25" y="5"/>
                  </a:cubicBezTo>
                  <a:cubicBezTo>
                    <a:pt x="27" y="5"/>
                    <a:pt x="27" y="5"/>
                    <a:pt x="27" y="5"/>
                  </a:cubicBezTo>
                  <a:cubicBezTo>
                    <a:pt x="28" y="4"/>
                    <a:pt x="28" y="4"/>
                    <a:pt x="28" y="4"/>
                  </a:cubicBezTo>
                  <a:cubicBezTo>
                    <a:pt x="28" y="5"/>
                    <a:pt x="28" y="5"/>
                    <a:pt x="28" y="5"/>
                  </a:cubicBezTo>
                  <a:cubicBezTo>
                    <a:pt x="30" y="5"/>
                    <a:pt x="30" y="5"/>
                    <a:pt x="30" y="5"/>
                  </a:cubicBezTo>
                  <a:cubicBezTo>
                    <a:pt x="30" y="2"/>
                    <a:pt x="30" y="2"/>
                    <a:pt x="30" y="2"/>
                  </a:cubicBezTo>
                  <a:cubicBezTo>
                    <a:pt x="30" y="2"/>
                    <a:pt x="30" y="2"/>
                    <a:pt x="30" y="2"/>
                  </a:cubicBezTo>
                  <a:cubicBezTo>
                    <a:pt x="29" y="1"/>
                    <a:pt x="29" y="1"/>
                    <a:pt x="29" y="1"/>
                  </a:cubicBezTo>
                  <a:cubicBezTo>
                    <a:pt x="29" y="1"/>
                    <a:pt x="29" y="1"/>
                    <a:pt x="29" y="1"/>
                  </a:cubicBezTo>
                  <a:cubicBezTo>
                    <a:pt x="28" y="0"/>
                    <a:pt x="27" y="0"/>
                    <a:pt x="26" y="0"/>
                  </a:cubicBezTo>
                </a:path>
              </a:pathLst>
            </a:custGeom>
            <a:solidFill>
              <a:srgbClr val="FFE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2" name="Freeform 308"/>
            <p:cNvSpPr>
              <a:spLocks noEditPoints="1"/>
            </p:cNvSpPr>
            <p:nvPr/>
          </p:nvSpPr>
          <p:spPr bwMode="auto">
            <a:xfrm>
              <a:off x="6149740" y="7420559"/>
              <a:ext cx="483412" cy="467818"/>
            </a:xfrm>
            <a:custGeom>
              <a:avLst/>
              <a:gdLst>
                <a:gd name="T0" fmla="*/ 15 w 31"/>
                <a:gd name="T1" fmla="*/ 28 h 30"/>
                <a:gd name="T2" fmla="*/ 17 w 31"/>
                <a:gd name="T3" fmla="*/ 30 h 30"/>
                <a:gd name="T4" fmla="*/ 11 w 31"/>
                <a:gd name="T5" fmla="*/ 21 h 30"/>
                <a:gd name="T6" fmla="*/ 6 w 31"/>
                <a:gd name="T7" fmla="*/ 23 h 30"/>
                <a:gd name="T8" fmla="*/ 11 w 31"/>
                <a:gd name="T9" fmla="*/ 21 h 30"/>
                <a:gd name="T10" fmla="*/ 20 w 31"/>
                <a:gd name="T11" fmla="*/ 21 h 30"/>
                <a:gd name="T12" fmla="*/ 25 w 31"/>
                <a:gd name="T13" fmla="*/ 23 h 30"/>
                <a:gd name="T14" fmla="*/ 23 w 31"/>
                <a:gd name="T15" fmla="*/ 21 h 30"/>
                <a:gd name="T16" fmla="*/ 16 w 31"/>
                <a:gd name="T17" fmla="*/ 14 h 30"/>
                <a:gd name="T18" fmla="*/ 15 w 31"/>
                <a:gd name="T19" fmla="*/ 17 h 30"/>
                <a:gd name="T20" fmla="*/ 17 w 31"/>
                <a:gd name="T21" fmla="*/ 18 h 30"/>
                <a:gd name="T22" fmla="*/ 6 w 31"/>
                <a:gd name="T23" fmla="*/ 5 h 30"/>
                <a:gd name="T24" fmla="*/ 6 w 31"/>
                <a:gd name="T25" fmla="*/ 7 h 30"/>
                <a:gd name="T26" fmla="*/ 6 w 31"/>
                <a:gd name="T27" fmla="*/ 5 h 30"/>
                <a:gd name="T28" fmla="*/ 26 w 31"/>
                <a:gd name="T29" fmla="*/ 5 h 30"/>
                <a:gd name="T30" fmla="*/ 26 w 31"/>
                <a:gd name="T31" fmla="*/ 7 h 30"/>
                <a:gd name="T32" fmla="*/ 31 w 31"/>
                <a:gd name="T33" fmla="*/ 2 h 30"/>
                <a:gd name="T34" fmla="*/ 29 w 31"/>
                <a:gd name="T35" fmla="*/ 5 h 30"/>
                <a:gd name="T36" fmla="*/ 31 w 31"/>
                <a:gd name="T37" fmla="*/ 7 h 30"/>
                <a:gd name="T38" fmla="*/ 29 w 31"/>
                <a:gd name="T39" fmla="*/ 21 h 30"/>
                <a:gd name="T40" fmla="*/ 31 w 31"/>
                <a:gd name="T41" fmla="*/ 23 h 30"/>
                <a:gd name="T42" fmla="*/ 31 w 31"/>
                <a:gd name="T43" fmla="*/ 26 h 30"/>
                <a:gd name="T44" fmla="*/ 31 w 31"/>
                <a:gd name="T45" fmla="*/ 3 h 30"/>
                <a:gd name="T46" fmla="*/ 31 w 31"/>
                <a:gd name="T47" fmla="*/ 2 h 30"/>
                <a:gd name="T48" fmla="*/ 0 w 31"/>
                <a:gd name="T49" fmla="*/ 2 h 30"/>
                <a:gd name="T50" fmla="*/ 0 w 31"/>
                <a:gd name="T51" fmla="*/ 3 h 30"/>
                <a:gd name="T52" fmla="*/ 0 w 31"/>
                <a:gd name="T53" fmla="*/ 28 h 30"/>
                <a:gd name="T54" fmla="*/ 1 w 31"/>
                <a:gd name="T55" fmla="*/ 28 h 30"/>
                <a:gd name="T56" fmla="*/ 2 w 31"/>
                <a:gd name="T57" fmla="*/ 23 h 30"/>
                <a:gd name="T58" fmla="*/ 1 w 31"/>
                <a:gd name="T59" fmla="*/ 21 h 30"/>
                <a:gd name="T60" fmla="*/ 2 w 31"/>
                <a:gd name="T61" fmla="*/ 7 h 30"/>
                <a:gd name="T62" fmla="*/ 1 w 31"/>
                <a:gd name="T63" fmla="*/ 5 h 30"/>
                <a:gd name="T64" fmla="*/ 17 w 31"/>
                <a:gd name="T65" fmla="*/ 0 h 30"/>
                <a:gd name="T66" fmla="*/ 15 w 31"/>
                <a:gd name="T67" fmla="*/ 2 h 30"/>
                <a:gd name="T68" fmla="*/ 17 w 3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30">
                  <a:moveTo>
                    <a:pt x="17" y="28"/>
                  </a:moveTo>
                  <a:cubicBezTo>
                    <a:pt x="15" y="28"/>
                    <a:pt x="15" y="28"/>
                    <a:pt x="15" y="28"/>
                  </a:cubicBezTo>
                  <a:cubicBezTo>
                    <a:pt x="15" y="30"/>
                    <a:pt x="15" y="30"/>
                    <a:pt x="15" y="30"/>
                  </a:cubicBezTo>
                  <a:cubicBezTo>
                    <a:pt x="17" y="30"/>
                    <a:pt x="17" y="30"/>
                    <a:pt x="17" y="30"/>
                  </a:cubicBezTo>
                  <a:cubicBezTo>
                    <a:pt x="17" y="28"/>
                    <a:pt x="17" y="28"/>
                    <a:pt x="17" y="28"/>
                  </a:cubicBezTo>
                  <a:moveTo>
                    <a:pt x="11" y="21"/>
                  </a:moveTo>
                  <a:cubicBezTo>
                    <a:pt x="8" y="21"/>
                    <a:pt x="8" y="21"/>
                    <a:pt x="8" y="21"/>
                  </a:cubicBezTo>
                  <a:cubicBezTo>
                    <a:pt x="6" y="23"/>
                    <a:pt x="6" y="23"/>
                    <a:pt x="6" y="23"/>
                  </a:cubicBezTo>
                  <a:cubicBezTo>
                    <a:pt x="8" y="23"/>
                    <a:pt x="8" y="23"/>
                    <a:pt x="8" y="23"/>
                  </a:cubicBezTo>
                  <a:cubicBezTo>
                    <a:pt x="11" y="21"/>
                    <a:pt x="11" y="21"/>
                    <a:pt x="11" y="21"/>
                  </a:cubicBezTo>
                  <a:moveTo>
                    <a:pt x="23" y="21"/>
                  </a:moveTo>
                  <a:cubicBezTo>
                    <a:pt x="20" y="21"/>
                    <a:pt x="20" y="21"/>
                    <a:pt x="20" y="21"/>
                  </a:cubicBezTo>
                  <a:cubicBezTo>
                    <a:pt x="22" y="23"/>
                    <a:pt x="22" y="23"/>
                    <a:pt x="22" y="23"/>
                  </a:cubicBezTo>
                  <a:cubicBezTo>
                    <a:pt x="25" y="23"/>
                    <a:pt x="25" y="23"/>
                    <a:pt x="25" y="23"/>
                  </a:cubicBezTo>
                  <a:cubicBezTo>
                    <a:pt x="25" y="23"/>
                    <a:pt x="25" y="23"/>
                    <a:pt x="25" y="23"/>
                  </a:cubicBezTo>
                  <a:cubicBezTo>
                    <a:pt x="23" y="21"/>
                    <a:pt x="23" y="21"/>
                    <a:pt x="23" y="21"/>
                  </a:cubicBezTo>
                  <a:moveTo>
                    <a:pt x="17" y="13"/>
                  </a:moveTo>
                  <a:cubicBezTo>
                    <a:pt x="16" y="14"/>
                    <a:pt x="16" y="14"/>
                    <a:pt x="16" y="14"/>
                  </a:cubicBezTo>
                  <a:cubicBezTo>
                    <a:pt x="15" y="13"/>
                    <a:pt x="15" y="13"/>
                    <a:pt x="15" y="13"/>
                  </a:cubicBezTo>
                  <a:cubicBezTo>
                    <a:pt x="15" y="17"/>
                    <a:pt x="15" y="17"/>
                    <a:pt x="15" y="17"/>
                  </a:cubicBezTo>
                  <a:cubicBezTo>
                    <a:pt x="16" y="16"/>
                    <a:pt x="16" y="16"/>
                    <a:pt x="16" y="16"/>
                  </a:cubicBezTo>
                  <a:cubicBezTo>
                    <a:pt x="17" y="18"/>
                    <a:pt x="17" y="18"/>
                    <a:pt x="17" y="18"/>
                  </a:cubicBezTo>
                  <a:cubicBezTo>
                    <a:pt x="17" y="13"/>
                    <a:pt x="17" y="13"/>
                    <a:pt x="17" y="13"/>
                  </a:cubicBezTo>
                  <a:moveTo>
                    <a:pt x="6" y="5"/>
                  </a:moveTo>
                  <a:cubicBezTo>
                    <a:pt x="4" y="5"/>
                    <a:pt x="4" y="5"/>
                    <a:pt x="4" y="5"/>
                  </a:cubicBezTo>
                  <a:cubicBezTo>
                    <a:pt x="6" y="7"/>
                    <a:pt x="6" y="7"/>
                    <a:pt x="6" y="7"/>
                  </a:cubicBezTo>
                  <a:cubicBezTo>
                    <a:pt x="8" y="7"/>
                    <a:pt x="8" y="7"/>
                    <a:pt x="8" y="7"/>
                  </a:cubicBezTo>
                  <a:cubicBezTo>
                    <a:pt x="6" y="5"/>
                    <a:pt x="6" y="5"/>
                    <a:pt x="6" y="5"/>
                  </a:cubicBezTo>
                  <a:moveTo>
                    <a:pt x="28" y="5"/>
                  </a:moveTo>
                  <a:cubicBezTo>
                    <a:pt x="26" y="5"/>
                    <a:pt x="26" y="5"/>
                    <a:pt x="26" y="5"/>
                  </a:cubicBezTo>
                  <a:cubicBezTo>
                    <a:pt x="23" y="7"/>
                    <a:pt x="23" y="7"/>
                    <a:pt x="23" y="7"/>
                  </a:cubicBezTo>
                  <a:cubicBezTo>
                    <a:pt x="26" y="7"/>
                    <a:pt x="26" y="7"/>
                    <a:pt x="26" y="7"/>
                  </a:cubicBezTo>
                  <a:cubicBezTo>
                    <a:pt x="28" y="5"/>
                    <a:pt x="28" y="5"/>
                    <a:pt x="28" y="5"/>
                  </a:cubicBezTo>
                  <a:moveTo>
                    <a:pt x="31" y="2"/>
                  </a:moveTo>
                  <a:cubicBezTo>
                    <a:pt x="31" y="5"/>
                    <a:pt x="31" y="5"/>
                    <a:pt x="31" y="5"/>
                  </a:cubicBezTo>
                  <a:cubicBezTo>
                    <a:pt x="29" y="5"/>
                    <a:pt x="29" y="5"/>
                    <a:pt x="29" y="5"/>
                  </a:cubicBezTo>
                  <a:cubicBezTo>
                    <a:pt x="29" y="7"/>
                    <a:pt x="29" y="7"/>
                    <a:pt x="29" y="7"/>
                  </a:cubicBezTo>
                  <a:cubicBezTo>
                    <a:pt x="31" y="7"/>
                    <a:pt x="31" y="7"/>
                    <a:pt x="31" y="7"/>
                  </a:cubicBezTo>
                  <a:cubicBezTo>
                    <a:pt x="31" y="21"/>
                    <a:pt x="31" y="21"/>
                    <a:pt x="31" y="21"/>
                  </a:cubicBezTo>
                  <a:cubicBezTo>
                    <a:pt x="29" y="21"/>
                    <a:pt x="29" y="21"/>
                    <a:pt x="29" y="21"/>
                  </a:cubicBezTo>
                  <a:cubicBezTo>
                    <a:pt x="29" y="23"/>
                    <a:pt x="29" y="23"/>
                    <a:pt x="29" y="23"/>
                  </a:cubicBezTo>
                  <a:cubicBezTo>
                    <a:pt x="31" y="23"/>
                    <a:pt x="31" y="23"/>
                    <a:pt x="31" y="23"/>
                  </a:cubicBezTo>
                  <a:cubicBezTo>
                    <a:pt x="31" y="27"/>
                    <a:pt x="31" y="27"/>
                    <a:pt x="31" y="27"/>
                  </a:cubicBezTo>
                  <a:cubicBezTo>
                    <a:pt x="31" y="27"/>
                    <a:pt x="31" y="27"/>
                    <a:pt x="31" y="26"/>
                  </a:cubicBezTo>
                  <a:cubicBezTo>
                    <a:pt x="31" y="3"/>
                    <a:pt x="31" y="3"/>
                    <a:pt x="31" y="3"/>
                  </a:cubicBezTo>
                  <a:cubicBezTo>
                    <a:pt x="31" y="3"/>
                    <a:pt x="31" y="3"/>
                    <a:pt x="31" y="3"/>
                  </a:cubicBezTo>
                  <a:cubicBezTo>
                    <a:pt x="31" y="2"/>
                    <a:pt x="31" y="2"/>
                    <a:pt x="31" y="2"/>
                  </a:cubicBezTo>
                  <a:cubicBezTo>
                    <a:pt x="31" y="2"/>
                    <a:pt x="31" y="2"/>
                    <a:pt x="31" y="2"/>
                  </a:cubicBezTo>
                  <a:moveTo>
                    <a:pt x="1" y="2"/>
                  </a:moveTo>
                  <a:cubicBezTo>
                    <a:pt x="0" y="2"/>
                    <a:pt x="0" y="2"/>
                    <a:pt x="0" y="2"/>
                  </a:cubicBezTo>
                  <a:cubicBezTo>
                    <a:pt x="1" y="2"/>
                    <a:pt x="1" y="2"/>
                    <a:pt x="1" y="2"/>
                  </a:cubicBezTo>
                  <a:cubicBezTo>
                    <a:pt x="0" y="2"/>
                    <a:pt x="0" y="3"/>
                    <a:pt x="0" y="3"/>
                  </a:cubicBezTo>
                  <a:cubicBezTo>
                    <a:pt x="0" y="26"/>
                    <a:pt x="0" y="26"/>
                    <a:pt x="0" y="26"/>
                  </a:cubicBezTo>
                  <a:cubicBezTo>
                    <a:pt x="0" y="27"/>
                    <a:pt x="0" y="27"/>
                    <a:pt x="0" y="28"/>
                  </a:cubicBezTo>
                  <a:cubicBezTo>
                    <a:pt x="0" y="28"/>
                    <a:pt x="0" y="28"/>
                    <a:pt x="0" y="28"/>
                  </a:cubicBezTo>
                  <a:cubicBezTo>
                    <a:pt x="1" y="28"/>
                    <a:pt x="1" y="28"/>
                    <a:pt x="1" y="28"/>
                  </a:cubicBezTo>
                  <a:cubicBezTo>
                    <a:pt x="1" y="23"/>
                    <a:pt x="1" y="23"/>
                    <a:pt x="1" y="23"/>
                  </a:cubicBezTo>
                  <a:cubicBezTo>
                    <a:pt x="2" y="23"/>
                    <a:pt x="2" y="23"/>
                    <a:pt x="2" y="23"/>
                  </a:cubicBezTo>
                  <a:cubicBezTo>
                    <a:pt x="2" y="21"/>
                    <a:pt x="2" y="21"/>
                    <a:pt x="2" y="21"/>
                  </a:cubicBezTo>
                  <a:cubicBezTo>
                    <a:pt x="1" y="21"/>
                    <a:pt x="1" y="21"/>
                    <a:pt x="1" y="21"/>
                  </a:cubicBezTo>
                  <a:cubicBezTo>
                    <a:pt x="1" y="7"/>
                    <a:pt x="1" y="7"/>
                    <a:pt x="1" y="7"/>
                  </a:cubicBezTo>
                  <a:cubicBezTo>
                    <a:pt x="2" y="7"/>
                    <a:pt x="2" y="7"/>
                    <a:pt x="2" y="7"/>
                  </a:cubicBezTo>
                  <a:cubicBezTo>
                    <a:pt x="2" y="5"/>
                    <a:pt x="2" y="5"/>
                    <a:pt x="2" y="5"/>
                  </a:cubicBezTo>
                  <a:cubicBezTo>
                    <a:pt x="1" y="5"/>
                    <a:pt x="1" y="5"/>
                    <a:pt x="1" y="5"/>
                  </a:cubicBezTo>
                  <a:cubicBezTo>
                    <a:pt x="1" y="2"/>
                    <a:pt x="1" y="2"/>
                    <a:pt x="1" y="2"/>
                  </a:cubicBezTo>
                  <a:moveTo>
                    <a:pt x="17" y="0"/>
                  </a:moveTo>
                  <a:cubicBezTo>
                    <a:pt x="15" y="0"/>
                    <a:pt x="15" y="0"/>
                    <a:pt x="15" y="0"/>
                  </a:cubicBezTo>
                  <a:cubicBezTo>
                    <a:pt x="15" y="2"/>
                    <a:pt x="15" y="2"/>
                    <a:pt x="15" y="2"/>
                  </a:cubicBezTo>
                  <a:cubicBezTo>
                    <a:pt x="17" y="2"/>
                    <a:pt x="17" y="2"/>
                    <a:pt x="17" y="2"/>
                  </a:cubicBezTo>
                  <a:cubicBezTo>
                    <a:pt x="17" y="0"/>
                    <a:pt x="17" y="0"/>
                    <a:pt x="17" y="0"/>
                  </a:cubicBezTo>
                </a:path>
              </a:pathLst>
            </a:custGeom>
            <a:solidFill>
              <a:srgbClr val="FEE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3" name="Freeform 309"/>
            <p:cNvSpPr>
              <a:spLocks noEditPoints="1"/>
            </p:cNvSpPr>
            <p:nvPr/>
          </p:nvSpPr>
          <p:spPr bwMode="auto">
            <a:xfrm>
              <a:off x="6773497" y="7404965"/>
              <a:ext cx="483412" cy="483412"/>
            </a:xfrm>
            <a:custGeom>
              <a:avLst/>
              <a:gdLst>
                <a:gd name="T0" fmla="*/ 9 w 31"/>
                <a:gd name="T1" fmla="*/ 29 h 31"/>
                <a:gd name="T2" fmla="*/ 24 w 31"/>
                <a:gd name="T3" fmla="*/ 31 h 31"/>
                <a:gd name="T4" fmla="*/ 7 w 31"/>
                <a:gd name="T5" fmla="*/ 24 h 31"/>
                <a:gd name="T6" fmla="*/ 5 w 31"/>
                <a:gd name="T7" fmla="*/ 24 h 31"/>
                <a:gd name="T8" fmla="*/ 2 w 31"/>
                <a:gd name="T9" fmla="*/ 24 h 31"/>
                <a:gd name="T10" fmla="*/ 0 w 31"/>
                <a:gd name="T11" fmla="*/ 27 h 31"/>
                <a:gd name="T12" fmla="*/ 0 w 31"/>
                <a:gd name="T13" fmla="*/ 28 h 31"/>
                <a:gd name="T14" fmla="*/ 1 w 31"/>
                <a:gd name="T15" fmla="*/ 30 h 31"/>
                <a:gd name="T16" fmla="*/ 4 w 31"/>
                <a:gd name="T17" fmla="*/ 31 h 31"/>
                <a:gd name="T18" fmla="*/ 7 w 31"/>
                <a:gd name="T19" fmla="*/ 29 h 31"/>
                <a:gd name="T20" fmla="*/ 3 w 31"/>
                <a:gd name="T21" fmla="*/ 29 h 31"/>
                <a:gd name="T22" fmla="*/ 7 w 31"/>
                <a:gd name="T23" fmla="*/ 24 h 31"/>
                <a:gd name="T24" fmla="*/ 24 w 31"/>
                <a:gd name="T25" fmla="*/ 24 h 31"/>
                <a:gd name="T26" fmla="*/ 24 w 31"/>
                <a:gd name="T27" fmla="*/ 25 h 31"/>
                <a:gd name="T28" fmla="*/ 31 w 31"/>
                <a:gd name="T29" fmla="*/ 24 h 31"/>
                <a:gd name="T30" fmla="*/ 29 w 31"/>
                <a:gd name="T31" fmla="*/ 27 h 31"/>
                <a:gd name="T32" fmla="*/ 26 w 31"/>
                <a:gd name="T33" fmla="*/ 25 h 31"/>
                <a:gd name="T34" fmla="*/ 27 w 31"/>
                <a:gd name="T35" fmla="*/ 29 h 31"/>
                <a:gd name="T36" fmla="*/ 26 w 31"/>
                <a:gd name="T37" fmla="*/ 29 h 31"/>
                <a:gd name="T38" fmla="*/ 27 w 31"/>
                <a:gd name="T39" fmla="*/ 31 h 31"/>
                <a:gd name="T40" fmla="*/ 29 w 31"/>
                <a:gd name="T41" fmla="*/ 30 h 31"/>
                <a:gd name="T42" fmla="*/ 30 w 31"/>
                <a:gd name="T43" fmla="*/ 29 h 31"/>
                <a:gd name="T44" fmla="*/ 31 w 31"/>
                <a:gd name="T45" fmla="*/ 27 h 31"/>
                <a:gd name="T46" fmla="*/ 7 w 31"/>
                <a:gd name="T47" fmla="*/ 22 h 31"/>
                <a:gd name="T48" fmla="*/ 7 w 31"/>
                <a:gd name="T49" fmla="*/ 22 h 31"/>
                <a:gd name="T50" fmla="*/ 2 w 31"/>
                <a:gd name="T51" fmla="*/ 8 h 31"/>
                <a:gd name="T52" fmla="*/ 0 w 31"/>
                <a:gd name="T53" fmla="*/ 22 h 31"/>
                <a:gd name="T54" fmla="*/ 2 w 31"/>
                <a:gd name="T55" fmla="*/ 8 h 31"/>
                <a:gd name="T56" fmla="*/ 6 w 31"/>
                <a:gd name="T57" fmla="*/ 8 h 31"/>
                <a:gd name="T58" fmla="*/ 7 w 31"/>
                <a:gd name="T59" fmla="*/ 8 h 31"/>
                <a:gd name="T60" fmla="*/ 23 w 31"/>
                <a:gd name="T61" fmla="*/ 8 h 31"/>
                <a:gd name="T62" fmla="*/ 15 w 31"/>
                <a:gd name="T63" fmla="*/ 15 h 31"/>
                <a:gd name="T64" fmla="*/ 9 w 31"/>
                <a:gd name="T65" fmla="*/ 11 h 31"/>
                <a:gd name="T66" fmla="*/ 9 w 31"/>
                <a:gd name="T67" fmla="*/ 20 h 31"/>
                <a:gd name="T68" fmla="*/ 10 w 31"/>
                <a:gd name="T69" fmla="*/ 22 h 31"/>
                <a:gd name="T70" fmla="*/ 20 w 31"/>
                <a:gd name="T71" fmla="*/ 22 h 31"/>
                <a:gd name="T72" fmla="*/ 17 w 31"/>
                <a:gd name="T73" fmla="*/ 16 h 31"/>
                <a:gd name="T74" fmla="*/ 24 w 31"/>
                <a:gd name="T75" fmla="*/ 8 h 31"/>
                <a:gd name="T76" fmla="*/ 29 w 31"/>
                <a:gd name="T77" fmla="*/ 8 h 31"/>
                <a:gd name="T78" fmla="*/ 31 w 31"/>
                <a:gd name="T79" fmla="*/ 22 h 31"/>
                <a:gd name="T80" fmla="*/ 7 w 31"/>
                <a:gd name="T81" fmla="*/ 0 h 31"/>
                <a:gd name="T82" fmla="*/ 1 w 31"/>
                <a:gd name="T83" fmla="*/ 1 h 31"/>
                <a:gd name="T84" fmla="*/ 1 w 31"/>
                <a:gd name="T85" fmla="*/ 2 h 31"/>
                <a:gd name="T86" fmla="*/ 0 w 31"/>
                <a:gd name="T87" fmla="*/ 2 h 31"/>
                <a:gd name="T88" fmla="*/ 0 w 31"/>
                <a:gd name="T89" fmla="*/ 4 h 31"/>
                <a:gd name="T90" fmla="*/ 2 w 31"/>
                <a:gd name="T91" fmla="*/ 6 h 31"/>
                <a:gd name="T92" fmla="*/ 2 w 31"/>
                <a:gd name="T93" fmla="*/ 4 h 31"/>
                <a:gd name="T94" fmla="*/ 6 w 31"/>
                <a:gd name="T95" fmla="*/ 6 h 31"/>
                <a:gd name="T96" fmla="*/ 3 w 31"/>
                <a:gd name="T97" fmla="*/ 2 h 31"/>
                <a:gd name="T98" fmla="*/ 7 w 31"/>
                <a:gd name="T99" fmla="*/ 2 h 31"/>
                <a:gd name="T100" fmla="*/ 24 w 31"/>
                <a:gd name="T101" fmla="*/ 0 h 31"/>
                <a:gd name="T102" fmla="*/ 9 w 31"/>
                <a:gd name="T103" fmla="*/ 2 h 31"/>
                <a:gd name="T104" fmla="*/ 24 w 31"/>
                <a:gd name="T105" fmla="*/ 0 h 31"/>
                <a:gd name="T106" fmla="*/ 26 w 31"/>
                <a:gd name="T107" fmla="*/ 0 h 31"/>
                <a:gd name="T108" fmla="*/ 27 w 31"/>
                <a:gd name="T109" fmla="*/ 2 h 31"/>
                <a:gd name="T110" fmla="*/ 26 w 31"/>
                <a:gd name="T111" fmla="*/ 5 h 31"/>
                <a:gd name="T112" fmla="*/ 28 w 31"/>
                <a:gd name="T113" fmla="*/ 6 h 31"/>
                <a:gd name="T114" fmla="*/ 29 w 31"/>
                <a:gd name="T115" fmla="*/ 6 h 31"/>
                <a:gd name="T116" fmla="*/ 31 w 31"/>
                <a:gd name="T117" fmla="*/ 4 h 31"/>
                <a:gd name="T118" fmla="*/ 31 w 31"/>
                <a:gd name="T119" fmla="*/ 3 h 31"/>
                <a:gd name="T120" fmla="*/ 30 w 31"/>
                <a:gd name="T121" fmla="*/ 1 h 31"/>
                <a:gd name="T122" fmla="*/ 27 w 31"/>
                <a:gd name="T1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 h="31">
                  <a:moveTo>
                    <a:pt x="24" y="29"/>
                  </a:moveTo>
                  <a:cubicBezTo>
                    <a:pt x="9" y="29"/>
                    <a:pt x="9" y="29"/>
                    <a:pt x="9" y="29"/>
                  </a:cubicBezTo>
                  <a:cubicBezTo>
                    <a:pt x="9" y="31"/>
                    <a:pt x="9" y="31"/>
                    <a:pt x="9" y="31"/>
                  </a:cubicBezTo>
                  <a:cubicBezTo>
                    <a:pt x="24" y="31"/>
                    <a:pt x="24" y="31"/>
                    <a:pt x="24" y="31"/>
                  </a:cubicBezTo>
                  <a:cubicBezTo>
                    <a:pt x="24" y="29"/>
                    <a:pt x="24" y="29"/>
                    <a:pt x="24" y="29"/>
                  </a:cubicBezTo>
                  <a:moveTo>
                    <a:pt x="7" y="24"/>
                  </a:moveTo>
                  <a:cubicBezTo>
                    <a:pt x="5" y="24"/>
                    <a:pt x="5" y="24"/>
                    <a:pt x="5" y="24"/>
                  </a:cubicBezTo>
                  <a:cubicBezTo>
                    <a:pt x="5" y="24"/>
                    <a:pt x="5" y="24"/>
                    <a:pt x="5" y="24"/>
                  </a:cubicBezTo>
                  <a:cubicBezTo>
                    <a:pt x="2" y="27"/>
                    <a:pt x="2" y="27"/>
                    <a:pt x="2" y="27"/>
                  </a:cubicBezTo>
                  <a:cubicBezTo>
                    <a:pt x="2" y="24"/>
                    <a:pt x="2" y="24"/>
                    <a:pt x="2" y="24"/>
                  </a:cubicBezTo>
                  <a:cubicBezTo>
                    <a:pt x="0" y="24"/>
                    <a:pt x="0" y="24"/>
                    <a:pt x="0" y="24"/>
                  </a:cubicBezTo>
                  <a:cubicBezTo>
                    <a:pt x="0" y="27"/>
                    <a:pt x="0" y="27"/>
                    <a:pt x="0" y="27"/>
                  </a:cubicBezTo>
                  <a:cubicBezTo>
                    <a:pt x="0" y="27"/>
                    <a:pt x="0" y="28"/>
                    <a:pt x="0" y="28"/>
                  </a:cubicBezTo>
                  <a:cubicBezTo>
                    <a:pt x="0" y="28"/>
                    <a:pt x="0" y="28"/>
                    <a:pt x="0" y="28"/>
                  </a:cubicBezTo>
                  <a:cubicBezTo>
                    <a:pt x="1" y="29"/>
                    <a:pt x="1" y="29"/>
                    <a:pt x="1" y="29"/>
                  </a:cubicBezTo>
                  <a:cubicBezTo>
                    <a:pt x="1" y="30"/>
                    <a:pt x="1" y="30"/>
                    <a:pt x="1" y="30"/>
                  </a:cubicBezTo>
                  <a:cubicBezTo>
                    <a:pt x="1" y="30"/>
                    <a:pt x="1" y="30"/>
                    <a:pt x="1" y="30"/>
                  </a:cubicBezTo>
                  <a:cubicBezTo>
                    <a:pt x="2" y="30"/>
                    <a:pt x="3" y="31"/>
                    <a:pt x="4" y="31"/>
                  </a:cubicBezTo>
                  <a:cubicBezTo>
                    <a:pt x="7" y="31"/>
                    <a:pt x="7" y="31"/>
                    <a:pt x="7" y="31"/>
                  </a:cubicBezTo>
                  <a:cubicBezTo>
                    <a:pt x="7" y="29"/>
                    <a:pt x="7" y="29"/>
                    <a:pt x="7" y="29"/>
                  </a:cubicBezTo>
                  <a:cubicBezTo>
                    <a:pt x="4" y="29"/>
                    <a:pt x="4" y="29"/>
                    <a:pt x="4" y="29"/>
                  </a:cubicBezTo>
                  <a:cubicBezTo>
                    <a:pt x="3" y="29"/>
                    <a:pt x="3" y="29"/>
                    <a:pt x="3" y="29"/>
                  </a:cubicBezTo>
                  <a:cubicBezTo>
                    <a:pt x="3" y="28"/>
                    <a:pt x="3" y="28"/>
                    <a:pt x="3" y="28"/>
                  </a:cubicBezTo>
                  <a:cubicBezTo>
                    <a:pt x="7" y="24"/>
                    <a:pt x="7" y="24"/>
                    <a:pt x="7" y="24"/>
                  </a:cubicBezTo>
                  <a:cubicBezTo>
                    <a:pt x="7" y="24"/>
                    <a:pt x="7" y="24"/>
                    <a:pt x="7" y="24"/>
                  </a:cubicBezTo>
                  <a:moveTo>
                    <a:pt x="24" y="24"/>
                  </a:moveTo>
                  <a:cubicBezTo>
                    <a:pt x="22" y="24"/>
                    <a:pt x="22" y="24"/>
                    <a:pt x="22" y="24"/>
                  </a:cubicBezTo>
                  <a:cubicBezTo>
                    <a:pt x="24" y="25"/>
                    <a:pt x="24" y="25"/>
                    <a:pt x="24" y="25"/>
                  </a:cubicBezTo>
                  <a:cubicBezTo>
                    <a:pt x="24" y="24"/>
                    <a:pt x="24" y="24"/>
                    <a:pt x="24" y="24"/>
                  </a:cubicBezTo>
                  <a:moveTo>
                    <a:pt x="31" y="24"/>
                  </a:moveTo>
                  <a:cubicBezTo>
                    <a:pt x="29" y="24"/>
                    <a:pt x="29" y="24"/>
                    <a:pt x="29" y="24"/>
                  </a:cubicBezTo>
                  <a:cubicBezTo>
                    <a:pt x="29" y="27"/>
                    <a:pt x="29" y="27"/>
                    <a:pt x="29" y="27"/>
                  </a:cubicBezTo>
                  <a:cubicBezTo>
                    <a:pt x="29" y="27"/>
                    <a:pt x="29" y="27"/>
                    <a:pt x="29" y="28"/>
                  </a:cubicBezTo>
                  <a:cubicBezTo>
                    <a:pt x="26" y="25"/>
                    <a:pt x="26" y="25"/>
                    <a:pt x="26" y="25"/>
                  </a:cubicBezTo>
                  <a:cubicBezTo>
                    <a:pt x="26" y="27"/>
                    <a:pt x="26" y="27"/>
                    <a:pt x="26" y="27"/>
                  </a:cubicBezTo>
                  <a:cubicBezTo>
                    <a:pt x="27" y="29"/>
                    <a:pt x="27" y="29"/>
                    <a:pt x="27" y="29"/>
                  </a:cubicBezTo>
                  <a:cubicBezTo>
                    <a:pt x="27" y="29"/>
                    <a:pt x="27" y="29"/>
                    <a:pt x="27" y="29"/>
                  </a:cubicBezTo>
                  <a:cubicBezTo>
                    <a:pt x="26" y="29"/>
                    <a:pt x="26" y="29"/>
                    <a:pt x="26" y="29"/>
                  </a:cubicBezTo>
                  <a:cubicBezTo>
                    <a:pt x="26" y="31"/>
                    <a:pt x="26" y="31"/>
                    <a:pt x="26" y="31"/>
                  </a:cubicBezTo>
                  <a:cubicBezTo>
                    <a:pt x="27" y="31"/>
                    <a:pt x="27" y="31"/>
                    <a:pt x="27" y="31"/>
                  </a:cubicBezTo>
                  <a:cubicBezTo>
                    <a:pt x="28" y="31"/>
                    <a:pt x="28" y="30"/>
                    <a:pt x="29" y="30"/>
                  </a:cubicBezTo>
                  <a:cubicBezTo>
                    <a:pt x="29" y="30"/>
                    <a:pt x="29" y="30"/>
                    <a:pt x="29" y="30"/>
                  </a:cubicBezTo>
                  <a:cubicBezTo>
                    <a:pt x="29" y="30"/>
                    <a:pt x="29" y="30"/>
                    <a:pt x="29" y="30"/>
                  </a:cubicBezTo>
                  <a:cubicBezTo>
                    <a:pt x="30" y="29"/>
                    <a:pt x="30" y="29"/>
                    <a:pt x="30" y="29"/>
                  </a:cubicBezTo>
                  <a:cubicBezTo>
                    <a:pt x="30" y="29"/>
                    <a:pt x="30" y="29"/>
                    <a:pt x="30" y="29"/>
                  </a:cubicBezTo>
                  <a:cubicBezTo>
                    <a:pt x="30" y="28"/>
                    <a:pt x="31" y="28"/>
                    <a:pt x="31" y="27"/>
                  </a:cubicBezTo>
                  <a:cubicBezTo>
                    <a:pt x="31" y="24"/>
                    <a:pt x="31" y="24"/>
                    <a:pt x="31" y="24"/>
                  </a:cubicBezTo>
                  <a:moveTo>
                    <a:pt x="7" y="22"/>
                  </a:moveTo>
                  <a:cubicBezTo>
                    <a:pt x="7" y="22"/>
                    <a:pt x="7" y="22"/>
                    <a:pt x="7" y="22"/>
                  </a:cubicBezTo>
                  <a:cubicBezTo>
                    <a:pt x="7" y="22"/>
                    <a:pt x="7" y="22"/>
                    <a:pt x="7" y="22"/>
                  </a:cubicBezTo>
                  <a:cubicBezTo>
                    <a:pt x="7" y="22"/>
                    <a:pt x="7" y="22"/>
                    <a:pt x="7" y="22"/>
                  </a:cubicBezTo>
                  <a:moveTo>
                    <a:pt x="2" y="8"/>
                  </a:moveTo>
                  <a:cubicBezTo>
                    <a:pt x="0" y="8"/>
                    <a:pt x="0" y="8"/>
                    <a:pt x="0" y="8"/>
                  </a:cubicBezTo>
                  <a:cubicBezTo>
                    <a:pt x="0" y="22"/>
                    <a:pt x="0" y="22"/>
                    <a:pt x="0" y="22"/>
                  </a:cubicBezTo>
                  <a:cubicBezTo>
                    <a:pt x="2" y="22"/>
                    <a:pt x="2" y="22"/>
                    <a:pt x="2" y="22"/>
                  </a:cubicBezTo>
                  <a:cubicBezTo>
                    <a:pt x="2" y="8"/>
                    <a:pt x="2" y="8"/>
                    <a:pt x="2" y="8"/>
                  </a:cubicBezTo>
                  <a:moveTo>
                    <a:pt x="7" y="8"/>
                  </a:moveTo>
                  <a:cubicBezTo>
                    <a:pt x="6" y="8"/>
                    <a:pt x="6" y="8"/>
                    <a:pt x="6" y="8"/>
                  </a:cubicBezTo>
                  <a:cubicBezTo>
                    <a:pt x="7" y="9"/>
                    <a:pt x="7" y="9"/>
                    <a:pt x="7" y="9"/>
                  </a:cubicBezTo>
                  <a:cubicBezTo>
                    <a:pt x="7" y="8"/>
                    <a:pt x="7" y="8"/>
                    <a:pt x="7" y="8"/>
                  </a:cubicBezTo>
                  <a:moveTo>
                    <a:pt x="24" y="8"/>
                  </a:moveTo>
                  <a:cubicBezTo>
                    <a:pt x="23" y="8"/>
                    <a:pt x="23" y="8"/>
                    <a:pt x="23" y="8"/>
                  </a:cubicBezTo>
                  <a:cubicBezTo>
                    <a:pt x="19" y="11"/>
                    <a:pt x="19" y="11"/>
                    <a:pt x="19" y="11"/>
                  </a:cubicBezTo>
                  <a:cubicBezTo>
                    <a:pt x="15" y="15"/>
                    <a:pt x="15" y="15"/>
                    <a:pt x="15" y="15"/>
                  </a:cubicBezTo>
                  <a:cubicBezTo>
                    <a:pt x="9" y="9"/>
                    <a:pt x="9" y="9"/>
                    <a:pt x="9" y="9"/>
                  </a:cubicBezTo>
                  <a:cubicBezTo>
                    <a:pt x="9" y="11"/>
                    <a:pt x="9" y="11"/>
                    <a:pt x="9" y="11"/>
                  </a:cubicBezTo>
                  <a:cubicBezTo>
                    <a:pt x="14" y="16"/>
                    <a:pt x="14" y="16"/>
                    <a:pt x="14" y="16"/>
                  </a:cubicBezTo>
                  <a:cubicBezTo>
                    <a:pt x="9" y="20"/>
                    <a:pt x="9" y="20"/>
                    <a:pt x="9" y="20"/>
                  </a:cubicBezTo>
                  <a:cubicBezTo>
                    <a:pt x="9" y="22"/>
                    <a:pt x="9" y="22"/>
                    <a:pt x="9" y="22"/>
                  </a:cubicBezTo>
                  <a:cubicBezTo>
                    <a:pt x="10" y="22"/>
                    <a:pt x="10" y="22"/>
                    <a:pt x="10" y="22"/>
                  </a:cubicBezTo>
                  <a:cubicBezTo>
                    <a:pt x="15" y="17"/>
                    <a:pt x="15" y="17"/>
                    <a:pt x="15" y="17"/>
                  </a:cubicBezTo>
                  <a:cubicBezTo>
                    <a:pt x="20" y="22"/>
                    <a:pt x="20" y="22"/>
                    <a:pt x="20" y="22"/>
                  </a:cubicBezTo>
                  <a:cubicBezTo>
                    <a:pt x="23" y="22"/>
                    <a:pt x="23" y="22"/>
                    <a:pt x="23" y="22"/>
                  </a:cubicBezTo>
                  <a:cubicBezTo>
                    <a:pt x="17" y="16"/>
                    <a:pt x="17" y="16"/>
                    <a:pt x="17" y="16"/>
                  </a:cubicBezTo>
                  <a:cubicBezTo>
                    <a:pt x="24" y="9"/>
                    <a:pt x="24" y="9"/>
                    <a:pt x="24" y="9"/>
                  </a:cubicBezTo>
                  <a:cubicBezTo>
                    <a:pt x="24" y="8"/>
                    <a:pt x="24" y="8"/>
                    <a:pt x="24" y="8"/>
                  </a:cubicBezTo>
                  <a:moveTo>
                    <a:pt x="31" y="8"/>
                  </a:moveTo>
                  <a:cubicBezTo>
                    <a:pt x="29" y="8"/>
                    <a:pt x="29" y="8"/>
                    <a:pt x="29" y="8"/>
                  </a:cubicBezTo>
                  <a:cubicBezTo>
                    <a:pt x="29" y="22"/>
                    <a:pt x="29" y="22"/>
                    <a:pt x="29" y="22"/>
                  </a:cubicBezTo>
                  <a:cubicBezTo>
                    <a:pt x="31" y="22"/>
                    <a:pt x="31" y="22"/>
                    <a:pt x="31" y="22"/>
                  </a:cubicBezTo>
                  <a:cubicBezTo>
                    <a:pt x="31" y="8"/>
                    <a:pt x="31" y="8"/>
                    <a:pt x="31" y="8"/>
                  </a:cubicBezTo>
                  <a:moveTo>
                    <a:pt x="7" y="0"/>
                  </a:moveTo>
                  <a:cubicBezTo>
                    <a:pt x="4" y="0"/>
                    <a:pt x="4" y="0"/>
                    <a:pt x="4" y="0"/>
                  </a:cubicBezTo>
                  <a:cubicBezTo>
                    <a:pt x="3" y="0"/>
                    <a:pt x="2" y="1"/>
                    <a:pt x="1" y="1"/>
                  </a:cubicBezTo>
                  <a:cubicBezTo>
                    <a:pt x="1" y="1"/>
                    <a:pt x="1" y="1"/>
                    <a:pt x="1" y="1"/>
                  </a:cubicBezTo>
                  <a:cubicBezTo>
                    <a:pt x="1" y="2"/>
                    <a:pt x="1" y="2"/>
                    <a:pt x="1" y="2"/>
                  </a:cubicBezTo>
                  <a:cubicBezTo>
                    <a:pt x="1" y="2"/>
                    <a:pt x="1" y="2"/>
                    <a:pt x="1" y="2"/>
                  </a:cubicBezTo>
                  <a:cubicBezTo>
                    <a:pt x="0" y="2"/>
                    <a:pt x="0" y="2"/>
                    <a:pt x="0" y="2"/>
                  </a:cubicBezTo>
                  <a:cubicBezTo>
                    <a:pt x="0" y="2"/>
                    <a:pt x="0" y="2"/>
                    <a:pt x="0" y="2"/>
                  </a:cubicBezTo>
                  <a:cubicBezTo>
                    <a:pt x="0" y="3"/>
                    <a:pt x="0" y="3"/>
                    <a:pt x="0" y="4"/>
                  </a:cubicBezTo>
                  <a:cubicBezTo>
                    <a:pt x="0" y="6"/>
                    <a:pt x="0" y="6"/>
                    <a:pt x="0" y="6"/>
                  </a:cubicBezTo>
                  <a:cubicBezTo>
                    <a:pt x="2" y="6"/>
                    <a:pt x="2" y="6"/>
                    <a:pt x="2" y="6"/>
                  </a:cubicBezTo>
                  <a:cubicBezTo>
                    <a:pt x="2" y="4"/>
                    <a:pt x="2" y="4"/>
                    <a:pt x="2" y="4"/>
                  </a:cubicBezTo>
                  <a:cubicBezTo>
                    <a:pt x="2" y="4"/>
                    <a:pt x="2" y="4"/>
                    <a:pt x="2" y="4"/>
                  </a:cubicBezTo>
                  <a:cubicBezTo>
                    <a:pt x="4" y="6"/>
                    <a:pt x="4" y="6"/>
                    <a:pt x="4" y="6"/>
                  </a:cubicBezTo>
                  <a:cubicBezTo>
                    <a:pt x="6" y="6"/>
                    <a:pt x="6" y="6"/>
                    <a:pt x="6" y="6"/>
                  </a:cubicBezTo>
                  <a:cubicBezTo>
                    <a:pt x="4" y="4"/>
                    <a:pt x="4" y="4"/>
                    <a:pt x="4" y="4"/>
                  </a:cubicBezTo>
                  <a:cubicBezTo>
                    <a:pt x="3" y="2"/>
                    <a:pt x="3" y="2"/>
                    <a:pt x="3" y="2"/>
                  </a:cubicBezTo>
                  <a:cubicBezTo>
                    <a:pt x="3" y="2"/>
                    <a:pt x="3" y="2"/>
                    <a:pt x="4" y="2"/>
                  </a:cubicBezTo>
                  <a:cubicBezTo>
                    <a:pt x="7" y="2"/>
                    <a:pt x="7" y="2"/>
                    <a:pt x="7" y="2"/>
                  </a:cubicBezTo>
                  <a:cubicBezTo>
                    <a:pt x="7" y="0"/>
                    <a:pt x="7" y="0"/>
                    <a:pt x="7" y="0"/>
                  </a:cubicBezTo>
                  <a:moveTo>
                    <a:pt x="24" y="0"/>
                  </a:moveTo>
                  <a:cubicBezTo>
                    <a:pt x="9" y="0"/>
                    <a:pt x="9" y="0"/>
                    <a:pt x="9" y="0"/>
                  </a:cubicBezTo>
                  <a:cubicBezTo>
                    <a:pt x="9" y="2"/>
                    <a:pt x="9" y="2"/>
                    <a:pt x="9" y="2"/>
                  </a:cubicBezTo>
                  <a:cubicBezTo>
                    <a:pt x="24" y="2"/>
                    <a:pt x="24" y="2"/>
                    <a:pt x="24" y="2"/>
                  </a:cubicBezTo>
                  <a:cubicBezTo>
                    <a:pt x="24" y="0"/>
                    <a:pt x="24" y="0"/>
                    <a:pt x="24" y="0"/>
                  </a:cubicBezTo>
                  <a:moveTo>
                    <a:pt x="27" y="0"/>
                  </a:moveTo>
                  <a:cubicBezTo>
                    <a:pt x="26" y="0"/>
                    <a:pt x="26" y="0"/>
                    <a:pt x="26" y="0"/>
                  </a:cubicBezTo>
                  <a:cubicBezTo>
                    <a:pt x="26" y="2"/>
                    <a:pt x="26" y="2"/>
                    <a:pt x="26" y="2"/>
                  </a:cubicBezTo>
                  <a:cubicBezTo>
                    <a:pt x="27" y="2"/>
                    <a:pt x="27" y="2"/>
                    <a:pt x="27" y="2"/>
                  </a:cubicBezTo>
                  <a:cubicBezTo>
                    <a:pt x="28" y="2"/>
                    <a:pt x="28" y="2"/>
                    <a:pt x="28" y="3"/>
                  </a:cubicBezTo>
                  <a:cubicBezTo>
                    <a:pt x="26" y="5"/>
                    <a:pt x="26" y="5"/>
                    <a:pt x="26" y="5"/>
                  </a:cubicBezTo>
                  <a:cubicBezTo>
                    <a:pt x="26" y="6"/>
                    <a:pt x="26" y="6"/>
                    <a:pt x="26" y="6"/>
                  </a:cubicBezTo>
                  <a:cubicBezTo>
                    <a:pt x="28" y="6"/>
                    <a:pt x="28" y="6"/>
                    <a:pt x="28" y="6"/>
                  </a:cubicBezTo>
                  <a:cubicBezTo>
                    <a:pt x="29" y="5"/>
                    <a:pt x="29" y="5"/>
                    <a:pt x="29" y="5"/>
                  </a:cubicBezTo>
                  <a:cubicBezTo>
                    <a:pt x="29" y="6"/>
                    <a:pt x="29" y="6"/>
                    <a:pt x="29" y="6"/>
                  </a:cubicBezTo>
                  <a:cubicBezTo>
                    <a:pt x="31" y="6"/>
                    <a:pt x="31" y="6"/>
                    <a:pt x="31" y="6"/>
                  </a:cubicBezTo>
                  <a:cubicBezTo>
                    <a:pt x="31" y="4"/>
                    <a:pt x="31" y="4"/>
                    <a:pt x="31" y="4"/>
                  </a:cubicBezTo>
                  <a:cubicBezTo>
                    <a:pt x="31" y="4"/>
                    <a:pt x="31" y="3"/>
                    <a:pt x="31" y="3"/>
                  </a:cubicBezTo>
                  <a:cubicBezTo>
                    <a:pt x="31" y="3"/>
                    <a:pt x="31" y="3"/>
                    <a:pt x="31" y="3"/>
                  </a:cubicBezTo>
                  <a:cubicBezTo>
                    <a:pt x="30" y="3"/>
                    <a:pt x="30" y="3"/>
                    <a:pt x="30" y="3"/>
                  </a:cubicBezTo>
                  <a:cubicBezTo>
                    <a:pt x="30" y="1"/>
                    <a:pt x="30" y="1"/>
                    <a:pt x="30" y="1"/>
                  </a:cubicBezTo>
                  <a:cubicBezTo>
                    <a:pt x="30" y="2"/>
                    <a:pt x="30" y="2"/>
                    <a:pt x="30" y="2"/>
                  </a:cubicBezTo>
                  <a:cubicBezTo>
                    <a:pt x="29" y="1"/>
                    <a:pt x="28" y="0"/>
                    <a:pt x="27" y="0"/>
                  </a:cubicBezTo>
                </a:path>
              </a:pathLst>
            </a:custGeom>
            <a:solidFill>
              <a:srgbClr val="FFE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4" name="Freeform 310"/>
            <p:cNvSpPr>
              <a:spLocks noEditPoints="1"/>
            </p:cNvSpPr>
            <p:nvPr/>
          </p:nvSpPr>
          <p:spPr bwMode="auto">
            <a:xfrm>
              <a:off x="6773497" y="7404965"/>
              <a:ext cx="483412" cy="483412"/>
            </a:xfrm>
            <a:custGeom>
              <a:avLst/>
              <a:gdLst>
                <a:gd name="T0" fmla="*/ 42 w 186"/>
                <a:gd name="T1" fmla="*/ 174 h 186"/>
                <a:gd name="T2" fmla="*/ 54 w 186"/>
                <a:gd name="T3" fmla="*/ 186 h 186"/>
                <a:gd name="T4" fmla="*/ 156 w 186"/>
                <a:gd name="T5" fmla="*/ 174 h 186"/>
                <a:gd name="T6" fmla="*/ 144 w 186"/>
                <a:gd name="T7" fmla="*/ 186 h 186"/>
                <a:gd name="T8" fmla="*/ 156 w 186"/>
                <a:gd name="T9" fmla="*/ 174 h 186"/>
                <a:gd name="T10" fmla="*/ 0 w 186"/>
                <a:gd name="T11" fmla="*/ 132 h 186"/>
                <a:gd name="T12" fmla="*/ 12 w 186"/>
                <a:gd name="T13" fmla="*/ 144 h 186"/>
                <a:gd name="T14" fmla="*/ 138 w 186"/>
                <a:gd name="T15" fmla="*/ 132 h 186"/>
                <a:gd name="T16" fmla="*/ 132 w 186"/>
                <a:gd name="T17" fmla="*/ 144 h 186"/>
                <a:gd name="T18" fmla="*/ 144 w 186"/>
                <a:gd name="T19" fmla="*/ 144 h 186"/>
                <a:gd name="T20" fmla="*/ 156 w 186"/>
                <a:gd name="T21" fmla="*/ 162 h 186"/>
                <a:gd name="T22" fmla="*/ 144 w 186"/>
                <a:gd name="T23" fmla="*/ 138 h 186"/>
                <a:gd name="T24" fmla="*/ 186 w 186"/>
                <a:gd name="T25" fmla="*/ 132 h 186"/>
                <a:gd name="T26" fmla="*/ 174 w 186"/>
                <a:gd name="T27" fmla="*/ 144 h 186"/>
                <a:gd name="T28" fmla="*/ 186 w 186"/>
                <a:gd name="T29" fmla="*/ 132 h 186"/>
                <a:gd name="T30" fmla="*/ 42 w 186"/>
                <a:gd name="T31" fmla="*/ 132 h 186"/>
                <a:gd name="T32" fmla="*/ 42 w 186"/>
                <a:gd name="T33" fmla="*/ 132 h 186"/>
                <a:gd name="T34" fmla="*/ 42 w 186"/>
                <a:gd name="T35" fmla="*/ 144 h 186"/>
                <a:gd name="T36" fmla="*/ 60 w 186"/>
                <a:gd name="T37" fmla="*/ 132 h 186"/>
                <a:gd name="T38" fmla="*/ 54 w 186"/>
                <a:gd name="T39" fmla="*/ 120 h 186"/>
                <a:gd name="T40" fmla="*/ 0 w 186"/>
                <a:gd name="T41" fmla="*/ 36 h 186"/>
                <a:gd name="T42" fmla="*/ 12 w 186"/>
                <a:gd name="T43" fmla="*/ 48 h 186"/>
                <a:gd name="T44" fmla="*/ 36 w 186"/>
                <a:gd name="T45" fmla="*/ 36 h 186"/>
                <a:gd name="T46" fmla="*/ 36 w 186"/>
                <a:gd name="T47" fmla="*/ 48 h 186"/>
                <a:gd name="T48" fmla="*/ 42 w 186"/>
                <a:gd name="T49" fmla="*/ 54 h 186"/>
                <a:gd name="T50" fmla="*/ 54 w 186"/>
                <a:gd name="T51" fmla="*/ 54 h 186"/>
                <a:gd name="T52" fmla="*/ 186 w 186"/>
                <a:gd name="T53" fmla="*/ 36 h 186"/>
                <a:gd name="T54" fmla="*/ 174 w 186"/>
                <a:gd name="T55" fmla="*/ 48 h 186"/>
                <a:gd name="T56" fmla="*/ 186 w 186"/>
                <a:gd name="T57" fmla="*/ 36 h 186"/>
                <a:gd name="T58" fmla="*/ 138 w 186"/>
                <a:gd name="T59" fmla="*/ 48 h 186"/>
                <a:gd name="T60" fmla="*/ 144 w 186"/>
                <a:gd name="T61" fmla="*/ 54 h 186"/>
                <a:gd name="T62" fmla="*/ 156 w 186"/>
                <a:gd name="T63" fmla="*/ 36 h 186"/>
                <a:gd name="T64" fmla="*/ 54 w 186"/>
                <a:gd name="T65" fmla="*/ 0 h 186"/>
                <a:gd name="T66" fmla="*/ 42 w 186"/>
                <a:gd name="T67" fmla="*/ 12 h 186"/>
                <a:gd name="T68" fmla="*/ 54 w 186"/>
                <a:gd name="T69" fmla="*/ 0 h 186"/>
                <a:gd name="T70" fmla="*/ 144 w 186"/>
                <a:gd name="T71" fmla="*/ 0 h 186"/>
                <a:gd name="T72" fmla="*/ 156 w 186"/>
                <a:gd name="T73" fmla="*/ 1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54" y="174"/>
                  </a:moveTo>
                  <a:lnTo>
                    <a:pt x="42" y="174"/>
                  </a:lnTo>
                  <a:lnTo>
                    <a:pt x="42" y="186"/>
                  </a:lnTo>
                  <a:lnTo>
                    <a:pt x="54" y="186"/>
                  </a:lnTo>
                  <a:lnTo>
                    <a:pt x="54" y="174"/>
                  </a:lnTo>
                  <a:close/>
                  <a:moveTo>
                    <a:pt x="156" y="174"/>
                  </a:moveTo>
                  <a:lnTo>
                    <a:pt x="144" y="174"/>
                  </a:lnTo>
                  <a:lnTo>
                    <a:pt x="144" y="186"/>
                  </a:lnTo>
                  <a:lnTo>
                    <a:pt x="156" y="186"/>
                  </a:lnTo>
                  <a:lnTo>
                    <a:pt x="156" y="174"/>
                  </a:lnTo>
                  <a:close/>
                  <a:moveTo>
                    <a:pt x="12" y="132"/>
                  </a:moveTo>
                  <a:lnTo>
                    <a:pt x="0" y="132"/>
                  </a:lnTo>
                  <a:lnTo>
                    <a:pt x="0" y="144"/>
                  </a:lnTo>
                  <a:lnTo>
                    <a:pt x="12" y="144"/>
                  </a:lnTo>
                  <a:lnTo>
                    <a:pt x="12" y="132"/>
                  </a:lnTo>
                  <a:close/>
                  <a:moveTo>
                    <a:pt x="138" y="132"/>
                  </a:moveTo>
                  <a:lnTo>
                    <a:pt x="120" y="132"/>
                  </a:lnTo>
                  <a:lnTo>
                    <a:pt x="132" y="144"/>
                  </a:lnTo>
                  <a:lnTo>
                    <a:pt x="132" y="144"/>
                  </a:lnTo>
                  <a:lnTo>
                    <a:pt x="144" y="144"/>
                  </a:lnTo>
                  <a:lnTo>
                    <a:pt x="144" y="150"/>
                  </a:lnTo>
                  <a:lnTo>
                    <a:pt x="156" y="162"/>
                  </a:lnTo>
                  <a:lnTo>
                    <a:pt x="156" y="150"/>
                  </a:lnTo>
                  <a:lnTo>
                    <a:pt x="144" y="138"/>
                  </a:lnTo>
                  <a:lnTo>
                    <a:pt x="138" y="132"/>
                  </a:lnTo>
                  <a:close/>
                  <a:moveTo>
                    <a:pt x="186" y="132"/>
                  </a:moveTo>
                  <a:lnTo>
                    <a:pt x="174" y="132"/>
                  </a:lnTo>
                  <a:lnTo>
                    <a:pt x="174" y="144"/>
                  </a:lnTo>
                  <a:lnTo>
                    <a:pt x="186" y="144"/>
                  </a:lnTo>
                  <a:lnTo>
                    <a:pt x="186" y="132"/>
                  </a:lnTo>
                  <a:close/>
                  <a:moveTo>
                    <a:pt x="54" y="120"/>
                  </a:moveTo>
                  <a:lnTo>
                    <a:pt x="42" y="132"/>
                  </a:lnTo>
                  <a:lnTo>
                    <a:pt x="42" y="132"/>
                  </a:lnTo>
                  <a:lnTo>
                    <a:pt x="42" y="132"/>
                  </a:lnTo>
                  <a:lnTo>
                    <a:pt x="30" y="144"/>
                  </a:lnTo>
                  <a:lnTo>
                    <a:pt x="42" y="144"/>
                  </a:lnTo>
                  <a:lnTo>
                    <a:pt x="42" y="144"/>
                  </a:lnTo>
                  <a:lnTo>
                    <a:pt x="60" y="132"/>
                  </a:lnTo>
                  <a:lnTo>
                    <a:pt x="54" y="132"/>
                  </a:lnTo>
                  <a:lnTo>
                    <a:pt x="54" y="120"/>
                  </a:lnTo>
                  <a:close/>
                  <a:moveTo>
                    <a:pt x="12" y="36"/>
                  </a:moveTo>
                  <a:lnTo>
                    <a:pt x="0" y="36"/>
                  </a:lnTo>
                  <a:lnTo>
                    <a:pt x="0" y="48"/>
                  </a:lnTo>
                  <a:lnTo>
                    <a:pt x="12" y="48"/>
                  </a:lnTo>
                  <a:lnTo>
                    <a:pt x="12" y="36"/>
                  </a:lnTo>
                  <a:close/>
                  <a:moveTo>
                    <a:pt x="36" y="36"/>
                  </a:moveTo>
                  <a:lnTo>
                    <a:pt x="24" y="36"/>
                  </a:lnTo>
                  <a:lnTo>
                    <a:pt x="36" y="48"/>
                  </a:lnTo>
                  <a:lnTo>
                    <a:pt x="42" y="48"/>
                  </a:lnTo>
                  <a:lnTo>
                    <a:pt x="42" y="54"/>
                  </a:lnTo>
                  <a:lnTo>
                    <a:pt x="54" y="66"/>
                  </a:lnTo>
                  <a:lnTo>
                    <a:pt x="54" y="54"/>
                  </a:lnTo>
                  <a:lnTo>
                    <a:pt x="36" y="36"/>
                  </a:lnTo>
                  <a:close/>
                  <a:moveTo>
                    <a:pt x="186" y="36"/>
                  </a:moveTo>
                  <a:lnTo>
                    <a:pt x="174" y="36"/>
                  </a:lnTo>
                  <a:lnTo>
                    <a:pt x="174" y="48"/>
                  </a:lnTo>
                  <a:lnTo>
                    <a:pt x="186" y="48"/>
                  </a:lnTo>
                  <a:lnTo>
                    <a:pt x="186" y="36"/>
                  </a:lnTo>
                  <a:close/>
                  <a:moveTo>
                    <a:pt x="156" y="30"/>
                  </a:moveTo>
                  <a:lnTo>
                    <a:pt x="138" y="48"/>
                  </a:lnTo>
                  <a:lnTo>
                    <a:pt x="144" y="48"/>
                  </a:lnTo>
                  <a:lnTo>
                    <a:pt x="144" y="54"/>
                  </a:lnTo>
                  <a:lnTo>
                    <a:pt x="168" y="36"/>
                  </a:lnTo>
                  <a:lnTo>
                    <a:pt x="156" y="36"/>
                  </a:lnTo>
                  <a:lnTo>
                    <a:pt x="156" y="30"/>
                  </a:lnTo>
                  <a:close/>
                  <a:moveTo>
                    <a:pt x="54" y="0"/>
                  </a:moveTo>
                  <a:lnTo>
                    <a:pt x="42" y="0"/>
                  </a:lnTo>
                  <a:lnTo>
                    <a:pt x="42" y="12"/>
                  </a:lnTo>
                  <a:lnTo>
                    <a:pt x="54" y="12"/>
                  </a:lnTo>
                  <a:lnTo>
                    <a:pt x="54" y="0"/>
                  </a:lnTo>
                  <a:close/>
                  <a:moveTo>
                    <a:pt x="156" y="0"/>
                  </a:moveTo>
                  <a:lnTo>
                    <a:pt x="144" y="0"/>
                  </a:lnTo>
                  <a:lnTo>
                    <a:pt x="144" y="12"/>
                  </a:lnTo>
                  <a:lnTo>
                    <a:pt x="156" y="12"/>
                  </a:lnTo>
                  <a:lnTo>
                    <a:pt x="156" y="0"/>
                  </a:lnTo>
                  <a:close/>
                </a:path>
              </a:pathLst>
            </a:custGeom>
            <a:solidFill>
              <a:srgbClr val="FEE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5" name="Freeform 311"/>
            <p:cNvSpPr>
              <a:spLocks noEditPoints="1"/>
            </p:cNvSpPr>
            <p:nvPr/>
          </p:nvSpPr>
          <p:spPr bwMode="auto">
            <a:xfrm>
              <a:off x="6773497" y="7404965"/>
              <a:ext cx="483412" cy="483412"/>
            </a:xfrm>
            <a:custGeom>
              <a:avLst/>
              <a:gdLst>
                <a:gd name="T0" fmla="*/ 42 w 186"/>
                <a:gd name="T1" fmla="*/ 174 h 186"/>
                <a:gd name="T2" fmla="*/ 54 w 186"/>
                <a:gd name="T3" fmla="*/ 186 h 186"/>
                <a:gd name="T4" fmla="*/ 156 w 186"/>
                <a:gd name="T5" fmla="*/ 174 h 186"/>
                <a:gd name="T6" fmla="*/ 144 w 186"/>
                <a:gd name="T7" fmla="*/ 186 h 186"/>
                <a:gd name="T8" fmla="*/ 156 w 186"/>
                <a:gd name="T9" fmla="*/ 174 h 186"/>
                <a:gd name="T10" fmla="*/ 0 w 186"/>
                <a:gd name="T11" fmla="*/ 132 h 186"/>
                <a:gd name="T12" fmla="*/ 12 w 186"/>
                <a:gd name="T13" fmla="*/ 144 h 186"/>
                <a:gd name="T14" fmla="*/ 138 w 186"/>
                <a:gd name="T15" fmla="*/ 132 h 186"/>
                <a:gd name="T16" fmla="*/ 132 w 186"/>
                <a:gd name="T17" fmla="*/ 144 h 186"/>
                <a:gd name="T18" fmla="*/ 144 w 186"/>
                <a:gd name="T19" fmla="*/ 144 h 186"/>
                <a:gd name="T20" fmla="*/ 156 w 186"/>
                <a:gd name="T21" fmla="*/ 162 h 186"/>
                <a:gd name="T22" fmla="*/ 144 w 186"/>
                <a:gd name="T23" fmla="*/ 138 h 186"/>
                <a:gd name="T24" fmla="*/ 186 w 186"/>
                <a:gd name="T25" fmla="*/ 132 h 186"/>
                <a:gd name="T26" fmla="*/ 174 w 186"/>
                <a:gd name="T27" fmla="*/ 144 h 186"/>
                <a:gd name="T28" fmla="*/ 186 w 186"/>
                <a:gd name="T29" fmla="*/ 132 h 186"/>
                <a:gd name="T30" fmla="*/ 42 w 186"/>
                <a:gd name="T31" fmla="*/ 132 h 186"/>
                <a:gd name="T32" fmla="*/ 42 w 186"/>
                <a:gd name="T33" fmla="*/ 132 h 186"/>
                <a:gd name="T34" fmla="*/ 42 w 186"/>
                <a:gd name="T35" fmla="*/ 144 h 186"/>
                <a:gd name="T36" fmla="*/ 60 w 186"/>
                <a:gd name="T37" fmla="*/ 132 h 186"/>
                <a:gd name="T38" fmla="*/ 54 w 186"/>
                <a:gd name="T39" fmla="*/ 120 h 186"/>
                <a:gd name="T40" fmla="*/ 0 w 186"/>
                <a:gd name="T41" fmla="*/ 36 h 186"/>
                <a:gd name="T42" fmla="*/ 12 w 186"/>
                <a:gd name="T43" fmla="*/ 48 h 186"/>
                <a:gd name="T44" fmla="*/ 36 w 186"/>
                <a:gd name="T45" fmla="*/ 36 h 186"/>
                <a:gd name="T46" fmla="*/ 36 w 186"/>
                <a:gd name="T47" fmla="*/ 48 h 186"/>
                <a:gd name="T48" fmla="*/ 42 w 186"/>
                <a:gd name="T49" fmla="*/ 54 h 186"/>
                <a:gd name="T50" fmla="*/ 54 w 186"/>
                <a:gd name="T51" fmla="*/ 54 h 186"/>
                <a:gd name="T52" fmla="*/ 186 w 186"/>
                <a:gd name="T53" fmla="*/ 36 h 186"/>
                <a:gd name="T54" fmla="*/ 174 w 186"/>
                <a:gd name="T55" fmla="*/ 48 h 186"/>
                <a:gd name="T56" fmla="*/ 186 w 186"/>
                <a:gd name="T57" fmla="*/ 36 h 186"/>
                <a:gd name="T58" fmla="*/ 138 w 186"/>
                <a:gd name="T59" fmla="*/ 48 h 186"/>
                <a:gd name="T60" fmla="*/ 144 w 186"/>
                <a:gd name="T61" fmla="*/ 54 h 186"/>
                <a:gd name="T62" fmla="*/ 156 w 186"/>
                <a:gd name="T63" fmla="*/ 36 h 186"/>
                <a:gd name="T64" fmla="*/ 54 w 186"/>
                <a:gd name="T65" fmla="*/ 0 h 186"/>
                <a:gd name="T66" fmla="*/ 42 w 186"/>
                <a:gd name="T67" fmla="*/ 12 h 186"/>
                <a:gd name="T68" fmla="*/ 54 w 186"/>
                <a:gd name="T69" fmla="*/ 0 h 186"/>
                <a:gd name="T70" fmla="*/ 144 w 186"/>
                <a:gd name="T71" fmla="*/ 0 h 186"/>
                <a:gd name="T72" fmla="*/ 156 w 186"/>
                <a:gd name="T73" fmla="*/ 1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86">
                  <a:moveTo>
                    <a:pt x="54" y="174"/>
                  </a:moveTo>
                  <a:lnTo>
                    <a:pt x="42" y="174"/>
                  </a:lnTo>
                  <a:lnTo>
                    <a:pt x="42" y="186"/>
                  </a:lnTo>
                  <a:lnTo>
                    <a:pt x="54" y="186"/>
                  </a:lnTo>
                  <a:lnTo>
                    <a:pt x="54" y="174"/>
                  </a:lnTo>
                  <a:moveTo>
                    <a:pt x="156" y="174"/>
                  </a:moveTo>
                  <a:lnTo>
                    <a:pt x="144" y="174"/>
                  </a:lnTo>
                  <a:lnTo>
                    <a:pt x="144" y="186"/>
                  </a:lnTo>
                  <a:lnTo>
                    <a:pt x="156" y="186"/>
                  </a:lnTo>
                  <a:lnTo>
                    <a:pt x="156" y="174"/>
                  </a:lnTo>
                  <a:moveTo>
                    <a:pt x="12" y="132"/>
                  </a:moveTo>
                  <a:lnTo>
                    <a:pt x="0" y="132"/>
                  </a:lnTo>
                  <a:lnTo>
                    <a:pt x="0" y="144"/>
                  </a:lnTo>
                  <a:lnTo>
                    <a:pt x="12" y="144"/>
                  </a:lnTo>
                  <a:lnTo>
                    <a:pt x="12" y="132"/>
                  </a:lnTo>
                  <a:moveTo>
                    <a:pt x="138" y="132"/>
                  </a:moveTo>
                  <a:lnTo>
                    <a:pt x="120" y="132"/>
                  </a:lnTo>
                  <a:lnTo>
                    <a:pt x="132" y="144"/>
                  </a:lnTo>
                  <a:lnTo>
                    <a:pt x="132" y="144"/>
                  </a:lnTo>
                  <a:lnTo>
                    <a:pt x="144" y="144"/>
                  </a:lnTo>
                  <a:lnTo>
                    <a:pt x="144" y="150"/>
                  </a:lnTo>
                  <a:lnTo>
                    <a:pt x="156" y="162"/>
                  </a:lnTo>
                  <a:lnTo>
                    <a:pt x="156" y="150"/>
                  </a:lnTo>
                  <a:lnTo>
                    <a:pt x="144" y="138"/>
                  </a:lnTo>
                  <a:lnTo>
                    <a:pt x="138" y="132"/>
                  </a:lnTo>
                  <a:moveTo>
                    <a:pt x="186" y="132"/>
                  </a:moveTo>
                  <a:lnTo>
                    <a:pt x="174" y="132"/>
                  </a:lnTo>
                  <a:lnTo>
                    <a:pt x="174" y="144"/>
                  </a:lnTo>
                  <a:lnTo>
                    <a:pt x="186" y="144"/>
                  </a:lnTo>
                  <a:lnTo>
                    <a:pt x="186" y="132"/>
                  </a:lnTo>
                  <a:moveTo>
                    <a:pt x="54" y="120"/>
                  </a:moveTo>
                  <a:lnTo>
                    <a:pt x="42" y="132"/>
                  </a:lnTo>
                  <a:lnTo>
                    <a:pt x="42" y="132"/>
                  </a:lnTo>
                  <a:lnTo>
                    <a:pt x="42" y="132"/>
                  </a:lnTo>
                  <a:lnTo>
                    <a:pt x="30" y="144"/>
                  </a:lnTo>
                  <a:lnTo>
                    <a:pt x="42" y="144"/>
                  </a:lnTo>
                  <a:lnTo>
                    <a:pt x="42" y="144"/>
                  </a:lnTo>
                  <a:lnTo>
                    <a:pt x="60" y="132"/>
                  </a:lnTo>
                  <a:lnTo>
                    <a:pt x="54" y="132"/>
                  </a:lnTo>
                  <a:lnTo>
                    <a:pt x="54" y="120"/>
                  </a:lnTo>
                  <a:moveTo>
                    <a:pt x="12" y="36"/>
                  </a:moveTo>
                  <a:lnTo>
                    <a:pt x="0" y="36"/>
                  </a:lnTo>
                  <a:lnTo>
                    <a:pt x="0" y="48"/>
                  </a:lnTo>
                  <a:lnTo>
                    <a:pt x="12" y="48"/>
                  </a:lnTo>
                  <a:lnTo>
                    <a:pt x="12" y="36"/>
                  </a:lnTo>
                  <a:moveTo>
                    <a:pt x="36" y="36"/>
                  </a:moveTo>
                  <a:lnTo>
                    <a:pt x="24" y="36"/>
                  </a:lnTo>
                  <a:lnTo>
                    <a:pt x="36" y="48"/>
                  </a:lnTo>
                  <a:lnTo>
                    <a:pt x="42" y="48"/>
                  </a:lnTo>
                  <a:lnTo>
                    <a:pt x="42" y="54"/>
                  </a:lnTo>
                  <a:lnTo>
                    <a:pt x="54" y="66"/>
                  </a:lnTo>
                  <a:lnTo>
                    <a:pt x="54" y="54"/>
                  </a:lnTo>
                  <a:lnTo>
                    <a:pt x="36" y="36"/>
                  </a:lnTo>
                  <a:moveTo>
                    <a:pt x="186" y="36"/>
                  </a:moveTo>
                  <a:lnTo>
                    <a:pt x="174" y="36"/>
                  </a:lnTo>
                  <a:lnTo>
                    <a:pt x="174" y="48"/>
                  </a:lnTo>
                  <a:lnTo>
                    <a:pt x="186" y="48"/>
                  </a:lnTo>
                  <a:lnTo>
                    <a:pt x="186" y="36"/>
                  </a:lnTo>
                  <a:moveTo>
                    <a:pt x="156" y="30"/>
                  </a:moveTo>
                  <a:lnTo>
                    <a:pt x="138" y="48"/>
                  </a:lnTo>
                  <a:lnTo>
                    <a:pt x="144" y="48"/>
                  </a:lnTo>
                  <a:lnTo>
                    <a:pt x="144" y="54"/>
                  </a:lnTo>
                  <a:lnTo>
                    <a:pt x="168" y="36"/>
                  </a:lnTo>
                  <a:lnTo>
                    <a:pt x="156" y="36"/>
                  </a:lnTo>
                  <a:lnTo>
                    <a:pt x="156" y="30"/>
                  </a:lnTo>
                  <a:moveTo>
                    <a:pt x="54" y="0"/>
                  </a:moveTo>
                  <a:lnTo>
                    <a:pt x="42" y="0"/>
                  </a:lnTo>
                  <a:lnTo>
                    <a:pt x="42" y="12"/>
                  </a:lnTo>
                  <a:lnTo>
                    <a:pt x="54" y="12"/>
                  </a:lnTo>
                  <a:lnTo>
                    <a:pt x="54" y="0"/>
                  </a:lnTo>
                  <a:moveTo>
                    <a:pt x="156" y="0"/>
                  </a:moveTo>
                  <a:lnTo>
                    <a:pt x="144" y="0"/>
                  </a:lnTo>
                  <a:lnTo>
                    <a:pt x="144" y="12"/>
                  </a:lnTo>
                  <a:lnTo>
                    <a:pt x="156" y="12"/>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6" name="Freeform 312"/>
            <p:cNvSpPr>
              <a:spLocks noEditPoints="1"/>
            </p:cNvSpPr>
            <p:nvPr/>
          </p:nvSpPr>
          <p:spPr bwMode="auto">
            <a:xfrm>
              <a:off x="6165334" y="8091098"/>
              <a:ext cx="467818" cy="467818"/>
            </a:xfrm>
            <a:custGeom>
              <a:avLst/>
              <a:gdLst>
                <a:gd name="T0" fmla="*/ 0 w 30"/>
                <a:gd name="T1" fmla="*/ 29 h 30"/>
                <a:gd name="T2" fmla="*/ 0 w 30"/>
                <a:gd name="T3" fmla="*/ 29 h 30"/>
                <a:gd name="T4" fmla="*/ 14 w 30"/>
                <a:gd name="T5" fmla="*/ 30 h 30"/>
                <a:gd name="T6" fmla="*/ 29 w 30"/>
                <a:gd name="T7" fmla="*/ 29 h 30"/>
                <a:gd name="T8" fmla="*/ 16 w 30"/>
                <a:gd name="T9" fmla="*/ 30 h 30"/>
                <a:gd name="T10" fmla="*/ 28 w 30"/>
                <a:gd name="T11" fmla="*/ 30 h 30"/>
                <a:gd name="T12" fmla="*/ 29 w 30"/>
                <a:gd name="T13" fmla="*/ 29 h 30"/>
                <a:gd name="T14" fmla="*/ 14 w 30"/>
                <a:gd name="T15" fmla="*/ 13 h 30"/>
                <a:gd name="T16" fmla="*/ 13 w 30"/>
                <a:gd name="T17" fmla="*/ 15 h 30"/>
                <a:gd name="T18" fmla="*/ 1 w 30"/>
                <a:gd name="T19" fmla="*/ 26 h 30"/>
                <a:gd name="T20" fmla="*/ 0 w 30"/>
                <a:gd name="T21" fmla="*/ 13 h 30"/>
                <a:gd name="T22" fmla="*/ 3 w 30"/>
                <a:gd name="T23" fmla="*/ 27 h 30"/>
                <a:gd name="T24" fmla="*/ 14 w 30"/>
                <a:gd name="T25" fmla="*/ 13 h 30"/>
                <a:gd name="T26" fmla="*/ 30 w 30"/>
                <a:gd name="T27" fmla="*/ 13 h 30"/>
                <a:gd name="T28" fmla="*/ 28 w 30"/>
                <a:gd name="T29" fmla="*/ 26 h 30"/>
                <a:gd name="T30" fmla="*/ 24 w 30"/>
                <a:gd name="T31" fmla="*/ 23 h 30"/>
                <a:gd name="T32" fmla="*/ 18 w 30"/>
                <a:gd name="T33" fmla="*/ 13 h 30"/>
                <a:gd name="T34" fmla="*/ 16 w 30"/>
                <a:gd name="T35" fmla="*/ 18 h 30"/>
                <a:gd name="T36" fmla="*/ 25 w 30"/>
                <a:gd name="T37" fmla="*/ 27 h 30"/>
                <a:gd name="T38" fmla="*/ 30 w 30"/>
                <a:gd name="T39" fmla="*/ 13 h 30"/>
                <a:gd name="T40" fmla="*/ 3 w 30"/>
                <a:gd name="T41" fmla="*/ 0 h 30"/>
                <a:gd name="T42" fmla="*/ 1 w 30"/>
                <a:gd name="T43" fmla="*/ 0 h 30"/>
                <a:gd name="T44" fmla="*/ 0 w 30"/>
                <a:gd name="T45" fmla="*/ 2 h 30"/>
                <a:gd name="T46" fmla="*/ 1 w 30"/>
                <a:gd name="T47" fmla="*/ 11 h 30"/>
                <a:gd name="T48" fmla="*/ 1 w 30"/>
                <a:gd name="T49" fmla="*/ 3 h 30"/>
                <a:gd name="T50" fmla="*/ 12 w 30"/>
                <a:gd name="T51" fmla="*/ 11 h 30"/>
                <a:gd name="T52" fmla="*/ 2 w 30"/>
                <a:gd name="T53" fmla="*/ 2 h 30"/>
                <a:gd name="T54" fmla="*/ 14 w 30"/>
                <a:gd name="T55" fmla="*/ 2 h 30"/>
                <a:gd name="T56" fmla="*/ 26 w 30"/>
                <a:gd name="T57" fmla="*/ 0 h 30"/>
                <a:gd name="T58" fmla="*/ 16 w 30"/>
                <a:gd name="T59" fmla="*/ 2 h 30"/>
                <a:gd name="T60" fmla="*/ 28 w 30"/>
                <a:gd name="T61" fmla="*/ 2 h 30"/>
                <a:gd name="T62" fmla="*/ 18 w 30"/>
                <a:gd name="T63" fmla="*/ 11 h 30"/>
                <a:gd name="T64" fmla="*/ 28 w 30"/>
                <a:gd name="T65" fmla="*/ 4 h 30"/>
                <a:gd name="T66" fmla="*/ 30 w 30"/>
                <a:gd name="T67" fmla="*/ 11 h 30"/>
                <a:gd name="T68" fmla="*/ 30 w 30"/>
                <a:gd name="T69" fmla="*/ 2 h 30"/>
                <a:gd name="T70" fmla="*/ 29 w 30"/>
                <a:gd name="T71" fmla="*/ 1 h 30"/>
                <a:gd name="T72" fmla="*/ 26 w 30"/>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 h="30">
                  <a:moveTo>
                    <a:pt x="14" y="29"/>
                  </a:moveTo>
                  <a:cubicBezTo>
                    <a:pt x="0" y="29"/>
                    <a:pt x="0" y="29"/>
                    <a:pt x="0" y="29"/>
                  </a:cubicBezTo>
                  <a:cubicBezTo>
                    <a:pt x="0" y="29"/>
                    <a:pt x="0" y="29"/>
                    <a:pt x="0" y="29"/>
                  </a:cubicBezTo>
                  <a:cubicBezTo>
                    <a:pt x="0" y="29"/>
                    <a:pt x="0" y="29"/>
                    <a:pt x="0" y="29"/>
                  </a:cubicBezTo>
                  <a:cubicBezTo>
                    <a:pt x="1" y="30"/>
                    <a:pt x="2" y="30"/>
                    <a:pt x="3" y="30"/>
                  </a:cubicBezTo>
                  <a:cubicBezTo>
                    <a:pt x="14" y="30"/>
                    <a:pt x="14" y="30"/>
                    <a:pt x="14" y="30"/>
                  </a:cubicBezTo>
                  <a:cubicBezTo>
                    <a:pt x="14" y="29"/>
                    <a:pt x="14" y="29"/>
                    <a:pt x="14" y="29"/>
                  </a:cubicBezTo>
                  <a:moveTo>
                    <a:pt x="29" y="29"/>
                  </a:moveTo>
                  <a:cubicBezTo>
                    <a:pt x="16" y="29"/>
                    <a:pt x="16" y="29"/>
                    <a:pt x="16" y="29"/>
                  </a:cubicBezTo>
                  <a:cubicBezTo>
                    <a:pt x="16" y="30"/>
                    <a:pt x="16" y="30"/>
                    <a:pt x="16" y="30"/>
                  </a:cubicBezTo>
                  <a:cubicBezTo>
                    <a:pt x="26" y="30"/>
                    <a:pt x="26" y="30"/>
                    <a:pt x="26" y="30"/>
                  </a:cubicBezTo>
                  <a:cubicBezTo>
                    <a:pt x="27" y="30"/>
                    <a:pt x="27" y="30"/>
                    <a:pt x="28" y="30"/>
                  </a:cubicBezTo>
                  <a:cubicBezTo>
                    <a:pt x="28" y="30"/>
                    <a:pt x="28" y="30"/>
                    <a:pt x="28" y="30"/>
                  </a:cubicBezTo>
                  <a:cubicBezTo>
                    <a:pt x="29" y="29"/>
                    <a:pt x="29" y="29"/>
                    <a:pt x="29" y="29"/>
                  </a:cubicBezTo>
                  <a:cubicBezTo>
                    <a:pt x="29" y="29"/>
                    <a:pt x="29" y="29"/>
                    <a:pt x="29" y="29"/>
                  </a:cubicBezTo>
                  <a:moveTo>
                    <a:pt x="14" y="13"/>
                  </a:moveTo>
                  <a:cubicBezTo>
                    <a:pt x="11" y="13"/>
                    <a:pt x="11" y="13"/>
                    <a:pt x="11" y="13"/>
                  </a:cubicBezTo>
                  <a:cubicBezTo>
                    <a:pt x="13" y="15"/>
                    <a:pt x="13" y="15"/>
                    <a:pt x="13" y="15"/>
                  </a:cubicBezTo>
                  <a:cubicBezTo>
                    <a:pt x="4" y="23"/>
                    <a:pt x="4" y="23"/>
                    <a:pt x="4" y="23"/>
                  </a:cubicBezTo>
                  <a:cubicBezTo>
                    <a:pt x="1" y="26"/>
                    <a:pt x="1" y="26"/>
                    <a:pt x="1" y="26"/>
                  </a:cubicBezTo>
                  <a:cubicBezTo>
                    <a:pt x="1" y="13"/>
                    <a:pt x="1" y="13"/>
                    <a:pt x="1" y="13"/>
                  </a:cubicBezTo>
                  <a:cubicBezTo>
                    <a:pt x="0" y="13"/>
                    <a:pt x="0" y="13"/>
                    <a:pt x="0" y="13"/>
                  </a:cubicBezTo>
                  <a:cubicBezTo>
                    <a:pt x="0" y="27"/>
                    <a:pt x="0" y="27"/>
                    <a:pt x="0" y="27"/>
                  </a:cubicBezTo>
                  <a:cubicBezTo>
                    <a:pt x="3" y="27"/>
                    <a:pt x="3" y="27"/>
                    <a:pt x="3" y="27"/>
                  </a:cubicBezTo>
                  <a:cubicBezTo>
                    <a:pt x="14" y="17"/>
                    <a:pt x="14" y="17"/>
                    <a:pt x="14" y="17"/>
                  </a:cubicBezTo>
                  <a:cubicBezTo>
                    <a:pt x="14" y="13"/>
                    <a:pt x="14" y="13"/>
                    <a:pt x="14" y="13"/>
                  </a:cubicBezTo>
                  <a:cubicBezTo>
                    <a:pt x="14" y="13"/>
                    <a:pt x="14" y="13"/>
                    <a:pt x="14" y="13"/>
                  </a:cubicBezTo>
                  <a:moveTo>
                    <a:pt x="30" y="13"/>
                  </a:moveTo>
                  <a:cubicBezTo>
                    <a:pt x="28" y="13"/>
                    <a:pt x="28" y="13"/>
                    <a:pt x="28" y="13"/>
                  </a:cubicBezTo>
                  <a:cubicBezTo>
                    <a:pt x="28" y="26"/>
                    <a:pt x="28" y="26"/>
                    <a:pt x="28" y="26"/>
                  </a:cubicBezTo>
                  <a:cubicBezTo>
                    <a:pt x="28" y="27"/>
                    <a:pt x="28" y="27"/>
                    <a:pt x="28" y="27"/>
                  </a:cubicBezTo>
                  <a:cubicBezTo>
                    <a:pt x="24" y="23"/>
                    <a:pt x="24" y="23"/>
                    <a:pt x="24" y="23"/>
                  </a:cubicBezTo>
                  <a:cubicBezTo>
                    <a:pt x="16" y="15"/>
                    <a:pt x="16" y="15"/>
                    <a:pt x="16" y="15"/>
                  </a:cubicBezTo>
                  <a:cubicBezTo>
                    <a:pt x="18" y="13"/>
                    <a:pt x="18" y="13"/>
                    <a:pt x="18" y="13"/>
                  </a:cubicBezTo>
                  <a:cubicBezTo>
                    <a:pt x="16" y="13"/>
                    <a:pt x="16" y="13"/>
                    <a:pt x="16" y="13"/>
                  </a:cubicBezTo>
                  <a:cubicBezTo>
                    <a:pt x="16" y="18"/>
                    <a:pt x="16" y="18"/>
                    <a:pt x="16" y="18"/>
                  </a:cubicBezTo>
                  <a:cubicBezTo>
                    <a:pt x="21" y="23"/>
                    <a:pt x="21" y="23"/>
                    <a:pt x="21" y="23"/>
                  </a:cubicBezTo>
                  <a:cubicBezTo>
                    <a:pt x="25" y="27"/>
                    <a:pt x="25" y="27"/>
                    <a:pt x="25" y="27"/>
                  </a:cubicBezTo>
                  <a:cubicBezTo>
                    <a:pt x="30" y="27"/>
                    <a:pt x="30" y="27"/>
                    <a:pt x="30" y="27"/>
                  </a:cubicBezTo>
                  <a:cubicBezTo>
                    <a:pt x="30" y="13"/>
                    <a:pt x="30" y="13"/>
                    <a:pt x="30" y="13"/>
                  </a:cubicBezTo>
                  <a:moveTo>
                    <a:pt x="14" y="0"/>
                  </a:moveTo>
                  <a:cubicBezTo>
                    <a:pt x="3" y="0"/>
                    <a:pt x="3" y="0"/>
                    <a:pt x="3" y="0"/>
                  </a:cubicBezTo>
                  <a:cubicBezTo>
                    <a:pt x="2" y="0"/>
                    <a:pt x="1" y="0"/>
                    <a:pt x="1" y="0"/>
                  </a:cubicBezTo>
                  <a:cubicBezTo>
                    <a:pt x="1" y="0"/>
                    <a:pt x="1" y="0"/>
                    <a:pt x="1" y="0"/>
                  </a:cubicBezTo>
                  <a:cubicBezTo>
                    <a:pt x="0" y="1"/>
                    <a:pt x="0" y="1"/>
                    <a:pt x="0" y="1"/>
                  </a:cubicBezTo>
                  <a:cubicBezTo>
                    <a:pt x="0" y="2"/>
                    <a:pt x="0" y="2"/>
                    <a:pt x="0" y="2"/>
                  </a:cubicBezTo>
                  <a:cubicBezTo>
                    <a:pt x="0" y="11"/>
                    <a:pt x="0" y="11"/>
                    <a:pt x="0" y="11"/>
                  </a:cubicBezTo>
                  <a:cubicBezTo>
                    <a:pt x="1" y="11"/>
                    <a:pt x="1" y="11"/>
                    <a:pt x="1" y="11"/>
                  </a:cubicBezTo>
                  <a:cubicBezTo>
                    <a:pt x="1" y="3"/>
                    <a:pt x="1" y="3"/>
                    <a:pt x="1" y="3"/>
                  </a:cubicBezTo>
                  <a:cubicBezTo>
                    <a:pt x="1" y="3"/>
                    <a:pt x="1" y="3"/>
                    <a:pt x="1" y="3"/>
                  </a:cubicBezTo>
                  <a:cubicBezTo>
                    <a:pt x="9" y="11"/>
                    <a:pt x="9" y="11"/>
                    <a:pt x="9" y="11"/>
                  </a:cubicBezTo>
                  <a:cubicBezTo>
                    <a:pt x="12" y="11"/>
                    <a:pt x="12" y="11"/>
                    <a:pt x="12" y="11"/>
                  </a:cubicBezTo>
                  <a:cubicBezTo>
                    <a:pt x="3" y="3"/>
                    <a:pt x="3" y="3"/>
                    <a:pt x="3" y="3"/>
                  </a:cubicBezTo>
                  <a:cubicBezTo>
                    <a:pt x="2" y="2"/>
                    <a:pt x="2" y="2"/>
                    <a:pt x="2" y="2"/>
                  </a:cubicBezTo>
                  <a:cubicBezTo>
                    <a:pt x="2" y="2"/>
                    <a:pt x="3" y="2"/>
                    <a:pt x="3" y="2"/>
                  </a:cubicBezTo>
                  <a:cubicBezTo>
                    <a:pt x="14" y="2"/>
                    <a:pt x="14" y="2"/>
                    <a:pt x="14" y="2"/>
                  </a:cubicBezTo>
                  <a:cubicBezTo>
                    <a:pt x="14" y="0"/>
                    <a:pt x="14" y="0"/>
                    <a:pt x="14" y="0"/>
                  </a:cubicBezTo>
                  <a:moveTo>
                    <a:pt x="26" y="0"/>
                  </a:moveTo>
                  <a:cubicBezTo>
                    <a:pt x="16" y="0"/>
                    <a:pt x="16" y="0"/>
                    <a:pt x="16" y="0"/>
                  </a:cubicBezTo>
                  <a:cubicBezTo>
                    <a:pt x="16" y="2"/>
                    <a:pt x="16" y="2"/>
                    <a:pt x="16" y="2"/>
                  </a:cubicBezTo>
                  <a:cubicBezTo>
                    <a:pt x="26" y="2"/>
                    <a:pt x="26" y="2"/>
                    <a:pt x="26" y="2"/>
                  </a:cubicBezTo>
                  <a:cubicBezTo>
                    <a:pt x="27" y="2"/>
                    <a:pt x="27" y="2"/>
                    <a:pt x="28" y="2"/>
                  </a:cubicBezTo>
                  <a:cubicBezTo>
                    <a:pt x="19" y="10"/>
                    <a:pt x="19" y="10"/>
                    <a:pt x="19" y="10"/>
                  </a:cubicBezTo>
                  <a:cubicBezTo>
                    <a:pt x="18" y="11"/>
                    <a:pt x="18" y="11"/>
                    <a:pt x="18" y="11"/>
                  </a:cubicBezTo>
                  <a:cubicBezTo>
                    <a:pt x="21" y="11"/>
                    <a:pt x="21" y="11"/>
                    <a:pt x="21" y="11"/>
                  </a:cubicBezTo>
                  <a:cubicBezTo>
                    <a:pt x="28" y="4"/>
                    <a:pt x="28" y="4"/>
                    <a:pt x="28" y="4"/>
                  </a:cubicBezTo>
                  <a:cubicBezTo>
                    <a:pt x="28" y="11"/>
                    <a:pt x="28" y="11"/>
                    <a:pt x="28" y="11"/>
                  </a:cubicBezTo>
                  <a:cubicBezTo>
                    <a:pt x="30" y="11"/>
                    <a:pt x="30" y="11"/>
                    <a:pt x="30" y="11"/>
                  </a:cubicBezTo>
                  <a:cubicBezTo>
                    <a:pt x="30" y="2"/>
                    <a:pt x="30" y="2"/>
                    <a:pt x="30" y="2"/>
                  </a:cubicBezTo>
                  <a:cubicBezTo>
                    <a:pt x="30" y="2"/>
                    <a:pt x="30" y="2"/>
                    <a:pt x="30" y="2"/>
                  </a:cubicBezTo>
                  <a:cubicBezTo>
                    <a:pt x="30" y="2"/>
                    <a:pt x="30" y="2"/>
                    <a:pt x="30" y="2"/>
                  </a:cubicBezTo>
                  <a:cubicBezTo>
                    <a:pt x="29" y="1"/>
                    <a:pt x="29" y="1"/>
                    <a:pt x="29" y="1"/>
                  </a:cubicBezTo>
                  <a:cubicBezTo>
                    <a:pt x="29" y="1"/>
                    <a:pt x="29" y="1"/>
                    <a:pt x="29" y="1"/>
                  </a:cubicBezTo>
                  <a:cubicBezTo>
                    <a:pt x="28" y="0"/>
                    <a:pt x="27" y="0"/>
                    <a:pt x="26" y="0"/>
                  </a:cubicBezTo>
                </a:path>
              </a:pathLst>
            </a:custGeom>
            <a:solidFill>
              <a:srgbClr val="FFE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7" name="Freeform 313"/>
            <p:cNvSpPr>
              <a:spLocks noEditPoints="1"/>
            </p:cNvSpPr>
            <p:nvPr/>
          </p:nvSpPr>
          <p:spPr bwMode="auto">
            <a:xfrm>
              <a:off x="6149740" y="8091098"/>
              <a:ext cx="483412" cy="467818"/>
            </a:xfrm>
            <a:custGeom>
              <a:avLst/>
              <a:gdLst>
                <a:gd name="T0" fmla="*/ 13 w 31"/>
                <a:gd name="T1" fmla="*/ 11 h 30"/>
                <a:gd name="T2" fmla="*/ 10 w 31"/>
                <a:gd name="T3" fmla="*/ 11 h 30"/>
                <a:gd name="T4" fmla="*/ 12 w 31"/>
                <a:gd name="T5" fmla="*/ 13 h 30"/>
                <a:gd name="T6" fmla="*/ 15 w 31"/>
                <a:gd name="T7" fmla="*/ 13 h 30"/>
                <a:gd name="T8" fmla="*/ 13 w 31"/>
                <a:gd name="T9" fmla="*/ 11 h 30"/>
                <a:gd name="T10" fmla="*/ 22 w 31"/>
                <a:gd name="T11" fmla="*/ 11 h 30"/>
                <a:gd name="T12" fmla="*/ 19 w 31"/>
                <a:gd name="T13" fmla="*/ 11 h 30"/>
                <a:gd name="T14" fmla="*/ 16 w 31"/>
                <a:gd name="T15" fmla="*/ 14 h 30"/>
                <a:gd name="T16" fmla="*/ 15 w 31"/>
                <a:gd name="T17" fmla="*/ 13 h 30"/>
                <a:gd name="T18" fmla="*/ 15 w 31"/>
                <a:gd name="T19" fmla="*/ 17 h 30"/>
                <a:gd name="T20" fmla="*/ 16 w 31"/>
                <a:gd name="T21" fmla="*/ 16 h 30"/>
                <a:gd name="T22" fmla="*/ 17 w 31"/>
                <a:gd name="T23" fmla="*/ 18 h 30"/>
                <a:gd name="T24" fmla="*/ 17 w 31"/>
                <a:gd name="T25" fmla="*/ 13 h 30"/>
                <a:gd name="T26" fmla="*/ 19 w 31"/>
                <a:gd name="T27" fmla="*/ 13 h 30"/>
                <a:gd name="T28" fmla="*/ 22 w 31"/>
                <a:gd name="T29" fmla="*/ 11 h 30"/>
                <a:gd name="T30" fmla="*/ 1 w 31"/>
                <a:gd name="T31" fmla="*/ 2 h 30"/>
                <a:gd name="T32" fmla="*/ 0 w 31"/>
                <a:gd name="T33" fmla="*/ 2 h 30"/>
                <a:gd name="T34" fmla="*/ 1 w 31"/>
                <a:gd name="T35" fmla="*/ 2 h 30"/>
                <a:gd name="T36" fmla="*/ 0 w 31"/>
                <a:gd name="T37" fmla="*/ 3 h 30"/>
                <a:gd name="T38" fmla="*/ 0 w 31"/>
                <a:gd name="T39" fmla="*/ 26 h 30"/>
                <a:gd name="T40" fmla="*/ 0 w 31"/>
                <a:gd name="T41" fmla="*/ 28 h 30"/>
                <a:gd name="T42" fmla="*/ 0 w 31"/>
                <a:gd name="T43" fmla="*/ 28 h 30"/>
                <a:gd name="T44" fmla="*/ 1 w 31"/>
                <a:gd name="T45" fmla="*/ 28 h 30"/>
                <a:gd name="T46" fmla="*/ 1 w 31"/>
                <a:gd name="T47" fmla="*/ 29 h 30"/>
                <a:gd name="T48" fmla="*/ 15 w 31"/>
                <a:gd name="T49" fmla="*/ 29 h 30"/>
                <a:gd name="T50" fmla="*/ 15 w 31"/>
                <a:gd name="T51" fmla="*/ 30 h 30"/>
                <a:gd name="T52" fmla="*/ 17 w 31"/>
                <a:gd name="T53" fmla="*/ 30 h 30"/>
                <a:gd name="T54" fmla="*/ 17 w 31"/>
                <a:gd name="T55" fmla="*/ 29 h 30"/>
                <a:gd name="T56" fmla="*/ 30 w 31"/>
                <a:gd name="T57" fmla="*/ 29 h 30"/>
                <a:gd name="T58" fmla="*/ 30 w 31"/>
                <a:gd name="T59" fmla="*/ 28 h 30"/>
                <a:gd name="T60" fmla="*/ 30 w 31"/>
                <a:gd name="T61" fmla="*/ 28 h 30"/>
                <a:gd name="T62" fmla="*/ 31 w 31"/>
                <a:gd name="T63" fmla="*/ 26 h 30"/>
                <a:gd name="T64" fmla="*/ 31 w 31"/>
                <a:gd name="T65" fmla="*/ 3 h 30"/>
                <a:gd name="T66" fmla="*/ 31 w 31"/>
                <a:gd name="T67" fmla="*/ 3 h 30"/>
                <a:gd name="T68" fmla="*/ 31 w 31"/>
                <a:gd name="T69" fmla="*/ 2 h 30"/>
                <a:gd name="T70" fmla="*/ 31 w 31"/>
                <a:gd name="T71" fmla="*/ 2 h 30"/>
                <a:gd name="T72" fmla="*/ 31 w 31"/>
                <a:gd name="T73" fmla="*/ 11 h 30"/>
                <a:gd name="T74" fmla="*/ 29 w 31"/>
                <a:gd name="T75" fmla="*/ 11 h 30"/>
                <a:gd name="T76" fmla="*/ 29 w 31"/>
                <a:gd name="T77" fmla="*/ 13 h 30"/>
                <a:gd name="T78" fmla="*/ 31 w 31"/>
                <a:gd name="T79" fmla="*/ 13 h 30"/>
                <a:gd name="T80" fmla="*/ 31 w 31"/>
                <a:gd name="T81" fmla="*/ 27 h 30"/>
                <a:gd name="T82" fmla="*/ 26 w 31"/>
                <a:gd name="T83" fmla="*/ 27 h 30"/>
                <a:gd name="T84" fmla="*/ 28 w 31"/>
                <a:gd name="T85" fmla="*/ 28 h 30"/>
                <a:gd name="T86" fmla="*/ 27 w 31"/>
                <a:gd name="T87" fmla="*/ 28 h 30"/>
                <a:gd name="T88" fmla="*/ 4 w 31"/>
                <a:gd name="T89" fmla="*/ 28 h 30"/>
                <a:gd name="T90" fmla="*/ 3 w 31"/>
                <a:gd name="T91" fmla="*/ 28 h 30"/>
                <a:gd name="T92" fmla="*/ 3 w 31"/>
                <a:gd name="T93" fmla="*/ 28 h 30"/>
                <a:gd name="T94" fmla="*/ 4 w 31"/>
                <a:gd name="T95" fmla="*/ 27 h 30"/>
                <a:gd name="T96" fmla="*/ 1 w 31"/>
                <a:gd name="T97" fmla="*/ 27 h 30"/>
                <a:gd name="T98" fmla="*/ 1 w 31"/>
                <a:gd name="T99" fmla="*/ 13 h 30"/>
                <a:gd name="T100" fmla="*/ 2 w 31"/>
                <a:gd name="T101" fmla="*/ 13 h 30"/>
                <a:gd name="T102" fmla="*/ 2 w 31"/>
                <a:gd name="T103" fmla="*/ 11 h 30"/>
                <a:gd name="T104" fmla="*/ 1 w 31"/>
                <a:gd name="T105" fmla="*/ 11 h 30"/>
                <a:gd name="T106" fmla="*/ 1 w 31"/>
                <a:gd name="T107" fmla="*/ 2 h 30"/>
                <a:gd name="T108" fmla="*/ 17 w 31"/>
                <a:gd name="T109" fmla="*/ 0 h 30"/>
                <a:gd name="T110" fmla="*/ 15 w 31"/>
                <a:gd name="T111" fmla="*/ 0 h 30"/>
                <a:gd name="T112" fmla="*/ 15 w 31"/>
                <a:gd name="T113" fmla="*/ 2 h 30"/>
                <a:gd name="T114" fmla="*/ 17 w 31"/>
                <a:gd name="T115" fmla="*/ 2 h 30"/>
                <a:gd name="T116" fmla="*/ 17 w 31"/>
                <a:gd name="T1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0">
                  <a:moveTo>
                    <a:pt x="13" y="11"/>
                  </a:moveTo>
                  <a:cubicBezTo>
                    <a:pt x="10" y="11"/>
                    <a:pt x="10" y="11"/>
                    <a:pt x="10" y="11"/>
                  </a:cubicBezTo>
                  <a:cubicBezTo>
                    <a:pt x="12" y="13"/>
                    <a:pt x="12" y="13"/>
                    <a:pt x="12" y="13"/>
                  </a:cubicBezTo>
                  <a:cubicBezTo>
                    <a:pt x="15" y="13"/>
                    <a:pt x="15" y="13"/>
                    <a:pt x="15" y="13"/>
                  </a:cubicBezTo>
                  <a:cubicBezTo>
                    <a:pt x="13" y="11"/>
                    <a:pt x="13" y="11"/>
                    <a:pt x="13" y="11"/>
                  </a:cubicBezTo>
                  <a:moveTo>
                    <a:pt x="22" y="11"/>
                  </a:moveTo>
                  <a:cubicBezTo>
                    <a:pt x="19" y="11"/>
                    <a:pt x="19" y="11"/>
                    <a:pt x="19" y="11"/>
                  </a:cubicBezTo>
                  <a:cubicBezTo>
                    <a:pt x="16" y="14"/>
                    <a:pt x="16" y="14"/>
                    <a:pt x="16" y="14"/>
                  </a:cubicBezTo>
                  <a:cubicBezTo>
                    <a:pt x="15" y="13"/>
                    <a:pt x="15" y="13"/>
                    <a:pt x="15" y="13"/>
                  </a:cubicBezTo>
                  <a:cubicBezTo>
                    <a:pt x="15" y="17"/>
                    <a:pt x="15" y="17"/>
                    <a:pt x="15" y="17"/>
                  </a:cubicBezTo>
                  <a:cubicBezTo>
                    <a:pt x="16" y="16"/>
                    <a:pt x="16" y="16"/>
                    <a:pt x="16" y="16"/>
                  </a:cubicBezTo>
                  <a:cubicBezTo>
                    <a:pt x="17" y="18"/>
                    <a:pt x="17" y="18"/>
                    <a:pt x="17" y="18"/>
                  </a:cubicBezTo>
                  <a:cubicBezTo>
                    <a:pt x="17" y="13"/>
                    <a:pt x="17" y="13"/>
                    <a:pt x="17" y="13"/>
                  </a:cubicBezTo>
                  <a:cubicBezTo>
                    <a:pt x="19" y="13"/>
                    <a:pt x="19" y="13"/>
                    <a:pt x="19" y="13"/>
                  </a:cubicBezTo>
                  <a:cubicBezTo>
                    <a:pt x="22" y="11"/>
                    <a:pt x="22" y="11"/>
                    <a:pt x="22" y="11"/>
                  </a:cubicBezTo>
                  <a:moveTo>
                    <a:pt x="1" y="2"/>
                  </a:moveTo>
                  <a:cubicBezTo>
                    <a:pt x="0" y="2"/>
                    <a:pt x="0" y="2"/>
                    <a:pt x="0" y="2"/>
                  </a:cubicBezTo>
                  <a:cubicBezTo>
                    <a:pt x="1" y="2"/>
                    <a:pt x="1" y="2"/>
                    <a:pt x="1" y="2"/>
                  </a:cubicBezTo>
                  <a:cubicBezTo>
                    <a:pt x="0" y="2"/>
                    <a:pt x="0" y="3"/>
                    <a:pt x="0" y="3"/>
                  </a:cubicBezTo>
                  <a:cubicBezTo>
                    <a:pt x="0" y="26"/>
                    <a:pt x="0" y="26"/>
                    <a:pt x="0" y="26"/>
                  </a:cubicBezTo>
                  <a:cubicBezTo>
                    <a:pt x="0" y="27"/>
                    <a:pt x="0" y="27"/>
                    <a:pt x="0" y="28"/>
                  </a:cubicBezTo>
                  <a:cubicBezTo>
                    <a:pt x="0" y="28"/>
                    <a:pt x="0" y="28"/>
                    <a:pt x="0" y="28"/>
                  </a:cubicBezTo>
                  <a:cubicBezTo>
                    <a:pt x="1" y="28"/>
                    <a:pt x="1" y="28"/>
                    <a:pt x="1" y="28"/>
                  </a:cubicBezTo>
                  <a:cubicBezTo>
                    <a:pt x="1" y="29"/>
                    <a:pt x="1" y="29"/>
                    <a:pt x="1" y="29"/>
                  </a:cubicBezTo>
                  <a:cubicBezTo>
                    <a:pt x="15" y="29"/>
                    <a:pt x="15" y="29"/>
                    <a:pt x="15" y="29"/>
                  </a:cubicBezTo>
                  <a:cubicBezTo>
                    <a:pt x="15" y="30"/>
                    <a:pt x="15" y="30"/>
                    <a:pt x="15" y="30"/>
                  </a:cubicBezTo>
                  <a:cubicBezTo>
                    <a:pt x="17" y="30"/>
                    <a:pt x="17" y="30"/>
                    <a:pt x="17" y="30"/>
                  </a:cubicBezTo>
                  <a:cubicBezTo>
                    <a:pt x="17" y="29"/>
                    <a:pt x="17" y="29"/>
                    <a:pt x="17" y="29"/>
                  </a:cubicBezTo>
                  <a:cubicBezTo>
                    <a:pt x="30" y="29"/>
                    <a:pt x="30" y="29"/>
                    <a:pt x="30" y="29"/>
                  </a:cubicBezTo>
                  <a:cubicBezTo>
                    <a:pt x="30" y="28"/>
                    <a:pt x="30" y="28"/>
                    <a:pt x="30" y="28"/>
                  </a:cubicBezTo>
                  <a:cubicBezTo>
                    <a:pt x="30" y="28"/>
                    <a:pt x="30" y="28"/>
                    <a:pt x="30" y="28"/>
                  </a:cubicBezTo>
                  <a:cubicBezTo>
                    <a:pt x="31" y="28"/>
                    <a:pt x="31" y="27"/>
                    <a:pt x="31" y="26"/>
                  </a:cubicBezTo>
                  <a:cubicBezTo>
                    <a:pt x="31" y="3"/>
                    <a:pt x="31" y="3"/>
                    <a:pt x="31" y="3"/>
                  </a:cubicBezTo>
                  <a:cubicBezTo>
                    <a:pt x="31" y="3"/>
                    <a:pt x="31" y="3"/>
                    <a:pt x="31" y="3"/>
                  </a:cubicBezTo>
                  <a:cubicBezTo>
                    <a:pt x="31" y="2"/>
                    <a:pt x="31" y="2"/>
                    <a:pt x="31" y="2"/>
                  </a:cubicBezTo>
                  <a:cubicBezTo>
                    <a:pt x="31" y="2"/>
                    <a:pt x="31" y="2"/>
                    <a:pt x="31" y="2"/>
                  </a:cubicBezTo>
                  <a:cubicBezTo>
                    <a:pt x="31" y="11"/>
                    <a:pt x="31" y="11"/>
                    <a:pt x="31" y="11"/>
                  </a:cubicBezTo>
                  <a:cubicBezTo>
                    <a:pt x="29" y="11"/>
                    <a:pt x="29" y="11"/>
                    <a:pt x="29" y="11"/>
                  </a:cubicBezTo>
                  <a:cubicBezTo>
                    <a:pt x="29" y="13"/>
                    <a:pt x="29" y="13"/>
                    <a:pt x="29" y="13"/>
                  </a:cubicBezTo>
                  <a:cubicBezTo>
                    <a:pt x="31" y="13"/>
                    <a:pt x="31" y="13"/>
                    <a:pt x="31" y="13"/>
                  </a:cubicBezTo>
                  <a:cubicBezTo>
                    <a:pt x="31" y="27"/>
                    <a:pt x="31" y="27"/>
                    <a:pt x="31" y="27"/>
                  </a:cubicBezTo>
                  <a:cubicBezTo>
                    <a:pt x="26" y="27"/>
                    <a:pt x="26" y="27"/>
                    <a:pt x="26" y="27"/>
                  </a:cubicBezTo>
                  <a:cubicBezTo>
                    <a:pt x="28" y="28"/>
                    <a:pt x="28" y="28"/>
                    <a:pt x="28" y="28"/>
                  </a:cubicBezTo>
                  <a:cubicBezTo>
                    <a:pt x="27" y="28"/>
                    <a:pt x="27" y="28"/>
                    <a:pt x="27" y="28"/>
                  </a:cubicBezTo>
                  <a:cubicBezTo>
                    <a:pt x="4" y="28"/>
                    <a:pt x="4" y="28"/>
                    <a:pt x="4" y="28"/>
                  </a:cubicBezTo>
                  <a:cubicBezTo>
                    <a:pt x="3" y="28"/>
                    <a:pt x="3" y="28"/>
                    <a:pt x="3" y="28"/>
                  </a:cubicBezTo>
                  <a:cubicBezTo>
                    <a:pt x="3" y="28"/>
                    <a:pt x="3" y="28"/>
                    <a:pt x="3" y="28"/>
                  </a:cubicBezTo>
                  <a:cubicBezTo>
                    <a:pt x="4" y="27"/>
                    <a:pt x="4" y="27"/>
                    <a:pt x="4" y="27"/>
                  </a:cubicBezTo>
                  <a:cubicBezTo>
                    <a:pt x="1" y="27"/>
                    <a:pt x="1" y="27"/>
                    <a:pt x="1" y="27"/>
                  </a:cubicBezTo>
                  <a:cubicBezTo>
                    <a:pt x="1" y="13"/>
                    <a:pt x="1" y="13"/>
                    <a:pt x="1" y="13"/>
                  </a:cubicBezTo>
                  <a:cubicBezTo>
                    <a:pt x="2" y="13"/>
                    <a:pt x="2" y="13"/>
                    <a:pt x="2" y="13"/>
                  </a:cubicBezTo>
                  <a:cubicBezTo>
                    <a:pt x="2" y="11"/>
                    <a:pt x="2" y="11"/>
                    <a:pt x="2" y="11"/>
                  </a:cubicBezTo>
                  <a:cubicBezTo>
                    <a:pt x="1" y="11"/>
                    <a:pt x="1" y="11"/>
                    <a:pt x="1" y="11"/>
                  </a:cubicBezTo>
                  <a:cubicBezTo>
                    <a:pt x="1" y="2"/>
                    <a:pt x="1" y="2"/>
                    <a:pt x="1" y="2"/>
                  </a:cubicBezTo>
                  <a:moveTo>
                    <a:pt x="17" y="0"/>
                  </a:moveTo>
                  <a:cubicBezTo>
                    <a:pt x="15" y="0"/>
                    <a:pt x="15" y="0"/>
                    <a:pt x="15" y="0"/>
                  </a:cubicBezTo>
                  <a:cubicBezTo>
                    <a:pt x="15" y="2"/>
                    <a:pt x="15" y="2"/>
                    <a:pt x="15" y="2"/>
                  </a:cubicBezTo>
                  <a:cubicBezTo>
                    <a:pt x="17" y="2"/>
                    <a:pt x="17" y="2"/>
                    <a:pt x="17" y="2"/>
                  </a:cubicBezTo>
                  <a:cubicBezTo>
                    <a:pt x="17" y="0"/>
                    <a:pt x="17" y="0"/>
                    <a:pt x="17" y="0"/>
                  </a:cubicBezTo>
                </a:path>
              </a:pathLst>
            </a:custGeom>
            <a:solidFill>
              <a:srgbClr val="FEE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8" name="Freeform 314"/>
            <p:cNvSpPr>
              <a:spLocks noEditPoints="1"/>
            </p:cNvSpPr>
            <p:nvPr/>
          </p:nvSpPr>
          <p:spPr bwMode="auto">
            <a:xfrm>
              <a:off x="6773497" y="8075504"/>
              <a:ext cx="483412" cy="483412"/>
            </a:xfrm>
            <a:custGeom>
              <a:avLst/>
              <a:gdLst>
                <a:gd name="T0" fmla="*/ 2 w 31"/>
                <a:gd name="T1" fmla="*/ 30 h 31"/>
                <a:gd name="T2" fmla="*/ 7 w 31"/>
                <a:gd name="T3" fmla="*/ 31 h 31"/>
                <a:gd name="T4" fmla="*/ 24 w 31"/>
                <a:gd name="T5" fmla="*/ 30 h 31"/>
                <a:gd name="T6" fmla="*/ 9 w 31"/>
                <a:gd name="T7" fmla="*/ 31 h 31"/>
                <a:gd name="T8" fmla="*/ 24 w 31"/>
                <a:gd name="T9" fmla="*/ 30 h 31"/>
                <a:gd name="T10" fmla="*/ 26 w 31"/>
                <a:gd name="T11" fmla="*/ 30 h 31"/>
                <a:gd name="T12" fmla="*/ 27 w 31"/>
                <a:gd name="T13" fmla="*/ 31 h 31"/>
                <a:gd name="T14" fmla="*/ 29 w 31"/>
                <a:gd name="T15" fmla="*/ 30 h 31"/>
                <a:gd name="T16" fmla="*/ 2 w 31"/>
                <a:gd name="T17" fmla="*/ 14 h 31"/>
                <a:gd name="T18" fmla="*/ 0 w 31"/>
                <a:gd name="T19" fmla="*/ 27 h 31"/>
                <a:gd name="T20" fmla="*/ 3 w 31"/>
                <a:gd name="T21" fmla="*/ 28 h 31"/>
                <a:gd name="T22" fmla="*/ 7 w 31"/>
                <a:gd name="T23" fmla="*/ 22 h 31"/>
                <a:gd name="T24" fmla="*/ 2 w 31"/>
                <a:gd name="T25" fmla="*/ 27 h 31"/>
                <a:gd name="T26" fmla="*/ 19 w 31"/>
                <a:gd name="T27" fmla="*/ 14 h 31"/>
                <a:gd name="T28" fmla="*/ 15 w 31"/>
                <a:gd name="T29" fmla="*/ 15 h 31"/>
                <a:gd name="T30" fmla="*/ 12 w 31"/>
                <a:gd name="T31" fmla="*/ 14 h 31"/>
                <a:gd name="T32" fmla="*/ 9 w 31"/>
                <a:gd name="T33" fmla="*/ 20 h 31"/>
                <a:gd name="T34" fmla="*/ 15 w 31"/>
                <a:gd name="T35" fmla="*/ 17 h 31"/>
                <a:gd name="T36" fmla="*/ 24 w 31"/>
                <a:gd name="T37" fmla="*/ 25 h 31"/>
                <a:gd name="T38" fmla="*/ 17 w 31"/>
                <a:gd name="T39" fmla="*/ 16 h 31"/>
                <a:gd name="T40" fmla="*/ 31 w 31"/>
                <a:gd name="T41" fmla="*/ 14 h 31"/>
                <a:gd name="T42" fmla="*/ 29 w 31"/>
                <a:gd name="T43" fmla="*/ 27 h 31"/>
                <a:gd name="T44" fmla="*/ 26 w 31"/>
                <a:gd name="T45" fmla="*/ 25 h 31"/>
                <a:gd name="T46" fmla="*/ 27 w 31"/>
                <a:gd name="T47" fmla="*/ 28 h 31"/>
                <a:gd name="T48" fmla="*/ 31 w 31"/>
                <a:gd name="T49" fmla="*/ 27 h 31"/>
                <a:gd name="T50" fmla="*/ 9 w 31"/>
                <a:gd name="T51" fmla="*/ 9 h 31"/>
                <a:gd name="T52" fmla="*/ 10 w 31"/>
                <a:gd name="T53" fmla="*/ 12 h 31"/>
                <a:gd name="T54" fmla="*/ 9 w 31"/>
                <a:gd name="T55" fmla="*/ 9 h 31"/>
                <a:gd name="T56" fmla="*/ 19 w 31"/>
                <a:gd name="T57" fmla="*/ 11 h 31"/>
                <a:gd name="T58" fmla="*/ 21 w 31"/>
                <a:gd name="T59" fmla="*/ 12 h 31"/>
                <a:gd name="T60" fmla="*/ 24 w 31"/>
                <a:gd name="T61" fmla="*/ 7 h 31"/>
                <a:gd name="T62" fmla="*/ 4 w 31"/>
                <a:gd name="T63" fmla="*/ 0 h 31"/>
                <a:gd name="T64" fmla="*/ 1 w 31"/>
                <a:gd name="T65" fmla="*/ 1 h 31"/>
                <a:gd name="T66" fmla="*/ 1 w 31"/>
                <a:gd name="T67" fmla="*/ 2 h 31"/>
                <a:gd name="T68" fmla="*/ 0 w 31"/>
                <a:gd name="T69" fmla="*/ 2 h 31"/>
                <a:gd name="T70" fmla="*/ 0 w 31"/>
                <a:gd name="T71" fmla="*/ 12 h 31"/>
                <a:gd name="T72" fmla="*/ 2 w 31"/>
                <a:gd name="T73" fmla="*/ 4 h 31"/>
                <a:gd name="T74" fmla="*/ 7 w 31"/>
                <a:gd name="T75" fmla="*/ 9 h 31"/>
                <a:gd name="T76" fmla="*/ 4 w 31"/>
                <a:gd name="T77" fmla="*/ 4 h 31"/>
                <a:gd name="T78" fmla="*/ 4 w 31"/>
                <a:gd name="T79" fmla="*/ 2 h 31"/>
                <a:gd name="T80" fmla="*/ 7 w 31"/>
                <a:gd name="T81" fmla="*/ 0 h 31"/>
                <a:gd name="T82" fmla="*/ 9 w 31"/>
                <a:gd name="T83" fmla="*/ 0 h 31"/>
                <a:gd name="T84" fmla="*/ 24 w 31"/>
                <a:gd name="T85" fmla="*/ 2 h 31"/>
                <a:gd name="T86" fmla="*/ 27 w 31"/>
                <a:gd name="T87" fmla="*/ 0 h 31"/>
                <a:gd name="T88" fmla="*/ 26 w 31"/>
                <a:gd name="T89" fmla="*/ 2 h 31"/>
                <a:gd name="T90" fmla="*/ 28 w 31"/>
                <a:gd name="T91" fmla="*/ 3 h 31"/>
                <a:gd name="T92" fmla="*/ 26 w 31"/>
                <a:gd name="T93" fmla="*/ 7 h 31"/>
                <a:gd name="T94" fmla="*/ 29 w 31"/>
                <a:gd name="T95" fmla="*/ 12 h 31"/>
                <a:gd name="T96" fmla="*/ 31 w 31"/>
                <a:gd name="T97" fmla="*/ 4 h 31"/>
                <a:gd name="T98" fmla="*/ 31 w 31"/>
                <a:gd name="T99" fmla="*/ 3 h 31"/>
                <a:gd name="T100" fmla="*/ 30 w 31"/>
                <a:gd name="T101" fmla="*/ 1 h 31"/>
                <a:gd name="T102" fmla="*/ 27 w 31"/>
                <a:gd name="T10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31">
                  <a:moveTo>
                    <a:pt x="7" y="30"/>
                  </a:moveTo>
                  <a:cubicBezTo>
                    <a:pt x="2" y="30"/>
                    <a:pt x="2" y="30"/>
                    <a:pt x="2" y="30"/>
                  </a:cubicBezTo>
                  <a:cubicBezTo>
                    <a:pt x="2" y="30"/>
                    <a:pt x="3" y="31"/>
                    <a:pt x="4" y="31"/>
                  </a:cubicBezTo>
                  <a:cubicBezTo>
                    <a:pt x="7" y="31"/>
                    <a:pt x="7" y="31"/>
                    <a:pt x="7" y="31"/>
                  </a:cubicBezTo>
                  <a:cubicBezTo>
                    <a:pt x="7" y="30"/>
                    <a:pt x="7" y="30"/>
                    <a:pt x="7" y="30"/>
                  </a:cubicBezTo>
                  <a:moveTo>
                    <a:pt x="24" y="30"/>
                  </a:moveTo>
                  <a:cubicBezTo>
                    <a:pt x="9" y="30"/>
                    <a:pt x="9" y="30"/>
                    <a:pt x="9" y="30"/>
                  </a:cubicBezTo>
                  <a:cubicBezTo>
                    <a:pt x="9" y="31"/>
                    <a:pt x="9" y="31"/>
                    <a:pt x="9" y="31"/>
                  </a:cubicBezTo>
                  <a:cubicBezTo>
                    <a:pt x="24" y="31"/>
                    <a:pt x="24" y="31"/>
                    <a:pt x="24" y="31"/>
                  </a:cubicBezTo>
                  <a:cubicBezTo>
                    <a:pt x="24" y="30"/>
                    <a:pt x="24" y="30"/>
                    <a:pt x="24" y="30"/>
                  </a:cubicBezTo>
                  <a:moveTo>
                    <a:pt x="29" y="30"/>
                  </a:moveTo>
                  <a:cubicBezTo>
                    <a:pt x="26" y="30"/>
                    <a:pt x="26" y="30"/>
                    <a:pt x="26" y="30"/>
                  </a:cubicBezTo>
                  <a:cubicBezTo>
                    <a:pt x="26" y="31"/>
                    <a:pt x="26" y="31"/>
                    <a:pt x="26" y="31"/>
                  </a:cubicBezTo>
                  <a:cubicBezTo>
                    <a:pt x="27" y="31"/>
                    <a:pt x="27" y="31"/>
                    <a:pt x="27" y="31"/>
                  </a:cubicBezTo>
                  <a:cubicBezTo>
                    <a:pt x="28" y="31"/>
                    <a:pt x="28" y="30"/>
                    <a:pt x="29" y="30"/>
                  </a:cubicBezTo>
                  <a:cubicBezTo>
                    <a:pt x="29" y="30"/>
                    <a:pt x="29" y="30"/>
                    <a:pt x="29" y="30"/>
                  </a:cubicBezTo>
                  <a:cubicBezTo>
                    <a:pt x="29" y="30"/>
                    <a:pt x="29" y="30"/>
                    <a:pt x="29" y="30"/>
                  </a:cubicBezTo>
                  <a:moveTo>
                    <a:pt x="2" y="14"/>
                  </a:moveTo>
                  <a:cubicBezTo>
                    <a:pt x="0" y="14"/>
                    <a:pt x="0" y="14"/>
                    <a:pt x="0" y="14"/>
                  </a:cubicBezTo>
                  <a:cubicBezTo>
                    <a:pt x="0" y="27"/>
                    <a:pt x="0" y="27"/>
                    <a:pt x="0" y="27"/>
                  </a:cubicBezTo>
                  <a:cubicBezTo>
                    <a:pt x="0" y="27"/>
                    <a:pt x="0" y="28"/>
                    <a:pt x="0" y="28"/>
                  </a:cubicBezTo>
                  <a:cubicBezTo>
                    <a:pt x="3" y="28"/>
                    <a:pt x="3" y="28"/>
                    <a:pt x="3" y="28"/>
                  </a:cubicBezTo>
                  <a:cubicBezTo>
                    <a:pt x="7" y="24"/>
                    <a:pt x="7" y="24"/>
                    <a:pt x="7" y="24"/>
                  </a:cubicBezTo>
                  <a:cubicBezTo>
                    <a:pt x="7" y="22"/>
                    <a:pt x="7" y="22"/>
                    <a:pt x="7" y="22"/>
                  </a:cubicBezTo>
                  <a:cubicBezTo>
                    <a:pt x="5" y="24"/>
                    <a:pt x="5" y="24"/>
                    <a:pt x="5" y="24"/>
                  </a:cubicBezTo>
                  <a:cubicBezTo>
                    <a:pt x="2" y="27"/>
                    <a:pt x="2" y="27"/>
                    <a:pt x="2" y="27"/>
                  </a:cubicBezTo>
                  <a:cubicBezTo>
                    <a:pt x="2" y="14"/>
                    <a:pt x="2" y="14"/>
                    <a:pt x="2" y="14"/>
                  </a:cubicBezTo>
                  <a:moveTo>
                    <a:pt x="19" y="14"/>
                  </a:moveTo>
                  <a:cubicBezTo>
                    <a:pt x="16" y="14"/>
                    <a:pt x="16" y="14"/>
                    <a:pt x="16" y="14"/>
                  </a:cubicBezTo>
                  <a:cubicBezTo>
                    <a:pt x="15" y="15"/>
                    <a:pt x="15" y="15"/>
                    <a:pt x="15" y="15"/>
                  </a:cubicBezTo>
                  <a:cubicBezTo>
                    <a:pt x="15" y="14"/>
                    <a:pt x="15" y="14"/>
                    <a:pt x="15" y="14"/>
                  </a:cubicBezTo>
                  <a:cubicBezTo>
                    <a:pt x="12" y="14"/>
                    <a:pt x="12" y="14"/>
                    <a:pt x="12" y="14"/>
                  </a:cubicBezTo>
                  <a:cubicBezTo>
                    <a:pt x="14" y="16"/>
                    <a:pt x="14" y="16"/>
                    <a:pt x="14" y="16"/>
                  </a:cubicBezTo>
                  <a:cubicBezTo>
                    <a:pt x="9" y="20"/>
                    <a:pt x="9" y="20"/>
                    <a:pt x="9" y="20"/>
                  </a:cubicBezTo>
                  <a:cubicBezTo>
                    <a:pt x="9" y="22"/>
                    <a:pt x="9" y="22"/>
                    <a:pt x="9" y="22"/>
                  </a:cubicBezTo>
                  <a:cubicBezTo>
                    <a:pt x="15" y="17"/>
                    <a:pt x="15" y="17"/>
                    <a:pt x="15" y="17"/>
                  </a:cubicBezTo>
                  <a:cubicBezTo>
                    <a:pt x="22" y="24"/>
                    <a:pt x="22" y="24"/>
                    <a:pt x="22" y="24"/>
                  </a:cubicBezTo>
                  <a:cubicBezTo>
                    <a:pt x="24" y="25"/>
                    <a:pt x="24" y="25"/>
                    <a:pt x="24" y="25"/>
                  </a:cubicBezTo>
                  <a:cubicBezTo>
                    <a:pt x="24" y="23"/>
                    <a:pt x="24" y="23"/>
                    <a:pt x="24" y="23"/>
                  </a:cubicBezTo>
                  <a:cubicBezTo>
                    <a:pt x="17" y="16"/>
                    <a:pt x="17" y="16"/>
                    <a:pt x="17" y="16"/>
                  </a:cubicBezTo>
                  <a:cubicBezTo>
                    <a:pt x="19" y="14"/>
                    <a:pt x="19" y="14"/>
                    <a:pt x="19" y="14"/>
                  </a:cubicBezTo>
                  <a:moveTo>
                    <a:pt x="31" y="14"/>
                  </a:moveTo>
                  <a:cubicBezTo>
                    <a:pt x="29" y="14"/>
                    <a:pt x="29" y="14"/>
                    <a:pt x="29" y="14"/>
                  </a:cubicBezTo>
                  <a:cubicBezTo>
                    <a:pt x="29" y="27"/>
                    <a:pt x="29" y="27"/>
                    <a:pt x="29" y="27"/>
                  </a:cubicBezTo>
                  <a:cubicBezTo>
                    <a:pt x="29" y="27"/>
                    <a:pt x="29" y="27"/>
                    <a:pt x="29" y="28"/>
                  </a:cubicBezTo>
                  <a:cubicBezTo>
                    <a:pt x="26" y="25"/>
                    <a:pt x="26" y="25"/>
                    <a:pt x="26" y="25"/>
                  </a:cubicBezTo>
                  <a:cubicBezTo>
                    <a:pt x="26" y="27"/>
                    <a:pt x="26" y="27"/>
                    <a:pt x="26" y="27"/>
                  </a:cubicBezTo>
                  <a:cubicBezTo>
                    <a:pt x="27" y="28"/>
                    <a:pt x="27" y="28"/>
                    <a:pt x="27" y="28"/>
                  </a:cubicBezTo>
                  <a:cubicBezTo>
                    <a:pt x="31" y="28"/>
                    <a:pt x="31" y="28"/>
                    <a:pt x="31" y="28"/>
                  </a:cubicBezTo>
                  <a:cubicBezTo>
                    <a:pt x="31" y="28"/>
                    <a:pt x="31" y="27"/>
                    <a:pt x="31" y="27"/>
                  </a:cubicBezTo>
                  <a:cubicBezTo>
                    <a:pt x="31" y="14"/>
                    <a:pt x="31" y="14"/>
                    <a:pt x="31" y="14"/>
                  </a:cubicBezTo>
                  <a:moveTo>
                    <a:pt x="9" y="9"/>
                  </a:moveTo>
                  <a:cubicBezTo>
                    <a:pt x="9" y="11"/>
                    <a:pt x="9" y="11"/>
                    <a:pt x="9" y="11"/>
                  </a:cubicBezTo>
                  <a:cubicBezTo>
                    <a:pt x="10" y="12"/>
                    <a:pt x="10" y="12"/>
                    <a:pt x="10" y="12"/>
                  </a:cubicBezTo>
                  <a:cubicBezTo>
                    <a:pt x="13" y="12"/>
                    <a:pt x="13" y="12"/>
                    <a:pt x="13" y="12"/>
                  </a:cubicBezTo>
                  <a:cubicBezTo>
                    <a:pt x="9" y="9"/>
                    <a:pt x="9" y="9"/>
                    <a:pt x="9" y="9"/>
                  </a:cubicBezTo>
                  <a:moveTo>
                    <a:pt x="24" y="7"/>
                  </a:moveTo>
                  <a:cubicBezTo>
                    <a:pt x="19" y="11"/>
                    <a:pt x="19" y="11"/>
                    <a:pt x="19" y="11"/>
                  </a:cubicBezTo>
                  <a:cubicBezTo>
                    <a:pt x="18" y="12"/>
                    <a:pt x="18" y="12"/>
                    <a:pt x="18" y="12"/>
                  </a:cubicBezTo>
                  <a:cubicBezTo>
                    <a:pt x="21" y="12"/>
                    <a:pt x="21" y="12"/>
                    <a:pt x="21" y="12"/>
                  </a:cubicBezTo>
                  <a:cubicBezTo>
                    <a:pt x="24" y="9"/>
                    <a:pt x="24" y="9"/>
                    <a:pt x="24" y="9"/>
                  </a:cubicBezTo>
                  <a:cubicBezTo>
                    <a:pt x="24" y="7"/>
                    <a:pt x="24" y="7"/>
                    <a:pt x="24" y="7"/>
                  </a:cubicBezTo>
                  <a:moveTo>
                    <a:pt x="7" y="0"/>
                  </a:moveTo>
                  <a:cubicBezTo>
                    <a:pt x="4" y="0"/>
                    <a:pt x="4" y="0"/>
                    <a:pt x="4" y="0"/>
                  </a:cubicBezTo>
                  <a:cubicBezTo>
                    <a:pt x="3" y="0"/>
                    <a:pt x="2" y="1"/>
                    <a:pt x="1" y="1"/>
                  </a:cubicBezTo>
                  <a:cubicBezTo>
                    <a:pt x="1" y="1"/>
                    <a:pt x="1" y="1"/>
                    <a:pt x="1" y="1"/>
                  </a:cubicBezTo>
                  <a:cubicBezTo>
                    <a:pt x="1" y="2"/>
                    <a:pt x="1" y="2"/>
                    <a:pt x="1" y="2"/>
                  </a:cubicBezTo>
                  <a:cubicBezTo>
                    <a:pt x="1" y="2"/>
                    <a:pt x="1" y="2"/>
                    <a:pt x="1" y="2"/>
                  </a:cubicBezTo>
                  <a:cubicBezTo>
                    <a:pt x="0" y="2"/>
                    <a:pt x="0" y="2"/>
                    <a:pt x="0" y="2"/>
                  </a:cubicBezTo>
                  <a:cubicBezTo>
                    <a:pt x="0" y="2"/>
                    <a:pt x="0" y="2"/>
                    <a:pt x="0" y="2"/>
                  </a:cubicBezTo>
                  <a:cubicBezTo>
                    <a:pt x="0" y="3"/>
                    <a:pt x="0" y="3"/>
                    <a:pt x="0" y="4"/>
                  </a:cubicBezTo>
                  <a:cubicBezTo>
                    <a:pt x="0" y="12"/>
                    <a:pt x="0" y="12"/>
                    <a:pt x="0" y="12"/>
                  </a:cubicBezTo>
                  <a:cubicBezTo>
                    <a:pt x="2" y="12"/>
                    <a:pt x="2" y="12"/>
                    <a:pt x="2" y="12"/>
                  </a:cubicBezTo>
                  <a:cubicBezTo>
                    <a:pt x="2" y="4"/>
                    <a:pt x="2" y="4"/>
                    <a:pt x="2" y="4"/>
                  </a:cubicBezTo>
                  <a:cubicBezTo>
                    <a:pt x="2" y="4"/>
                    <a:pt x="2" y="4"/>
                    <a:pt x="2" y="4"/>
                  </a:cubicBezTo>
                  <a:cubicBezTo>
                    <a:pt x="7" y="9"/>
                    <a:pt x="7" y="9"/>
                    <a:pt x="7" y="9"/>
                  </a:cubicBezTo>
                  <a:cubicBezTo>
                    <a:pt x="7" y="7"/>
                    <a:pt x="7" y="7"/>
                    <a:pt x="7" y="7"/>
                  </a:cubicBezTo>
                  <a:cubicBezTo>
                    <a:pt x="4" y="4"/>
                    <a:pt x="4" y="4"/>
                    <a:pt x="4" y="4"/>
                  </a:cubicBezTo>
                  <a:cubicBezTo>
                    <a:pt x="3" y="2"/>
                    <a:pt x="3" y="2"/>
                    <a:pt x="3" y="2"/>
                  </a:cubicBezTo>
                  <a:cubicBezTo>
                    <a:pt x="3" y="2"/>
                    <a:pt x="3" y="2"/>
                    <a:pt x="4" y="2"/>
                  </a:cubicBezTo>
                  <a:cubicBezTo>
                    <a:pt x="7" y="2"/>
                    <a:pt x="7" y="2"/>
                    <a:pt x="7" y="2"/>
                  </a:cubicBezTo>
                  <a:cubicBezTo>
                    <a:pt x="7" y="0"/>
                    <a:pt x="7" y="0"/>
                    <a:pt x="7" y="0"/>
                  </a:cubicBezTo>
                  <a:moveTo>
                    <a:pt x="24" y="0"/>
                  </a:moveTo>
                  <a:cubicBezTo>
                    <a:pt x="9" y="0"/>
                    <a:pt x="9" y="0"/>
                    <a:pt x="9" y="0"/>
                  </a:cubicBezTo>
                  <a:cubicBezTo>
                    <a:pt x="9" y="2"/>
                    <a:pt x="9" y="2"/>
                    <a:pt x="9" y="2"/>
                  </a:cubicBezTo>
                  <a:cubicBezTo>
                    <a:pt x="24" y="2"/>
                    <a:pt x="24" y="2"/>
                    <a:pt x="24" y="2"/>
                  </a:cubicBezTo>
                  <a:cubicBezTo>
                    <a:pt x="24" y="0"/>
                    <a:pt x="24" y="0"/>
                    <a:pt x="24" y="0"/>
                  </a:cubicBezTo>
                  <a:moveTo>
                    <a:pt x="27" y="0"/>
                  </a:moveTo>
                  <a:cubicBezTo>
                    <a:pt x="26" y="0"/>
                    <a:pt x="26" y="0"/>
                    <a:pt x="26" y="0"/>
                  </a:cubicBezTo>
                  <a:cubicBezTo>
                    <a:pt x="26" y="2"/>
                    <a:pt x="26" y="2"/>
                    <a:pt x="26" y="2"/>
                  </a:cubicBezTo>
                  <a:cubicBezTo>
                    <a:pt x="27" y="2"/>
                    <a:pt x="27" y="2"/>
                    <a:pt x="27" y="2"/>
                  </a:cubicBezTo>
                  <a:cubicBezTo>
                    <a:pt x="28" y="2"/>
                    <a:pt x="28" y="2"/>
                    <a:pt x="28" y="3"/>
                  </a:cubicBezTo>
                  <a:cubicBezTo>
                    <a:pt x="26" y="5"/>
                    <a:pt x="26" y="5"/>
                    <a:pt x="26" y="5"/>
                  </a:cubicBezTo>
                  <a:cubicBezTo>
                    <a:pt x="26" y="7"/>
                    <a:pt x="26" y="7"/>
                    <a:pt x="26" y="7"/>
                  </a:cubicBezTo>
                  <a:cubicBezTo>
                    <a:pt x="29" y="5"/>
                    <a:pt x="29" y="5"/>
                    <a:pt x="29" y="5"/>
                  </a:cubicBezTo>
                  <a:cubicBezTo>
                    <a:pt x="29" y="12"/>
                    <a:pt x="29" y="12"/>
                    <a:pt x="29" y="12"/>
                  </a:cubicBezTo>
                  <a:cubicBezTo>
                    <a:pt x="31" y="12"/>
                    <a:pt x="31" y="12"/>
                    <a:pt x="31" y="12"/>
                  </a:cubicBezTo>
                  <a:cubicBezTo>
                    <a:pt x="31" y="4"/>
                    <a:pt x="31" y="4"/>
                    <a:pt x="31" y="4"/>
                  </a:cubicBezTo>
                  <a:cubicBezTo>
                    <a:pt x="31" y="4"/>
                    <a:pt x="31" y="3"/>
                    <a:pt x="31" y="3"/>
                  </a:cubicBezTo>
                  <a:cubicBezTo>
                    <a:pt x="31" y="3"/>
                    <a:pt x="31" y="3"/>
                    <a:pt x="31" y="3"/>
                  </a:cubicBezTo>
                  <a:cubicBezTo>
                    <a:pt x="30" y="3"/>
                    <a:pt x="30" y="3"/>
                    <a:pt x="30" y="3"/>
                  </a:cubicBezTo>
                  <a:cubicBezTo>
                    <a:pt x="30" y="1"/>
                    <a:pt x="30" y="1"/>
                    <a:pt x="30" y="1"/>
                  </a:cubicBezTo>
                  <a:cubicBezTo>
                    <a:pt x="30" y="2"/>
                    <a:pt x="30" y="2"/>
                    <a:pt x="30" y="2"/>
                  </a:cubicBezTo>
                  <a:cubicBezTo>
                    <a:pt x="29" y="1"/>
                    <a:pt x="28" y="0"/>
                    <a:pt x="27" y="0"/>
                  </a:cubicBezTo>
                </a:path>
              </a:pathLst>
            </a:custGeom>
            <a:solidFill>
              <a:srgbClr val="FFE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59" name="Freeform 315"/>
            <p:cNvSpPr>
              <a:spLocks noEditPoints="1"/>
            </p:cNvSpPr>
            <p:nvPr/>
          </p:nvSpPr>
          <p:spPr bwMode="auto">
            <a:xfrm>
              <a:off x="6773497" y="8075504"/>
              <a:ext cx="483412" cy="483412"/>
            </a:xfrm>
            <a:custGeom>
              <a:avLst/>
              <a:gdLst>
                <a:gd name="T0" fmla="*/ 27 w 31"/>
                <a:gd name="T1" fmla="*/ 28 h 31"/>
                <a:gd name="T2" fmla="*/ 27 w 31"/>
                <a:gd name="T3" fmla="*/ 29 h 31"/>
                <a:gd name="T4" fmla="*/ 3 w 31"/>
                <a:gd name="T5" fmla="*/ 29 h 31"/>
                <a:gd name="T6" fmla="*/ 3 w 31"/>
                <a:gd name="T7" fmla="*/ 28 h 31"/>
                <a:gd name="T8" fmla="*/ 0 w 31"/>
                <a:gd name="T9" fmla="*/ 28 h 31"/>
                <a:gd name="T10" fmla="*/ 1 w 31"/>
                <a:gd name="T11" fmla="*/ 29 h 31"/>
                <a:gd name="T12" fmla="*/ 1 w 31"/>
                <a:gd name="T13" fmla="*/ 30 h 31"/>
                <a:gd name="T14" fmla="*/ 7 w 31"/>
                <a:gd name="T15" fmla="*/ 30 h 31"/>
                <a:gd name="T16" fmla="*/ 9 w 31"/>
                <a:gd name="T17" fmla="*/ 31 h 31"/>
                <a:gd name="T18" fmla="*/ 24 w 31"/>
                <a:gd name="T19" fmla="*/ 30 h 31"/>
                <a:gd name="T20" fmla="*/ 26 w 31"/>
                <a:gd name="T21" fmla="*/ 31 h 31"/>
                <a:gd name="T22" fmla="*/ 29 w 31"/>
                <a:gd name="T23" fmla="*/ 30 h 31"/>
                <a:gd name="T24" fmla="*/ 29 w 31"/>
                <a:gd name="T25" fmla="*/ 30 h 31"/>
                <a:gd name="T26" fmla="*/ 30 w 31"/>
                <a:gd name="T27" fmla="*/ 29 h 31"/>
                <a:gd name="T28" fmla="*/ 24 w 31"/>
                <a:gd name="T29" fmla="*/ 23 h 31"/>
                <a:gd name="T30" fmla="*/ 26 w 31"/>
                <a:gd name="T31" fmla="*/ 27 h 31"/>
                <a:gd name="T32" fmla="*/ 24 w 31"/>
                <a:gd name="T33" fmla="*/ 23 h 31"/>
                <a:gd name="T34" fmla="*/ 9 w 31"/>
                <a:gd name="T35" fmla="*/ 20 h 31"/>
                <a:gd name="T36" fmla="*/ 7 w 31"/>
                <a:gd name="T37" fmla="*/ 24 h 31"/>
                <a:gd name="T38" fmla="*/ 9 w 31"/>
                <a:gd name="T39" fmla="*/ 20 h 31"/>
                <a:gd name="T40" fmla="*/ 0 w 31"/>
                <a:gd name="T41" fmla="*/ 12 h 31"/>
                <a:gd name="T42" fmla="*/ 2 w 31"/>
                <a:gd name="T43" fmla="*/ 14 h 31"/>
                <a:gd name="T44" fmla="*/ 13 w 31"/>
                <a:gd name="T45" fmla="*/ 12 h 31"/>
                <a:gd name="T46" fmla="*/ 12 w 31"/>
                <a:gd name="T47" fmla="*/ 14 h 31"/>
                <a:gd name="T48" fmla="*/ 13 w 31"/>
                <a:gd name="T49" fmla="*/ 12 h 31"/>
                <a:gd name="T50" fmla="*/ 18 w 31"/>
                <a:gd name="T51" fmla="*/ 12 h 31"/>
                <a:gd name="T52" fmla="*/ 19 w 31"/>
                <a:gd name="T53" fmla="*/ 14 h 31"/>
                <a:gd name="T54" fmla="*/ 31 w 31"/>
                <a:gd name="T55" fmla="*/ 12 h 31"/>
                <a:gd name="T56" fmla="*/ 29 w 31"/>
                <a:gd name="T57" fmla="*/ 14 h 31"/>
                <a:gd name="T58" fmla="*/ 31 w 31"/>
                <a:gd name="T59" fmla="*/ 12 h 31"/>
                <a:gd name="T60" fmla="*/ 7 w 31"/>
                <a:gd name="T61" fmla="*/ 9 h 31"/>
                <a:gd name="T62" fmla="*/ 9 w 31"/>
                <a:gd name="T63" fmla="*/ 9 h 31"/>
                <a:gd name="T64" fmla="*/ 26 w 31"/>
                <a:gd name="T65" fmla="*/ 5 h 31"/>
                <a:gd name="T66" fmla="*/ 24 w 31"/>
                <a:gd name="T67" fmla="*/ 9 h 31"/>
                <a:gd name="T68" fmla="*/ 26 w 31"/>
                <a:gd name="T69" fmla="*/ 5 h 31"/>
                <a:gd name="T70" fmla="*/ 7 w 31"/>
                <a:gd name="T71" fmla="*/ 0 h 31"/>
                <a:gd name="T72" fmla="*/ 9 w 31"/>
                <a:gd name="T73" fmla="*/ 2 h 31"/>
                <a:gd name="T74" fmla="*/ 26 w 31"/>
                <a:gd name="T75" fmla="*/ 0 h 31"/>
                <a:gd name="T76" fmla="*/ 24 w 31"/>
                <a:gd name="T77" fmla="*/ 2 h 31"/>
                <a:gd name="T78" fmla="*/ 26 w 31"/>
                <a:gd name="T7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 h="31">
                  <a:moveTo>
                    <a:pt x="31" y="28"/>
                  </a:moveTo>
                  <a:cubicBezTo>
                    <a:pt x="27" y="28"/>
                    <a:pt x="27" y="28"/>
                    <a:pt x="27" y="28"/>
                  </a:cubicBezTo>
                  <a:cubicBezTo>
                    <a:pt x="27" y="29"/>
                    <a:pt x="27" y="29"/>
                    <a:pt x="27" y="29"/>
                  </a:cubicBezTo>
                  <a:cubicBezTo>
                    <a:pt x="27" y="29"/>
                    <a:pt x="27" y="29"/>
                    <a:pt x="27" y="29"/>
                  </a:cubicBezTo>
                  <a:cubicBezTo>
                    <a:pt x="4" y="29"/>
                    <a:pt x="4" y="29"/>
                    <a:pt x="4" y="29"/>
                  </a:cubicBezTo>
                  <a:cubicBezTo>
                    <a:pt x="3" y="29"/>
                    <a:pt x="3" y="29"/>
                    <a:pt x="3" y="29"/>
                  </a:cubicBezTo>
                  <a:cubicBezTo>
                    <a:pt x="3" y="28"/>
                    <a:pt x="3" y="28"/>
                    <a:pt x="3" y="28"/>
                  </a:cubicBezTo>
                  <a:cubicBezTo>
                    <a:pt x="3" y="28"/>
                    <a:pt x="3" y="28"/>
                    <a:pt x="3" y="28"/>
                  </a:cubicBezTo>
                  <a:cubicBezTo>
                    <a:pt x="0" y="28"/>
                    <a:pt x="0" y="28"/>
                    <a:pt x="0" y="28"/>
                  </a:cubicBezTo>
                  <a:cubicBezTo>
                    <a:pt x="0" y="28"/>
                    <a:pt x="0" y="28"/>
                    <a:pt x="0" y="28"/>
                  </a:cubicBezTo>
                  <a:cubicBezTo>
                    <a:pt x="0" y="28"/>
                    <a:pt x="0" y="28"/>
                    <a:pt x="0" y="28"/>
                  </a:cubicBezTo>
                  <a:cubicBezTo>
                    <a:pt x="1" y="29"/>
                    <a:pt x="1" y="29"/>
                    <a:pt x="1" y="29"/>
                  </a:cubicBezTo>
                  <a:cubicBezTo>
                    <a:pt x="1" y="30"/>
                    <a:pt x="1" y="30"/>
                    <a:pt x="1" y="30"/>
                  </a:cubicBezTo>
                  <a:cubicBezTo>
                    <a:pt x="1" y="30"/>
                    <a:pt x="1" y="30"/>
                    <a:pt x="1" y="30"/>
                  </a:cubicBezTo>
                  <a:cubicBezTo>
                    <a:pt x="1" y="30"/>
                    <a:pt x="1" y="30"/>
                    <a:pt x="2" y="30"/>
                  </a:cubicBezTo>
                  <a:cubicBezTo>
                    <a:pt x="7" y="30"/>
                    <a:pt x="7" y="30"/>
                    <a:pt x="7" y="30"/>
                  </a:cubicBezTo>
                  <a:cubicBezTo>
                    <a:pt x="7" y="31"/>
                    <a:pt x="7" y="31"/>
                    <a:pt x="7" y="31"/>
                  </a:cubicBezTo>
                  <a:cubicBezTo>
                    <a:pt x="9" y="31"/>
                    <a:pt x="9" y="31"/>
                    <a:pt x="9" y="31"/>
                  </a:cubicBezTo>
                  <a:cubicBezTo>
                    <a:pt x="9" y="30"/>
                    <a:pt x="9" y="30"/>
                    <a:pt x="9" y="30"/>
                  </a:cubicBezTo>
                  <a:cubicBezTo>
                    <a:pt x="24" y="30"/>
                    <a:pt x="24" y="30"/>
                    <a:pt x="24" y="30"/>
                  </a:cubicBezTo>
                  <a:cubicBezTo>
                    <a:pt x="24" y="31"/>
                    <a:pt x="24" y="31"/>
                    <a:pt x="24" y="31"/>
                  </a:cubicBezTo>
                  <a:cubicBezTo>
                    <a:pt x="26" y="31"/>
                    <a:pt x="26" y="31"/>
                    <a:pt x="26" y="31"/>
                  </a:cubicBezTo>
                  <a:cubicBezTo>
                    <a:pt x="26" y="30"/>
                    <a:pt x="26" y="30"/>
                    <a:pt x="26" y="30"/>
                  </a:cubicBezTo>
                  <a:cubicBezTo>
                    <a:pt x="29" y="30"/>
                    <a:pt x="29" y="30"/>
                    <a:pt x="29" y="30"/>
                  </a:cubicBezTo>
                  <a:cubicBezTo>
                    <a:pt x="29" y="30"/>
                    <a:pt x="29" y="30"/>
                    <a:pt x="29" y="30"/>
                  </a:cubicBezTo>
                  <a:cubicBezTo>
                    <a:pt x="29" y="30"/>
                    <a:pt x="29" y="30"/>
                    <a:pt x="29" y="30"/>
                  </a:cubicBezTo>
                  <a:cubicBezTo>
                    <a:pt x="30" y="29"/>
                    <a:pt x="30" y="29"/>
                    <a:pt x="30" y="29"/>
                  </a:cubicBezTo>
                  <a:cubicBezTo>
                    <a:pt x="30" y="29"/>
                    <a:pt x="30" y="29"/>
                    <a:pt x="30" y="29"/>
                  </a:cubicBezTo>
                  <a:cubicBezTo>
                    <a:pt x="30" y="29"/>
                    <a:pt x="30" y="28"/>
                    <a:pt x="31" y="28"/>
                  </a:cubicBezTo>
                  <a:moveTo>
                    <a:pt x="24" y="23"/>
                  </a:moveTo>
                  <a:cubicBezTo>
                    <a:pt x="24" y="25"/>
                    <a:pt x="24" y="25"/>
                    <a:pt x="24" y="25"/>
                  </a:cubicBezTo>
                  <a:cubicBezTo>
                    <a:pt x="26" y="27"/>
                    <a:pt x="26" y="27"/>
                    <a:pt x="26" y="27"/>
                  </a:cubicBezTo>
                  <a:cubicBezTo>
                    <a:pt x="26" y="25"/>
                    <a:pt x="26" y="25"/>
                    <a:pt x="26" y="25"/>
                  </a:cubicBezTo>
                  <a:cubicBezTo>
                    <a:pt x="24" y="23"/>
                    <a:pt x="24" y="23"/>
                    <a:pt x="24" y="23"/>
                  </a:cubicBezTo>
                  <a:cubicBezTo>
                    <a:pt x="24" y="23"/>
                    <a:pt x="24" y="23"/>
                    <a:pt x="24" y="23"/>
                  </a:cubicBezTo>
                  <a:moveTo>
                    <a:pt x="9" y="20"/>
                  </a:moveTo>
                  <a:cubicBezTo>
                    <a:pt x="7" y="22"/>
                    <a:pt x="7" y="22"/>
                    <a:pt x="7" y="22"/>
                  </a:cubicBezTo>
                  <a:cubicBezTo>
                    <a:pt x="7" y="24"/>
                    <a:pt x="7" y="24"/>
                    <a:pt x="7" y="24"/>
                  </a:cubicBezTo>
                  <a:cubicBezTo>
                    <a:pt x="9" y="22"/>
                    <a:pt x="9" y="22"/>
                    <a:pt x="9" y="22"/>
                  </a:cubicBezTo>
                  <a:cubicBezTo>
                    <a:pt x="9" y="20"/>
                    <a:pt x="9" y="20"/>
                    <a:pt x="9" y="20"/>
                  </a:cubicBezTo>
                  <a:moveTo>
                    <a:pt x="2" y="12"/>
                  </a:moveTo>
                  <a:cubicBezTo>
                    <a:pt x="0" y="12"/>
                    <a:pt x="0" y="12"/>
                    <a:pt x="0" y="12"/>
                  </a:cubicBezTo>
                  <a:cubicBezTo>
                    <a:pt x="0" y="14"/>
                    <a:pt x="0" y="14"/>
                    <a:pt x="0" y="14"/>
                  </a:cubicBezTo>
                  <a:cubicBezTo>
                    <a:pt x="2" y="14"/>
                    <a:pt x="2" y="14"/>
                    <a:pt x="2" y="14"/>
                  </a:cubicBezTo>
                  <a:cubicBezTo>
                    <a:pt x="2" y="12"/>
                    <a:pt x="2" y="12"/>
                    <a:pt x="2" y="12"/>
                  </a:cubicBezTo>
                  <a:moveTo>
                    <a:pt x="13" y="12"/>
                  </a:moveTo>
                  <a:cubicBezTo>
                    <a:pt x="10" y="12"/>
                    <a:pt x="10" y="12"/>
                    <a:pt x="10" y="12"/>
                  </a:cubicBezTo>
                  <a:cubicBezTo>
                    <a:pt x="12" y="14"/>
                    <a:pt x="12" y="14"/>
                    <a:pt x="12" y="14"/>
                  </a:cubicBezTo>
                  <a:cubicBezTo>
                    <a:pt x="15" y="14"/>
                    <a:pt x="15" y="14"/>
                    <a:pt x="15" y="14"/>
                  </a:cubicBezTo>
                  <a:cubicBezTo>
                    <a:pt x="13" y="12"/>
                    <a:pt x="13" y="12"/>
                    <a:pt x="13" y="12"/>
                  </a:cubicBezTo>
                  <a:moveTo>
                    <a:pt x="21" y="12"/>
                  </a:moveTo>
                  <a:cubicBezTo>
                    <a:pt x="18" y="12"/>
                    <a:pt x="18" y="12"/>
                    <a:pt x="18" y="12"/>
                  </a:cubicBezTo>
                  <a:cubicBezTo>
                    <a:pt x="16" y="14"/>
                    <a:pt x="16" y="14"/>
                    <a:pt x="16" y="14"/>
                  </a:cubicBezTo>
                  <a:cubicBezTo>
                    <a:pt x="19" y="14"/>
                    <a:pt x="19" y="14"/>
                    <a:pt x="19" y="14"/>
                  </a:cubicBezTo>
                  <a:cubicBezTo>
                    <a:pt x="21" y="12"/>
                    <a:pt x="21" y="12"/>
                    <a:pt x="21" y="12"/>
                  </a:cubicBezTo>
                  <a:moveTo>
                    <a:pt x="31" y="12"/>
                  </a:moveTo>
                  <a:cubicBezTo>
                    <a:pt x="29" y="12"/>
                    <a:pt x="29" y="12"/>
                    <a:pt x="29" y="12"/>
                  </a:cubicBezTo>
                  <a:cubicBezTo>
                    <a:pt x="29" y="14"/>
                    <a:pt x="29" y="14"/>
                    <a:pt x="29" y="14"/>
                  </a:cubicBezTo>
                  <a:cubicBezTo>
                    <a:pt x="31" y="14"/>
                    <a:pt x="31" y="14"/>
                    <a:pt x="31" y="14"/>
                  </a:cubicBezTo>
                  <a:cubicBezTo>
                    <a:pt x="31" y="12"/>
                    <a:pt x="31" y="12"/>
                    <a:pt x="31" y="12"/>
                  </a:cubicBezTo>
                  <a:moveTo>
                    <a:pt x="7" y="7"/>
                  </a:moveTo>
                  <a:cubicBezTo>
                    <a:pt x="7" y="9"/>
                    <a:pt x="7" y="9"/>
                    <a:pt x="7" y="9"/>
                  </a:cubicBezTo>
                  <a:cubicBezTo>
                    <a:pt x="9" y="11"/>
                    <a:pt x="9" y="11"/>
                    <a:pt x="9" y="11"/>
                  </a:cubicBezTo>
                  <a:cubicBezTo>
                    <a:pt x="9" y="9"/>
                    <a:pt x="9" y="9"/>
                    <a:pt x="9" y="9"/>
                  </a:cubicBezTo>
                  <a:cubicBezTo>
                    <a:pt x="7" y="7"/>
                    <a:pt x="7" y="7"/>
                    <a:pt x="7" y="7"/>
                  </a:cubicBezTo>
                  <a:moveTo>
                    <a:pt x="26" y="5"/>
                  </a:moveTo>
                  <a:cubicBezTo>
                    <a:pt x="24" y="7"/>
                    <a:pt x="24" y="7"/>
                    <a:pt x="24" y="7"/>
                  </a:cubicBezTo>
                  <a:cubicBezTo>
                    <a:pt x="24" y="9"/>
                    <a:pt x="24" y="9"/>
                    <a:pt x="24" y="9"/>
                  </a:cubicBezTo>
                  <a:cubicBezTo>
                    <a:pt x="26" y="7"/>
                    <a:pt x="26" y="7"/>
                    <a:pt x="26" y="7"/>
                  </a:cubicBezTo>
                  <a:cubicBezTo>
                    <a:pt x="26" y="5"/>
                    <a:pt x="26" y="5"/>
                    <a:pt x="26" y="5"/>
                  </a:cubicBezTo>
                  <a:moveTo>
                    <a:pt x="9" y="0"/>
                  </a:moveTo>
                  <a:cubicBezTo>
                    <a:pt x="7" y="0"/>
                    <a:pt x="7" y="0"/>
                    <a:pt x="7" y="0"/>
                  </a:cubicBezTo>
                  <a:cubicBezTo>
                    <a:pt x="7" y="2"/>
                    <a:pt x="7" y="2"/>
                    <a:pt x="7" y="2"/>
                  </a:cubicBezTo>
                  <a:cubicBezTo>
                    <a:pt x="9" y="2"/>
                    <a:pt x="9" y="2"/>
                    <a:pt x="9" y="2"/>
                  </a:cubicBezTo>
                  <a:cubicBezTo>
                    <a:pt x="9" y="0"/>
                    <a:pt x="9" y="0"/>
                    <a:pt x="9" y="0"/>
                  </a:cubicBezTo>
                  <a:moveTo>
                    <a:pt x="26" y="0"/>
                  </a:moveTo>
                  <a:cubicBezTo>
                    <a:pt x="24" y="0"/>
                    <a:pt x="24" y="0"/>
                    <a:pt x="24" y="0"/>
                  </a:cubicBezTo>
                  <a:cubicBezTo>
                    <a:pt x="24" y="2"/>
                    <a:pt x="24" y="2"/>
                    <a:pt x="24" y="2"/>
                  </a:cubicBezTo>
                  <a:cubicBezTo>
                    <a:pt x="26" y="2"/>
                    <a:pt x="26" y="2"/>
                    <a:pt x="26" y="2"/>
                  </a:cubicBezTo>
                  <a:cubicBezTo>
                    <a:pt x="26" y="0"/>
                    <a:pt x="26" y="0"/>
                    <a:pt x="26" y="0"/>
                  </a:cubicBezTo>
                </a:path>
              </a:pathLst>
            </a:custGeom>
            <a:solidFill>
              <a:srgbClr val="FEE7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0" name="Freeform 316"/>
            <p:cNvSpPr>
              <a:spLocks/>
            </p:cNvSpPr>
            <p:nvPr/>
          </p:nvSpPr>
          <p:spPr bwMode="auto">
            <a:xfrm>
              <a:off x="6867061" y="6219825"/>
              <a:ext cx="2214339" cy="3196758"/>
            </a:xfrm>
            <a:custGeom>
              <a:avLst/>
              <a:gdLst>
                <a:gd name="T0" fmla="*/ 1 w 142"/>
                <a:gd name="T1" fmla="*/ 189 h 205"/>
                <a:gd name="T2" fmla="*/ 6 w 142"/>
                <a:gd name="T3" fmla="*/ 205 h 205"/>
                <a:gd name="T4" fmla="*/ 57 w 142"/>
                <a:gd name="T5" fmla="*/ 205 h 205"/>
                <a:gd name="T6" fmla="*/ 55 w 142"/>
                <a:gd name="T7" fmla="*/ 198 h 205"/>
                <a:gd name="T8" fmla="*/ 49 w 142"/>
                <a:gd name="T9" fmla="*/ 177 h 205"/>
                <a:gd name="T10" fmla="*/ 49 w 142"/>
                <a:gd name="T11" fmla="*/ 170 h 205"/>
                <a:gd name="T12" fmla="*/ 51 w 142"/>
                <a:gd name="T13" fmla="*/ 164 h 205"/>
                <a:gd name="T14" fmla="*/ 70 w 142"/>
                <a:gd name="T15" fmla="*/ 114 h 205"/>
                <a:gd name="T16" fmla="*/ 74 w 142"/>
                <a:gd name="T17" fmla="*/ 152 h 205"/>
                <a:gd name="T18" fmla="*/ 73 w 142"/>
                <a:gd name="T19" fmla="*/ 161 h 205"/>
                <a:gd name="T20" fmla="*/ 72 w 142"/>
                <a:gd name="T21" fmla="*/ 165 h 205"/>
                <a:gd name="T22" fmla="*/ 68 w 142"/>
                <a:gd name="T23" fmla="*/ 175 h 205"/>
                <a:gd name="T24" fmla="*/ 67 w 142"/>
                <a:gd name="T25" fmla="*/ 179 h 205"/>
                <a:gd name="T26" fmla="*/ 63 w 142"/>
                <a:gd name="T27" fmla="*/ 188 h 205"/>
                <a:gd name="T28" fmla="*/ 65 w 142"/>
                <a:gd name="T29" fmla="*/ 198 h 205"/>
                <a:gd name="T30" fmla="*/ 65 w 142"/>
                <a:gd name="T31" fmla="*/ 205 h 205"/>
                <a:gd name="T32" fmla="*/ 142 w 142"/>
                <a:gd name="T33" fmla="*/ 205 h 205"/>
                <a:gd name="T34" fmla="*/ 138 w 142"/>
                <a:gd name="T35" fmla="*/ 73 h 205"/>
                <a:gd name="T36" fmla="*/ 132 w 142"/>
                <a:gd name="T37" fmla="*/ 24 h 205"/>
                <a:gd name="T38" fmla="*/ 130 w 142"/>
                <a:gd name="T39" fmla="*/ 25 h 205"/>
                <a:gd name="T40" fmla="*/ 121 w 142"/>
                <a:gd name="T41" fmla="*/ 20 h 205"/>
                <a:gd name="T42" fmla="*/ 109 w 142"/>
                <a:gd name="T43" fmla="*/ 0 h 205"/>
                <a:gd name="T44" fmla="*/ 40 w 142"/>
                <a:gd name="T45" fmla="*/ 24 h 205"/>
                <a:gd name="T46" fmla="*/ 24 w 142"/>
                <a:gd name="T47" fmla="*/ 85 h 205"/>
                <a:gd name="T48" fmla="*/ 15 w 142"/>
                <a:gd name="T49" fmla="*/ 122 h 205"/>
                <a:gd name="T50" fmla="*/ 10 w 142"/>
                <a:gd name="T51" fmla="*/ 130 h 205"/>
                <a:gd name="T52" fmla="*/ 10 w 142"/>
                <a:gd name="T53" fmla="*/ 138 h 205"/>
                <a:gd name="T54" fmla="*/ 11 w 142"/>
                <a:gd name="T55" fmla="*/ 148 h 205"/>
                <a:gd name="T56" fmla="*/ 4 w 142"/>
                <a:gd name="T57" fmla="*/ 159 h 205"/>
                <a:gd name="T58" fmla="*/ 6 w 142"/>
                <a:gd name="T59" fmla="*/ 168 h 205"/>
                <a:gd name="T60" fmla="*/ 1 w 142"/>
                <a:gd name="T61"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205">
                  <a:moveTo>
                    <a:pt x="1" y="189"/>
                  </a:moveTo>
                  <a:cubicBezTo>
                    <a:pt x="1" y="190"/>
                    <a:pt x="3" y="196"/>
                    <a:pt x="6" y="205"/>
                  </a:cubicBezTo>
                  <a:cubicBezTo>
                    <a:pt x="57" y="205"/>
                    <a:pt x="57" y="205"/>
                    <a:pt x="57" y="205"/>
                  </a:cubicBezTo>
                  <a:cubicBezTo>
                    <a:pt x="56" y="202"/>
                    <a:pt x="55" y="200"/>
                    <a:pt x="55" y="198"/>
                  </a:cubicBezTo>
                  <a:cubicBezTo>
                    <a:pt x="53" y="186"/>
                    <a:pt x="50" y="180"/>
                    <a:pt x="49" y="177"/>
                  </a:cubicBezTo>
                  <a:cubicBezTo>
                    <a:pt x="49" y="174"/>
                    <a:pt x="51" y="171"/>
                    <a:pt x="49" y="170"/>
                  </a:cubicBezTo>
                  <a:cubicBezTo>
                    <a:pt x="47" y="168"/>
                    <a:pt x="53" y="168"/>
                    <a:pt x="51" y="164"/>
                  </a:cubicBezTo>
                  <a:cubicBezTo>
                    <a:pt x="50" y="160"/>
                    <a:pt x="64" y="126"/>
                    <a:pt x="70" y="114"/>
                  </a:cubicBezTo>
                  <a:cubicBezTo>
                    <a:pt x="70" y="114"/>
                    <a:pt x="74" y="145"/>
                    <a:pt x="74" y="152"/>
                  </a:cubicBezTo>
                  <a:cubicBezTo>
                    <a:pt x="74" y="158"/>
                    <a:pt x="74" y="160"/>
                    <a:pt x="73" y="161"/>
                  </a:cubicBezTo>
                  <a:cubicBezTo>
                    <a:pt x="72" y="162"/>
                    <a:pt x="72" y="165"/>
                    <a:pt x="72" y="165"/>
                  </a:cubicBezTo>
                  <a:cubicBezTo>
                    <a:pt x="72" y="165"/>
                    <a:pt x="69" y="172"/>
                    <a:pt x="68" y="175"/>
                  </a:cubicBezTo>
                  <a:cubicBezTo>
                    <a:pt x="67" y="177"/>
                    <a:pt x="68" y="177"/>
                    <a:pt x="67" y="179"/>
                  </a:cubicBezTo>
                  <a:cubicBezTo>
                    <a:pt x="67" y="181"/>
                    <a:pt x="62" y="184"/>
                    <a:pt x="63" y="188"/>
                  </a:cubicBezTo>
                  <a:cubicBezTo>
                    <a:pt x="64" y="192"/>
                    <a:pt x="65" y="193"/>
                    <a:pt x="65" y="198"/>
                  </a:cubicBezTo>
                  <a:cubicBezTo>
                    <a:pt x="66" y="199"/>
                    <a:pt x="65" y="202"/>
                    <a:pt x="65" y="205"/>
                  </a:cubicBezTo>
                  <a:cubicBezTo>
                    <a:pt x="142" y="205"/>
                    <a:pt x="142" y="205"/>
                    <a:pt x="142" y="205"/>
                  </a:cubicBezTo>
                  <a:cubicBezTo>
                    <a:pt x="138" y="73"/>
                    <a:pt x="138" y="73"/>
                    <a:pt x="138" y="73"/>
                  </a:cubicBezTo>
                  <a:cubicBezTo>
                    <a:pt x="132" y="24"/>
                    <a:pt x="132" y="24"/>
                    <a:pt x="132" y="24"/>
                  </a:cubicBezTo>
                  <a:cubicBezTo>
                    <a:pt x="131" y="25"/>
                    <a:pt x="130" y="25"/>
                    <a:pt x="130" y="25"/>
                  </a:cubicBezTo>
                  <a:cubicBezTo>
                    <a:pt x="130" y="25"/>
                    <a:pt x="122" y="21"/>
                    <a:pt x="121" y="20"/>
                  </a:cubicBezTo>
                  <a:cubicBezTo>
                    <a:pt x="120" y="19"/>
                    <a:pt x="109" y="2"/>
                    <a:pt x="109" y="0"/>
                  </a:cubicBezTo>
                  <a:cubicBezTo>
                    <a:pt x="109" y="0"/>
                    <a:pt x="41" y="21"/>
                    <a:pt x="40" y="24"/>
                  </a:cubicBezTo>
                  <a:cubicBezTo>
                    <a:pt x="38" y="27"/>
                    <a:pt x="29" y="64"/>
                    <a:pt x="24" y="85"/>
                  </a:cubicBezTo>
                  <a:cubicBezTo>
                    <a:pt x="20" y="105"/>
                    <a:pt x="17" y="116"/>
                    <a:pt x="15" y="122"/>
                  </a:cubicBezTo>
                  <a:cubicBezTo>
                    <a:pt x="12" y="128"/>
                    <a:pt x="7" y="125"/>
                    <a:pt x="10" y="130"/>
                  </a:cubicBezTo>
                  <a:cubicBezTo>
                    <a:pt x="14" y="135"/>
                    <a:pt x="11" y="137"/>
                    <a:pt x="10" y="138"/>
                  </a:cubicBezTo>
                  <a:cubicBezTo>
                    <a:pt x="9" y="140"/>
                    <a:pt x="12" y="147"/>
                    <a:pt x="11" y="148"/>
                  </a:cubicBezTo>
                  <a:cubicBezTo>
                    <a:pt x="10" y="149"/>
                    <a:pt x="8" y="153"/>
                    <a:pt x="4" y="159"/>
                  </a:cubicBezTo>
                  <a:cubicBezTo>
                    <a:pt x="0" y="165"/>
                    <a:pt x="7" y="167"/>
                    <a:pt x="6" y="168"/>
                  </a:cubicBezTo>
                  <a:cubicBezTo>
                    <a:pt x="5" y="170"/>
                    <a:pt x="0" y="183"/>
                    <a:pt x="1" y="189"/>
                  </a:cubicBezTo>
                  <a:close/>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1" name="Freeform 317"/>
            <p:cNvSpPr>
              <a:spLocks/>
            </p:cNvSpPr>
            <p:nvPr/>
          </p:nvSpPr>
          <p:spPr bwMode="auto">
            <a:xfrm>
              <a:off x="7615570" y="7108680"/>
              <a:ext cx="31188" cy="62376"/>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1" y="1"/>
                    <a:pt x="0" y="0"/>
                    <a:pt x="0" y="0"/>
                  </a:cubicBezTo>
                  <a:cubicBezTo>
                    <a:pt x="0" y="1"/>
                    <a:pt x="1" y="2"/>
                    <a:pt x="2"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2" name="Freeform 318"/>
            <p:cNvSpPr>
              <a:spLocks/>
            </p:cNvSpPr>
            <p:nvPr/>
          </p:nvSpPr>
          <p:spPr bwMode="auto">
            <a:xfrm>
              <a:off x="7225721" y="6983928"/>
              <a:ext cx="935636" cy="2432655"/>
            </a:xfrm>
            <a:custGeom>
              <a:avLst/>
              <a:gdLst>
                <a:gd name="T0" fmla="*/ 19 w 60"/>
                <a:gd name="T1" fmla="*/ 123 h 156"/>
                <a:gd name="T2" fmla="*/ 27 w 60"/>
                <a:gd name="T3" fmla="*/ 156 h 156"/>
                <a:gd name="T4" fmla="*/ 34 w 60"/>
                <a:gd name="T5" fmla="*/ 156 h 156"/>
                <a:gd name="T6" fmla="*/ 33 w 60"/>
                <a:gd name="T7" fmla="*/ 153 h 156"/>
                <a:gd name="T8" fmla="*/ 27 w 60"/>
                <a:gd name="T9" fmla="*/ 129 h 156"/>
                <a:gd name="T10" fmla="*/ 27 w 60"/>
                <a:gd name="T11" fmla="*/ 126 h 156"/>
                <a:gd name="T12" fmla="*/ 27 w 60"/>
                <a:gd name="T13" fmla="*/ 122 h 156"/>
                <a:gd name="T14" fmla="*/ 28 w 60"/>
                <a:gd name="T15" fmla="*/ 117 h 156"/>
                <a:gd name="T16" fmla="*/ 29 w 60"/>
                <a:gd name="T17" fmla="*/ 111 h 156"/>
                <a:gd name="T18" fmla="*/ 47 w 60"/>
                <a:gd name="T19" fmla="*/ 65 h 156"/>
                <a:gd name="T20" fmla="*/ 51 w 60"/>
                <a:gd name="T21" fmla="*/ 107 h 156"/>
                <a:gd name="T22" fmla="*/ 51 w 60"/>
                <a:gd name="T23" fmla="*/ 106 h 156"/>
                <a:gd name="T24" fmla="*/ 52 w 60"/>
                <a:gd name="T25" fmla="*/ 60 h 156"/>
                <a:gd name="T26" fmla="*/ 60 w 60"/>
                <a:gd name="T27" fmla="*/ 62 h 156"/>
                <a:gd name="T28" fmla="*/ 50 w 60"/>
                <a:gd name="T29" fmla="*/ 48 h 156"/>
                <a:gd name="T30" fmla="*/ 39 w 60"/>
                <a:gd name="T31" fmla="*/ 0 h 156"/>
                <a:gd name="T32" fmla="*/ 35 w 60"/>
                <a:gd name="T33" fmla="*/ 22 h 156"/>
                <a:gd name="T34" fmla="*/ 47 w 60"/>
                <a:gd name="T35" fmla="*/ 51 h 156"/>
                <a:gd name="T36" fmla="*/ 27 w 60"/>
                <a:gd name="T37" fmla="*/ 12 h 156"/>
                <a:gd name="T38" fmla="*/ 44 w 60"/>
                <a:gd name="T39" fmla="*/ 54 h 156"/>
                <a:gd name="T40" fmla="*/ 36 w 60"/>
                <a:gd name="T41" fmla="*/ 66 h 156"/>
                <a:gd name="T42" fmla="*/ 39 w 60"/>
                <a:gd name="T43" fmla="*/ 67 h 156"/>
                <a:gd name="T44" fmla="*/ 29 w 60"/>
                <a:gd name="T45" fmla="*/ 97 h 156"/>
                <a:gd name="T46" fmla="*/ 22 w 60"/>
                <a:gd name="T47" fmla="*/ 61 h 156"/>
                <a:gd name="T48" fmla="*/ 25 w 60"/>
                <a:gd name="T49" fmla="*/ 103 h 156"/>
                <a:gd name="T50" fmla="*/ 16 w 60"/>
                <a:gd name="T51" fmla="*/ 93 h 156"/>
                <a:gd name="T52" fmla="*/ 20 w 60"/>
                <a:gd name="T53" fmla="*/ 104 h 156"/>
                <a:gd name="T54" fmla="*/ 21 w 60"/>
                <a:gd name="T55" fmla="*/ 116 h 156"/>
                <a:gd name="T56" fmla="*/ 5 w 60"/>
                <a:gd name="T57" fmla="*/ 116 h 156"/>
                <a:gd name="T58" fmla="*/ 19 w 60"/>
                <a:gd name="T5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156">
                  <a:moveTo>
                    <a:pt x="19" y="123"/>
                  </a:moveTo>
                  <a:cubicBezTo>
                    <a:pt x="22" y="127"/>
                    <a:pt x="25" y="145"/>
                    <a:pt x="27" y="156"/>
                  </a:cubicBezTo>
                  <a:cubicBezTo>
                    <a:pt x="34" y="156"/>
                    <a:pt x="34" y="156"/>
                    <a:pt x="34" y="156"/>
                  </a:cubicBezTo>
                  <a:cubicBezTo>
                    <a:pt x="34" y="155"/>
                    <a:pt x="33" y="154"/>
                    <a:pt x="33" y="153"/>
                  </a:cubicBezTo>
                  <a:cubicBezTo>
                    <a:pt x="33" y="146"/>
                    <a:pt x="28" y="131"/>
                    <a:pt x="27" y="129"/>
                  </a:cubicBezTo>
                  <a:cubicBezTo>
                    <a:pt x="26" y="127"/>
                    <a:pt x="26" y="127"/>
                    <a:pt x="27" y="126"/>
                  </a:cubicBezTo>
                  <a:cubicBezTo>
                    <a:pt x="28" y="124"/>
                    <a:pt x="28" y="123"/>
                    <a:pt x="27" y="122"/>
                  </a:cubicBezTo>
                  <a:cubicBezTo>
                    <a:pt x="26" y="121"/>
                    <a:pt x="27" y="119"/>
                    <a:pt x="28" y="117"/>
                  </a:cubicBezTo>
                  <a:cubicBezTo>
                    <a:pt x="29" y="116"/>
                    <a:pt x="29" y="115"/>
                    <a:pt x="29" y="111"/>
                  </a:cubicBezTo>
                  <a:cubicBezTo>
                    <a:pt x="29" y="108"/>
                    <a:pt x="47" y="65"/>
                    <a:pt x="47" y="65"/>
                  </a:cubicBezTo>
                  <a:cubicBezTo>
                    <a:pt x="47" y="65"/>
                    <a:pt x="52" y="98"/>
                    <a:pt x="51" y="107"/>
                  </a:cubicBezTo>
                  <a:cubicBezTo>
                    <a:pt x="49" y="115"/>
                    <a:pt x="51" y="106"/>
                    <a:pt x="51" y="106"/>
                  </a:cubicBezTo>
                  <a:cubicBezTo>
                    <a:pt x="51" y="106"/>
                    <a:pt x="52" y="65"/>
                    <a:pt x="52" y="60"/>
                  </a:cubicBezTo>
                  <a:cubicBezTo>
                    <a:pt x="51" y="55"/>
                    <a:pt x="60" y="62"/>
                    <a:pt x="60" y="62"/>
                  </a:cubicBezTo>
                  <a:cubicBezTo>
                    <a:pt x="60" y="62"/>
                    <a:pt x="50" y="49"/>
                    <a:pt x="50" y="48"/>
                  </a:cubicBezTo>
                  <a:cubicBezTo>
                    <a:pt x="50" y="47"/>
                    <a:pt x="39" y="0"/>
                    <a:pt x="39" y="0"/>
                  </a:cubicBezTo>
                  <a:cubicBezTo>
                    <a:pt x="35" y="22"/>
                    <a:pt x="35" y="22"/>
                    <a:pt x="35" y="22"/>
                  </a:cubicBezTo>
                  <a:cubicBezTo>
                    <a:pt x="47" y="51"/>
                    <a:pt x="47" y="51"/>
                    <a:pt x="47" y="51"/>
                  </a:cubicBezTo>
                  <a:cubicBezTo>
                    <a:pt x="47" y="51"/>
                    <a:pt x="31" y="24"/>
                    <a:pt x="27" y="12"/>
                  </a:cubicBezTo>
                  <a:cubicBezTo>
                    <a:pt x="29" y="21"/>
                    <a:pt x="37" y="45"/>
                    <a:pt x="44" y="54"/>
                  </a:cubicBezTo>
                  <a:cubicBezTo>
                    <a:pt x="44" y="54"/>
                    <a:pt x="38" y="63"/>
                    <a:pt x="36" y="66"/>
                  </a:cubicBezTo>
                  <a:cubicBezTo>
                    <a:pt x="34" y="69"/>
                    <a:pt x="41" y="63"/>
                    <a:pt x="39" y="67"/>
                  </a:cubicBezTo>
                  <a:cubicBezTo>
                    <a:pt x="37" y="72"/>
                    <a:pt x="32" y="95"/>
                    <a:pt x="29" y="97"/>
                  </a:cubicBezTo>
                  <a:cubicBezTo>
                    <a:pt x="26" y="98"/>
                    <a:pt x="22" y="61"/>
                    <a:pt x="22" y="61"/>
                  </a:cubicBezTo>
                  <a:cubicBezTo>
                    <a:pt x="25" y="103"/>
                    <a:pt x="25" y="103"/>
                    <a:pt x="25" y="103"/>
                  </a:cubicBezTo>
                  <a:cubicBezTo>
                    <a:pt x="16" y="93"/>
                    <a:pt x="16" y="93"/>
                    <a:pt x="16" y="93"/>
                  </a:cubicBezTo>
                  <a:cubicBezTo>
                    <a:pt x="16" y="93"/>
                    <a:pt x="20" y="102"/>
                    <a:pt x="20" y="104"/>
                  </a:cubicBezTo>
                  <a:cubicBezTo>
                    <a:pt x="20" y="106"/>
                    <a:pt x="20" y="112"/>
                    <a:pt x="21" y="116"/>
                  </a:cubicBezTo>
                  <a:cubicBezTo>
                    <a:pt x="23" y="119"/>
                    <a:pt x="10" y="117"/>
                    <a:pt x="5" y="116"/>
                  </a:cubicBezTo>
                  <a:cubicBezTo>
                    <a:pt x="0" y="115"/>
                    <a:pt x="16" y="118"/>
                    <a:pt x="19" y="123"/>
                  </a:cubicBezTo>
                  <a:close/>
                </a:path>
              </a:pathLst>
            </a:custGeom>
            <a:solidFill>
              <a:srgbClr val="389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3" name="Freeform 319"/>
            <p:cNvSpPr>
              <a:spLocks/>
            </p:cNvSpPr>
            <p:nvPr/>
          </p:nvSpPr>
          <p:spPr bwMode="auto">
            <a:xfrm>
              <a:off x="10547230" y="7124274"/>
              <a:ext cx="15594" cy="62376"/>
            </a:xfrm>
            <a:custGeom>
              <a:avLst/>
              <a:gdLst>
                <a:gd name="T0" fmla="*/ 0 w 1"/>
                <a:gd name="T1" fmla="*/ 4 h 4"/>
                <a:gd name="T2" fmla="*/ 1 w 1"/>
                <a:gd name="T3" fmla="*/ 0 h 4"/>
                <a:gd name="T4" fmla="*/ 0 w 1"/>
                <a:gd name="T5" fmla="*/ 4 h 4"/>
              </a:gdLst>
              <a:ahLst/>
              <a:cxnLst>
                <a:cxn ang="0">
                  <a:pos x="T0" y="T1"/>
                </a:cxn>
                <a:cxn ang="0">
                  <a:pos x="T2" y="T3"/>
                </a:cxn>
                <a:cxn ang="0">
                  <a:pos x="T4" y="T5"/>
                </a:cxn>
              </a:cxnLst>
              <a:rect l="0" t="0" r="r" b="b"/>
              <a:pathLst>
                <a:path w="1" h="4">
                  <a:moveTo>
                    <a:pt x="0" y="4"/>
                  </a:moveTo>
                  <a:cubicBezTo>
                    <a:pt x="0" y="2"/>
                    <a:pt x="1" y="0"/>
                    <a:pt x="1" y="0"/>
                  </a:cubicBezTo>
                  <a:cubicBezTo>
                    <a:pt x="1" y="1"/>
                    <a:pt x="0" y="3"/>
                    <a:pt x="0"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4" name="Freeform 320"/>
            <p:cNvSpPr>
              <a:spLocks/>
            </p:cNvSpPr>
            <p:nvPr/>
          </p:nvSpPr>
          <p:spPr bwMode="auto">
            <a:xfrm>
              <a:off x="9096994" y="6219825"/>
              <a:ext cx="2214339" cy="3196758"/>
            </a:xfrm>
            <a:custGeom>
              <a:avLst/>
              <a:gdLst>
                <a:gd name="T0" fmla="*/ 141 w 142"/>
                <a:gd name="T1" fmla="*/ 189 h 205"/>
                <a:gd name="T2" fmla="*/ 136 w 142"/>
                <a:gd name="T3" fmla="*/ 205 h 205"/>
                <a:gd name="T4" fmla="*/ 86 w 142"/>
                <a:gd name="T5" fmla="*/ 205 h 205"/>
                <a:gd name="T6" fmla="*/ 87 w 142"/>
                <a:gd name="T7" fmla="*/ 198 h 205"/>
                <a:gd name="T8" fmla="*/ 93 w 142"/>
                <a:gd name="T9" fmla="*/ 177 h 205"/>
                <a:gd name="T10" fmla="*/ 93 w 142"/>
                <a:gd name="T11" fmla="*/ 170 h 205"/>
                <a:gd name="T12" fmla="*/ 91 w 142"/>
                <a:gd name="T13" fmla="*/ 164 h 205"/>
                <a:gd name="T14" fmla="*/ 73 w 142"/>
                <a:gd name="T15" fmla="*/ 114 h 205"/>
                <a:gd name="T16" fmla="*/ 69 w 142"/>
                <a:gd name="T17" fmla="*/ 152 h 205"/>
                <a:gd name="T18" fmla="*/ 70 w 142"/>
                <a:gd name="T19" fmla="*/ 161 h 205"/>
                <a:gd name="T20" fmla="*/ 70 w 142"/>
                <a:gd name="T21" fmla="*/ 165 h 205"/>
                <a:gd name="T22" fmla="*/ 74 w 142"/>
                <a:gd name="T23" fmla="*/ 175 h 205"/>
                <a:gd name="T24" fmla="*/ 75 w 142"/>
                <a:gd name="T25" fmla="*/ 179 h 205"/>
                <a:gd name="T26" fmla="*/ 80 w 142"/>
                <a:gd name="T27" fmla="*/ 188 h 205"/>
                <a:gd name="T28" fmla="*/ 77 w 142"/>
                <a:gd name="T29" fmla="*/ 198 h 205"/>
                <a:gd name="T30" fmla="*/ 78 w 142"/>
                <a:gd name="T31" fmla="*/ 205 h 205"/>
                <a:gd name="T32" fmla="*/ 0 w 142"/>
                <a:gd name="T33" fmla="*/ 205 h 205"/>
                <a:gd name="T34" fmla="*/ 8 w 142"/>
                <a:gd name="T35" fmla="*/ 43 h 205"/>
                <a:gd name="T36" fmla="*/ 11 w 142"/>
                <a:gd name="T37" fmla="*/ 24 h 205"/>
                <a:gd name="T38" fmla="*/ 12 w 142"/>
                <a:gd name="T39" fmla="*/ 25 h 205"/>
                <a:gd name="T40" fmla="*/ 21 w 142"/>
                <a:gd name="T41" fmla="*/ 20 h 205"/>
                <a:gd name="T42" fmla="*/ 33 w 142"/>
                <a:gd name="T43" fmla="*/ 0 h 205"/>
                <a:gd name="T44" fmla="*/ 103 w 142"/>
                <a:gd name="T45" fmla="*/ 24 h 205"/>
                <a:gd name="T46" fmla="*/ 118 w 142"/>
                <a:gd name="T47" fmla="*/ 85 h 205"/>
                <a:gd name="T48" fmla="*/ 128 w 142"/>
                <a:gd name="T49" fmla="*/ 122 h 205"/>
                <a:gd name="T50" fmla="*/ 132 w 142"/>
                <a:gd name="T51" fmla="*/ 130 h 205"/>
                <a:gd name="T52" fmla="*/ 132 w 142"/>
                <a:gd name="T53" fmla="*/ 138 h 205"/>
                <a:gd name="T54" fmla="*/ 131 w 142"/>
                <a:gd name="T55" fmla="*/ 148 h 205"/>
                <a:gd name="T56" fmla="*/ 138 w 142"/>
                <a:gd name="T57" fmla="*/ 159 h 205"/>
                <a:gd name="T58" fmla="*/ 136 w 142"/>
                <a:gd name="T59" fmla="*/ 168 h 205"/>
                <a:gd name="T60" fmla="*/ 141 w 142"/>
                <a:gd name="T61"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205">
                  <a:moveTo>
                    <a:pt x="141" y="189"/>
                  </a:moveTo>
                  <a:cubicBezTo>
                    <a:pt x="141" y="190"/>
                    <a:pt x="139" y="196"/>
                    <a:pt x="136" y="205"/>
                  </a:cubicBezTo>
                  <a:cubicBezTo>
                    <a:pt x="86" y="205"/>
                    <a:pt x="86" y="205"/>
                    <a:pt x="86" y="205"/>
                  </a:cubicBezTo>
                  <a:cubicBezTo>
                    <a:pt x="86" y="202"/>
                    <a:pt x="87" y="200"/>
                    <a:pt x="87" y="198"/>
                  </a:cubicBezTo>
                  <a:cubicBezTo>
                    <a:pt x="89" y="186"/>
                    <a:pt x="93" y="180"/>
                    <a:pt x="93" y="177"/>
                  </a:cubicBezTo>
                  <a:cubicBezTo>
                    <a:pt x="93" y="174"/>
                    <a:pt x="92" y="171"/>
                    <a:pt x="93" y="170"/>
                  </a:cubicBezTo>
                  <a:cubicBezTo>
                    <a:pt x="95" y="168"/>
                    <a:pt x="90" y="168"/>
                    <a:pt x="91" y="164"/>
                  </a:cubicBezTo>
                  <a:cubicBezTo>
                    <a:pt x="93" y="160"/>
                    <a:pt x="79" y="126"/>
                    <a:pt x="73" y="114"/>
                  </a:cubicBezTo>
                  <a:cubicBezTo>
                    <a:pt x="73" y="114"/>
                    <a:pt x="69" y="145"/>
                    <a:pt x="69" y="152"/>
                  </a:cubicBezTo>
                  <a:cubicBezTo>
                    <a:pt x="69" y="158"/>
                    <a:pt x="69" y="160"/>
                    <a:pt x="70" y="161"/>
                  </a:cubicBezTo>
                  <a:cubicBezTo>
                    <a:pt x="70" y="162"/>
                    <a:pt x="70" y="165"/>
                    <a:pt x="70" y="165"/>
                  </a:cubicBezTo>
                  <a:cubicBezTo>
                    <a:pt x="70" y="165"/>
                    <a:pt x="74" y="172"/>
                    <a:pt x="74" y="175"/>
                  </a:cubicBezTo>
                  <a:cubicBezTo>
                    <a:pt x="75" y="177"/>
                    <a:pt x="74" y="177"/>
                    <a:pt x="75" y="179"/>
                  </a:cubicBezTo>
                  <a:cubicBezTo>
                    <a:pt x="76" y="181"/>
                    <a:pt x="80" y="184"/>
                    <a:pt x="80" y="188"/>
                  </a:cubicBezTo>
                  <a:cubicBezTo>
                    <a:pt x="79" y="192"/>
                    <a:pt x="77" y="193"/>
                    <a:pt x="77" y="198"/>
                  </a:cubicBezTo>
                  <a:cubicBezTo>
                    <a:pt x="77" y="199"/>
                    <a:pt x="77" y="202"/>
                    <a:pt x="78" y="205"/>
                  </a:cubicBezTo>
                  <a:cubicBezTo>
                    <a:pt x="0" y="205"/>
                    <a:pt x="0" y="205"/>
                    <a:pt x="0" y="205"/>
                  </a:cubicBezTo>
                  <a:cubicBezTo>
                    <a:pt x="8" y="43"/>
                    <a:pt x="8" y="43"/>
                    <a:pt x="8" y="43"/>
                  </a:cubicBezTo>
                  <a:cubicBezTo>
                    <a:pt x="11" y="24"/>
                    <a:pt x="11" y="24"/>
                    <a:pt x="11" y="24"/>
                  </a:cubicBezTo>
                  <a:cubicBezTo>
                    <a:pt x="12" y="25"/>
                    <a:pt x="12" y="25"/>
                    <a:pt x="12" y="25"/>
                  </a:cubicBezTo>
                  <a:cubicBezTo>
                    <a:pt x="12" y="25"/>
                    <a:pt x="20" y="21"/>
                    <a:pt x="21" y="20"/>
                  </a:cubicBezTo>
                  <a:cubicBezTo>
                    <a:pt x="23" y="19"/>
                    <a:pt x="34" y="2"/>
                    <a:pt x="33" y="0"/>
                  </a:cubicBezTo>
                  <a:cubicBezTo>
                    <a:pt x="33" y="0"/>
                    <a:pt x="101" y="21"/>
                    <a:pt x="103" y="24"/>
                  </a:cubicBezTo>
                  <a:cubicBezTo>
                    <a:pt x="104" y="27"/>
                    <a:pt x="114" y="64"/>
                    <a:pt x="118" y="85"/>
                  </a:cubicBezTo>
                  <a:cubicBezTo>
                    <a:pt x="123" y="105"/>
                    <a:pt x="125" y="116"/>
                    <a:pt x="128" y="122"/>
                  </a:cubicBezTo>
                  <a:cubicBezTo>
                    <a:pt x="130" y="128"/>
                    <a:pt x="136" y="125"/>
                    <a:pt x="132" y="130"/>
                  </a:cubicBezTo>
                  <a:cubicBezTo>
                    <a:pt x="129" y="135"/>
                    <a:pt x="132" y="137"/>
                    <a:pt x="132" y="138"/>
                  </a:cubicBezTo>
                  <a:cubicBezTo>
                    <a:pt x="133" y="140"/>
                    <a:pt x="130" y="147"/>
                    <a:pt x="131" y="148"/>
                  </a:cubicBezTo>
                  <a:cubicBezTo>
                    <a:pt x="132" y="149"/>
                    <a:pt x="135" y="153"/>
                    <a:pt x="138" y="159"/>
                  </a:cubicBezTo>
                  <a:cubicBezTo>
                    <a:pt x="142" y="165"/>
                    <a:pt x="136" y="167"/>
                    <a:pt x="136" y="168"/>
                  </a:cubicBezTo>
                  <a:cubicBezTo>
                    <a:pt x="137" y="170"/>
                    <a:pt x="142" y="183"/>
                    <a:pt x="141" y="189"/>
                  </a:cubicBezTo>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5" name="Freeform 321"/>
            <p:cNvSpPr>
              <a:spLocks/>
            </p:cNvSpPr>
            <p:nvPr/>
          </p:nvSpPr>
          <p:spPr bwMode="auto">
            <a:xfrm>
              <a:off x="10547230" y="7108680"/>
              <a:ext cx="15594" cy="62376"/>
            </a:xfrm>
            <a:custGeom>
              <a:avLst/>
              <a:gdLst>
                <a:gd name="T0" fmla="*/ 0 w 1"/>
                <a:gd name="T1" fmla="*/ 4 h 4"/>
                <a:gd name="T2" fmla="*/ 1 w 1"/>
                <a:gd name="T3" fmla="*/ 0 h 4"/>
                <a:gd name="T4" fmla="*/ 0 w 1"/>
                <a:gd name="T5" fmla="*/ 4 h 4"/>
              </a:gdLst>
              <a:ahLst/>
              <a:cxnLst>
                <a:cxn ang="0">
                  <a:pos x="T0" y="T1"/>
                </a:cxn>
                <a:cxn ang="0">
                  <a:pos x="T2" y="T3"/>
                </a:cxn>
                <a:cxn ang="0">
                  <a:pos x="T4" y="T5"/>
                </a:cxn>
              </a:cxnLst>
              <a:rect l="0" t="0" r="r" b="b"/>
              <a:pathLst>
                <a:path w="1" h="4">
                  <a:moveTo>
                    <a:pt x="0" y="4"/>
                  </a:moveTo>
                  <a:cubicBezTo>
                    <a:pt x="1" y="1"/>
                    <a:pt x="1" y="0"/>
                    <a:pt x="1" y="0"/>
                  </a:cubicBezTo>
                  <a:cubicBezTo>
                    <a:pt x="1" y="1"/>
                    <a:pt x="1" y="2"/>
                    <a:pt x="0" y="4"/>
                  </a:cubicBezTo>
                  <a:close/>
                </a:path>
              </a:pathLst>
            </a:custGeom>
            <a:solidFill>
              <a:srgbClr val="7C6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6" name="Freeform 322"/>
            <p:cNvSpPr>
              <a:spLocks/>
            </p:cNvSpPr>
            <p:nvPr/>
          </p:nvSpPr>
          <p:spPr bwMode="auto">
            <a:xfrm>
              <a:off x="10032630" y="6983928"/>
              <a:ext cx="920042" cy="2432655"/>
            </a:xfrm>
            <a:custGeom>
              <a:avLst/>
              <a:gdLst>
                <a:gd name="T0" fmla="*/ 40 w 59"/>
                <a:gd name="T1" fmla="*/ 123 h 156"/>
                <a:gd name="T2" fmla="*/ 32 w 59"/>
                <a:gd name="T3" fmla="*/ 156 h 156"/>
                <a:gd name="T4" fmla="*/ 26 w 59"/>
                <a:gd name="T5" fmla="*/ 156 h 156"/>
                <a:gd name="T6" fmla="*/ 26 w 59"/>
                <a:gd name="T7" fmla="*/ 153 h 156"/>
                <a:gd name="T8" fmla="*/ 33 w 59"/>
                <a:gd name="T9" fmla="*/ 129 h 156"/>
                <a:gd name="T10" fmla="*/ 33 w 59"/>
                <a:gd name="T11" fmla="*/ 126 h 156"/>
                <a:gd name="T12" fmla="*/ 33 w 59"/>
                <a:gd name="T13" fmla="*/ 122 h 156"/>
                <a:gd name="T14" fmla="*/ 31 w 59"/>
                <a:gd name="T15" fmla="*/ 117 h 156"/>
                <a:gd name="T16" fmla="*/ 31 w 59"/>
                <a:gd name="T17" fmla="*/ 111 h 156"/>
                <a:gd name="T18" fmla="*/ 13 w 59"/>
                <a:gd name="T19" fmla="*/ 65 h 156"/>
                <a:gd name="T20" fmla="*/ 9 w 59"/>
                <a:gd name="T21" fmla="*/ 107 h 156"/>
                <a:gd name="T22" fmla="*/ 8 w 59"/>
                <a:gd name="T23" fmla="*/ 106 h 156"/>
                <a:gd name="T24" fmla="*/ 8 w 59"/>
                <a:gd name="T25" fmla="*/ 60 h 156"/>
                <a:gd name="T26" fmla="*/ 0 w 59"/>
                <a:gd name="T27" fmla="*/ 62 h 156"/>
                <a:gd name="T28" fmla="*/ 10 w 59"/>
                <a:gd name="T29" fmla="*/ 48 h 156"/>
                <a:gd name="T30" fmla="*/ 21 w 59"/>
                <a:gd name="T31" fmla="*/ 0 h 156"/>
                <a:gd name="T32" fmla="*/ 24 w 59"/>
                <a:gd name="T33" fmla="*/ 22 h 156"/>
                <a:gd name="T34" fmla="*/ 12 w 59"/>
                <a:gd name="T35" fmla="*/ 51 h 156"/>
                <a:gd name="T36" fmla="*/ 33 w 59"/>
                <a:gd name="T37" fmla="*/ 12 h 156"/>
                <a:gd name="T38" fmla="*/ 15 w 59"/>
                <a:gd name="T39" fmla="*/ 54 h 156"/>
                <a:gd name="T40" fmla="*/ 23 w 59"/>
                <a:gd name="T41" fmla="*/ 66 h 156"/>
                <a:gd name="T42" fmla="*/ 20 w 59"/>
                <a:gd name="T43" fmla="*/ 67 h 156"/>
                <a:gd name="T44" fmla="*/ 30 w 59"/>
                <a:gd name="T45" fmla="*/ 97 h 156"/>
                <a:gd name="T46" fmla="*/ 38 w 59"/>
                <a:gd name="T47" fmla="*/ 61 h 156"/>
                <a:gd name="T48" fmla="*/ 35 w 59"/>
                <a:gd name="T49" fmla="*/ 103 h 156"/>
                <a:gd name="T50" fmla="*/ 43 w 59"/>
                <a:gd name="T51" fmla="*/ 93 h 156"/>
                <a:gd name="T52" fmla="*/ 39 w 59"/>
                <a:gd name="T53" fmla="*/ 104 h 156"/>
                <a:gd name="T54" fmla="*/ 38 w 59"/>
                <a:gd name="T55" fmla="*/ 116 h 156"/>
                <a:gd name="T56" fmla="*/ 55 w 59"/>
                <a:gd name="T57" fmla="*/ 116 h 156"/>
                <a:gd name="T58" fmla="*/ 40 w 59"/>
                <a:gd name="T5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156">
                  <a:moveTo>
                    <a:pt x="40" y="123"/>
                  </a:moveTo>
                  <a:cubicBezTo>
                    <a:pt x="38" y="127"/>
                    <a:pt x="34" y="145"/>
                    <a:pt x="32" y="156"/>
                  </a:cubicBezTo>
                  <a:cubicBezTo>
                    <a:pt x="26" y="156"/>
                    <a:pt x="26" y="156"/>
                    <a:pt x="26" y="156"/>
                  </a:cubicBezTo>
                  <a:cubicBezTo>
                    <a:pt x="26" y="155"/>
                    <a:pt x="26" y="154"/>
                    <a:pt x="26" y="153"/>
                  </a:cubicBezTo>
                  <a:cubicBezTo>
                    <a:pt x="26" y="146"/>
                    <a:pt x="31" y="131"/>
                    <a:pt x="33" y="129"/>
                  </a:cubicBezTo>
                  <a:cubicBezTo>
                    <a:pt x="34" y="127"/>
                    <a:pt x="33" y="127"/>
                    <a:pt x="33" y="126"/>
                  </a:cubicBezTo>
                  <a:cubicBezTo>
                    <a:pt x="32" y="124"/>
                    <a:pt x="32" y="123"/>
                    <a:pt x="33" y="122"/>
                  </a:cubicBezTo>
                  <a:cubicBezTo>
                    <a:pt x="33" y="121"/>
                    <a:pt x="32" y="119"/>
                    <a:pt x="31" y="117"/>
                  </a:cubicBezTo>
                  <a:cubicBezTo>
                    <a:pt x="31" y="116"/>
                    <a:pt x="31" y="115"/>
                    <a:pt x="31" y="111"/>
                  </a:cubicBezTo>
                  <a:cubicBezTo>
                    <a:pt x="31" y="108"/>
                    <a:pt x="13" y="65"/>
                    <a:pt x="13" y="65"/>
                  </a:cubicBezTo>
                  <a:cubicBezTo>
                    <a:pt x="13" y="65"/>
                    <a:pt x="8" y="98"/>
                    <a:pt x="9" y="107"/>
                  </a:cubicBezTo>
                  <a:cubicBezTo>
                    <a:pt x="10" y="115"/>
                    <a:pt x="8" y="106"/>
                    <a:pt x="8" y="106"/>
                  </a:cubicBezTo>
                  <a:cubicBezTo>
                    <a:pt x="8" y="106"/>
                    <a:pt x="7" y="65"/>
                    <a:pt x="8" y="60"/>
                  </a:cubicBezTo>
                  <a:cubicBezTo>
                    <a:pt x="8" y="55"/>
                    <a:pt x="0" y="62"/>
                    <a:pt x="0" y="62"/>
                  </a:cubicBezTo>
                  <a:cubicBezTo>
                    <a:pt x="0" y="62"/>
                    <a:pt x="10" y="49"/>
                    <a:pt x="10" y="48"/>
                  </a:cubicBezTo>
                  <a:cubicBezTo>
                    <a:pt x="10" y="47"/>
                    <a:pt x="21" y="0"/>
                    <a:pt x="21" y="0"/>
                  </a:cubicBezTo>
                  <a:cubicBezTo>
                    <a:pt x="24" y="22"/>
                    <a:pt x="24" y="22"/>
                    <a:pt x="24" y="22"/>
                  </a:cubicBezTo>
                  <a:cubicBezTo>
                    <a:pt x="12" y="51"/>
                    <a:pt x="12" y="51"/>
                    <a:pt x="12" y="51"/>
                  </a:cubicBezTo>
                  <a:cubicBezTo>
                    <a:pt x="12" y="51"/>
                    <a:pt x="28" y="24"/>
                    <a:pt x="33" y="12"/>
                  </a:cubicBezTo>
                  <a:cubicBezTo>
                    <a:pt x="30" y="21"/>
                    <a:pt x="22" y="45"/>
                    <a:pt x="15" y="54"/>
                  </a:cubicBezTo>
                  <a:cubicBezTo>
                    <a:pt x="15" y="54"/>
                    <a:pt x="21" y="63"/>
                    <a:pt x="23" y="66"/>
                  </a:cubicBezTo>
                  <a:cubicBezTo>
                    <a:pt x="25" y="69"/>
                    <a:pt x="19" y="63"/>
                    <a:pt x="20" y="67"/>
                  </a:cubicBezTo>
                  <a:cubicBezTo>
                    <a:pt x="22" y="72"/>
                    <a:pt x="27" y="95"/>
                    <a:pt x="30" y="97"/>
                  </a:cubicBezTo>
                  <a:cubicBezTo>
                    <a:pt x="33" y="98"/>
                    <a:pt x="38" y="61"/>
                    <a:pt x="38" y="61"/>
                  </a:cubicBezTo>
                  <a:cubicBezTo>
                    <a:pt x="35" y="103"/>
                    <a:pt x="35" y="103"/>
                    <a:pt x="35" y="103"/>
                  </a:cubicBezTo>
                  <a:cubicBezTo>
                    <a:pt x="43" y="93"/>
                    <a:pt x="43" y="93"/>
                    <a:pt x="43" y="93"/>
                  </a:cubicBezTo>
                  <a:cubicBezTo>
                    <a:pt x="43" y="93"/>
                    <a:pt x="40" y="102"/>
                    <a:pt x="39" y="104"/>
                  </a:cubicBezTo>
                  <a:cubicBezTo>
                    <a:pt x="39" y="106"/>
                    <a:pt x="40" y="112"/>
                    <a:pt x="38" y="116"/>
                  </a:cubicBezTo>
                  <a:cubicBezTo>
                    <a:pt x="37" y="119"/>
                    <a:pt x="50" y="117"/>
                    <a:pt x="55" y="116"/>
                  </a:cubicBezTo>
                  <a:cubicBezTo>
                    <a:pt x="59" y="115"/>
                    <a:pt x="44" y="118"/>
                    <a:pt x="40" y="123"/>
                  </a:cubicBezTo>
                  <a:close/>
                </a:path>
              </a:pathLst>
            </a:custGeom>
            <a:solidFill>
              <a:srgbClr val="389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7" name="Freeform 323"/>
            <p:cNvSpPr>
              <a:spLocks/>
            </p:cNvSpPr>
            <p:nvPr/>
          </p:nvSpPr>
          <p:spPr bwMode="auto">
            <a:xfrm>
              <a:off x="8473237" y="5486910"/>
              <a:ext cx="1356673" cy="1044794"/>
            </a:xfrm>
            <a:custGeom>
              <a:avLst/>
              <a:gdLst>
                <a:gd name="T0" fmla="*/ 67 w 87"/>
                <a:gd name="T1" fmla="*/ 6 h 67"/>
                <a:gd name="T2" fmla="*/ 71 w 87"/>
                <a:gd name="T3" fmla="*/ 40 h 67"/>
                <a:gd name="T4" fmla="*/ 83 w 87"/>
                <a:gd name="T5" fmla="*/ 60 h 67"/>
                <a:gd name="T6" fmla="*/ 40 w 87"/>
                <a:gd name="T7" fmla="*/ 66 h 67"/>
                <a:gd name="T8" fmla="*/ 3 w 87"/>
                <a:gd name="T9" fmla="*/ 59 h 67"/>
                <a:gd name="T10" fmla="*/ 13 w 87"/>
                <a:gd name="T11" fmla="*/ 40 h 67"/>
                <a:gd name="T12" fmla="*/ 16 w 87"/>
                <a:gd name="T13" fmla="*/ 9 h 67"/>
                <a:gd name="T14" fmla="*/ 40 w 87"/>
                <a:gd name="T15" fmla="*/ 13 h 67"/>
                <a:gd name="T16" fmla="*/ 67 w 87"/>
                <a:gd name="T17"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67">
                  <a:moveTo>
                    <a:pt x="67" y="6"/>
                  </a:moveTo>
                  <a:cubicBezTo>
                    <a:pt x="65" y="17"/>
                    <a:pt x="69" y="31"/>
                    <a:pt x="71" y="40"/>
                  </a:cubicBezTo>
                  <a:cubicBezTo>
                    <a:pt x="72" y="45"/>
                    <a:pt x="87" y="56"/>
                    <a:pt x="83" y="60"/>
                  </a:cubicBezTo>
                  <a:cubicBezTo>
                    <a:pt x="76" y="67"/>
                    <a:pt x="46" y="66"/>
                    <a:pt x="40" y="66"/>
                  </a:cubicBezTo>
                  <a:cubicBezTo>
                    <a:pt x="33" y="66"/>
                    <a:pt x="9" y="66"/>
                    <a:pt x="3" y="59"/>
                  </a:cubicBezTo>
                  <a:cubicBezTo>
                    <a:pt x="0" y="55"/>
                    <a:pt x="13" y="45"/>
                    <a:pt x="13" y="40"/>
                  </a:cubicBezTo>
                  <a:cubicBezTo>
                    <a:pt x="13" y="33"/>
                    <a:pt x="19" y="20"/>
                    <a:pt x="16" y="9"/>
                  </a:cubicBezTo>
                  <a:cubicBezTo>
                    <a:pt x="15" y="2"/>
                    <a:pt x="34" y="13"/>
                    <a:pt x="40" y="13"/>
                  </a:cubicBezTo>
                  <a:cubicBezTo>
                    <a:pt x="45" y="13"/>
                    <a:pt x="67" y="0"/>
                    <a:pt x="67" y="6"/>
                  </a:cubicBezTo>
                </a:path>
              </a:pathLst>
            </a:custGeom>
            <a:solidFill>
              <a:srgbClr val="EF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8" name="Freeform 324"/>
            <p:cNvSpPr>
              <a:spLocks/>
            </p:cNvSpPr>
            <p:nvPr/>
          </p:nvSpPr>
          <p:spPr bwMode="auto">
            <a:xfrm>
              <a:off x="9237340" y="6516110"/>
              <a:ext cx="202721" cy="77970"/>
            </a:xfrm>
            <a:custGeom>
              <a:avLst/>
              <a:gdLst>
                <a:gd name="T0" fmla="*/ 13 w 13"/>
                <a:gd name="T1" fmla="*/ 0 h 5"/>
                <a:gd name="T2" fmla="*/ 0 w 13"/>
                <a:gd name="T3" fmla="*/ 0 h 5"/>
                <a:gd name="T4" fmla="*/ 5 w 13"/>
                <a:gd name="T5" fmla="*/ 5 h 5"/>
                <a:gd name="T6" fmla="*/ 6 w 13"/>
                <a:gd name="T7" fmla="*/ 5 h 5"/>
                <a:gd name="T8" fmla="*/ 12 w 13"/>
                <a:gd name="T9" fmla="*/ 1 h 5"/>
                <a:gd name="T10" fmla="*/ 13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13" y="0"/>
                  </a:moveTo>
                  <a:cubicBezTo>
                    <a:pt x="9" y="0"/>
                    <a:pt x="4" y="0"/>
                    <a:pt x="0" y="0"/>
                  </a:cubicBezTo>
                  <a:cubicBezTo>
                    <a:pt x="5" y="5"/>
                    <a:pt x="5" y="5"/>
                    <a:pt x="5" y="5"/>
                  </a:cubicBezTo>
                  <a:cubicBezTo>
                    <a:pt x="5" y="5"/>
                    <a:pt x="6" y="5"/>
                    <a:pt x="6" y="5"/>
                  </a:cubicBezTo>
                  <a:cubicBezTo>
                    <a:pt x="9" y="3"/>
                    <a:pt x="12" y="2"/>
                    <a:pt x="12" y="1"/>
                  </a:cubicBezTo>
                  <a:cubicBezTo>
                    <a:pt x="13" y="1"/>
                    <a:pt x="13" y="0"/>
                    <a:pt x="13" y="0"/>
                  </a:cubicBezTo>
                </a:path>
              </a:pathLst>
            </a:custGeom>
            <a:solidFill>
              <a:srgbClr val="4C45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69" name="Freeform 325"/>
            <p:cNvSpPr>
              <a:spLocks/>
            </p:cNvSpPr>
            <p:nvPr/>
          </p:nvSpPr>
          <p:spPr bwMode="auto">
            <a:xfrm>
              <a:off x="9330903" y="6469328"/>
              <a:ext cx="374255" cy="124752"/>
            </a:xfrm>
            <a:custGeom>
              <a:avLst/>
              <a:gdLst>
                <a:gd name="T0" fmla="*/ 24 w 24"/>
                <a:gd name="T1" fmla="*/ 0 h 8"/>
                <a:gd name="T2" fmla="*/ 7 w 24"/>
                <a:gd name="T3" fmla="*/ 3 h 8"/>
                <a:gd name="T4" fmla="*/ 6 w 24"/>
                <a:gd name="T5" fmla="*/ 4 h 8"/>
                <a:gd name="T6" fmla="*/ 0 w 24"/>
                <a:gd name="T7" fmla="*/ 8 h 8"/>
                <a:gd name="T8" fmla="*/ 24 w 24"/>
                <a:gd name="T9" fmla="*/ 0 h 8"/>
              </a:gdLst>
              <a:ahLst/>
              <a:cxnLst>
                <a:cxn ang="0">
                  <a:pos x="T0" y="T1"/>
                </a:cxn>
                <a:cxn ang="0">
                  <a:pos x="T2" y="T3"/>
                </a:cxn>
                <a:cxn ang="0">
                  <a:pos x="T4" y="T5"/>
                </a:cxn>
                <a:cxn ang="0">
                  <a:pos x="T6" y="T7"/>
                </a:cxn>
                <a:cxn ang="0">
                  <a:pos x="T8" y="T9"/>
                </a:cxn>
              </a:cxnLst>
              <a:rect l="0" t="0" r="r" b="b"/>
              <a:pathLst>
                <a:path w="24" h="8">
                  <a:moveTo>
                    <a:pt x="24" y="0"/>
                  </a:moveTo>
                  <a:cubicBezTo>
                    <a:pt x="20" y="1"/>
                    <a:pt x="14" y="2"/>
                    <a:pt x="7" y="3"/>
                  </a:cubicBezTo>
                  <a:cubicBezTo>
                    <a:pt x="7" y="3"/>
                    <a:pt x="7" y="4"/>
                    <a:pt x="6" y="4"/>
                  </a:cubicBezTo>
                  <a:cubicBezTo>
                    <a:pt x="6" y="5"/>
                    <a:pt x="3" y="6"/>
                    <a:pt x="0" y="8"/>
                  </a:cubicBezTo>
                  <a:cubicBezTo>
                    <a:pt x="6" y="7"/>
                    <a:pt x="18" y="3"/>
                    <a:pt x="24" y="0"/>
                  </a:cubicBezTo>
                </a:path>
              </a:pathLst>
            </a:custGeom>
            <a:solidFill>
              <a:srgbClr val="76AA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0" name="Freeform 326"/>
            <p:cNvSpPr>
              <a:spLocks/>
            </p:cNvSpPr>
            <p:nvPr/>
          </p:nvSpPr>
          <p:spPr bwMode="auto">
            <a:xfrm>
              <a:off x="8691552" y="5829977"/>
              <a:ext cx="1091576" cy="686133"/>
            </a:xfrm>
            <a:custGeom>
              <a:avLst/>
              <a:gdLst>
                <a:gd name="T0" fmla="*/ 53 w 70"/>
                <a:gd name="T1" fmla="*/ 0 h 44"/>
                <a:gd name="T2" fmla="*/ 39 w 70"/>
                <a:gd name="T3" fmla="*/ 17 h 44"/>
                <a:gd name="T4" fmla="*/ 12 w 70"/>
                <a:gd name="T5" fmla="*/ 17 h 44"/>
                <a:gd name="T6" fmla="*/ 2 w 70"/>
                <a:gd name="T7" fmla="*/ 4 h 44"/>
                <a:gd name="T8" fmla="*/ 0 w 70"/>
                <a:gd name="T9" fmla="*/ 12 h 44"/>
                <a:gd name="T10" fmla="*/ 35 w 70"/>
                <a:gd name="T11" fmla="*/ 44 h 44"/>
                <a:gd name="T12" fmla="*/ 48 w 70"/>
                <a:gd name="T13" fmla="*/ 44 h 44"/>
                <a:gd name="T14" fmla="*/ 65 w 70"/>
                <a:gd name="T15" fmla="*/ 41 h 44"/>
                <a:gd name="T16" fmla="*/ 69 w 70"/>
                <a:gd name="T17" fmla="*/ 38 h 44"/>
                <a:gd name="T18" fmla="*/ 70 w 70"/>
                <a:gd name="T19" fmla="*/ 36 h 44"/>
                <a:gd name="T20" fmla="*/ 57 w 70"/>
                <a:gd name="T21" fmla="*/ 18 h 44"/>
                <a:gd name="T22" fmla="*/ 53 w 70"/>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4">
                  <a:moveTo>
                    <a:pt x="53" y="0"/>
                  </a:moveTo>
                  <a:cubicBezTo>
                    <a:pt x="39" y="17"/>
                    <a:pt x="39" y="17"/>
                    <a:pt x="39" y="17"/>
                  </a:cubicBezTo>
                  <a:cubicBezTo>
                    <a:pt x="12" y="17"/>
                    <a:pt x="12" y="17"/>
                    <a:pt x="12" y="17"/>
                  </a:cubicBezTo>
                  <a:cubicBezTo>
                    <a:pt x="2" y="4"/>
                    <a:pt x="2" y="4"/>
                    <a:pt x="2" y="4"/>
                  </a:cubicBezTo>
                  <a:cubicBezTo>
                    <a:pt x="0" y="12"/>
                    <a:pt x="0" y="12"/>
                    <a:pt x="0" y="12"/>
                  </a:cubicBezTo>
                  <a:cubicBezTo>
                    <a:pt x="35" y="44"/>
                    <a:pt x="35" y="44"/>
                    <a:pt x="35" y="44"/>
                  </a:cubicBezTo>
                  <a:cubicBezTo>
                    <a:pt x="39" y="44"/>
                    <a:pt x="44" y="44"/>
                    <a:pt x="48" y="44"/>
                  </a:cubicBezTo>
                  <a:cubicBezTo>
                    <a:pt x="55" y="43"/>
                    <a:pt x="61" y="42"/>
                    <a:pt x="65" y="41"/>
                  </a:cubicBezTo>
                  <a:cubicBezTo>
                    <a:pt x="67" y="40"/>
                    <a:pt x="68" y="39"/>
                    <a:pt x="69" y="38"/>
                  </a:cubicBezTo>
                  <a:cubicBezTo>
                    <a:pt x="70" y="38"/>
                    <a:pt x="70" y="37"/>
                    <a:pt x="70" y="36"/>
                  </a:cubicBezTo>
                  <a:cubicBezTo>
                    <a:pt x="70" y="31"/>
                    <a:pt x="58" y="23"/>
                    <a:pt x="57" y="18"/>
                  </a:cubicBezTo>
                  <a:cubicBezTo>
                    <a:pt x="56" y="13"/>
                    <a:pt x="54" y="6"/>
                    <a:pt x="53" y="0"/>
                  </a:cubicBezTo>
                </a:path>
              </a:pathLst>
            </a:custGeom>
            <a:solidFill>
              <a:srgbClr val="EBBC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1" name="Freeform 327"/>
            <p:cNvSpPr>
              <a:spLocks/>
            </p:cNvSpPr>
            <p:nvPr/>
          </p:nvSpPr>
          <p:spPr bwMode="auto">
            <a:xfrm>
              <a:off x="9081400" y="6126262"/>
              <a:ext cx="514600" cy="2323497"/>
            </a:xfrm>
            <a:custGeom>
              <a:avLst/>
              <a:gdLst>
                <a:gd name="T0" fmla="*/ 7 w 33"/>
                <a:gd name="T1" fmla="*/ 149 h 149"/>
                <a:gd name="T2" fmla="*/ 15 w 33"/>
                <a:gd name="T3" fmla="*/ 149 h 149"/>
                <a:gd name="T4" fmla="*/ 26 w 33"/>
                <a:gd name="T5" fmla="*/ 50 h 149"/>
                <a:gd name="T6" fmla="*/ 33 w 33"/>
                <a:gd name="T7" fmla="*/ 19 h 149"/>
                <a:gd name="T8" fmla="*/ 33 w 33"/>
                <a:gd name="T9" fmla="*/ 0 h 149"/>
                <a:gd name="T10" fmla="*/ 0 w 33"/>
                <a:gd name="T11" fmla="*/ 24 h 149"/>
                <a:gd name="T12" fmla="*/ 3 w 33"/>
                <a:gd name="T13" fmla="*/ 143 h 149"/>
                <a:gd name="T14" fmla="*/ 7 w 33"/>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49">
                  <a:moveTo>
                    <a:pt x="7" y="149"/>
                  </a:moveTo>
                  <a:cubicBezTo>
                    <a:pt x="15" y="149"/>
                    <a:pt x="15" y="149"/>
                    <a:pt x="15" y="149"/>
                  </a:cubicBezTo>
                  <a:cubicBezTo>
                    <a:pt x="26" y="50"/>
                    <a:pt x="26" y="50"/>
                    <a:pt x="26" y="50"/>
                  </a:cubicBezTo>
                  <a:cubicBezTo>
                    <a:pt x="33" y="19"/>
                    <a:pt x="33" y="19"/>
                    <a:pt x="33" y="19"/>
                  </a:cubicBezTo>
                  <a:cubicBezTo>
                    <a:pt x="32" y="23"/>
                    <a:pt x="33" y="0"/>
                    <a:pt x="33" y="0"/>
                  </a:cubicBezTo>
                  <a:cubicBezTo>
                    <a:pt x="32" y="1"/>
                    <a:pt x="1" y="24"/>
                    <a:pt x="0" y="24"/>
                  </a:cubicBezTo>
                  <a:cubicBezTo>
                    <a:pt x="1" y="25"/>
                    <a:pt x="2" y="131"/>
                    <a:pt x="3" y="143"/>
                  </a:cubicBezTo>
                  <a:lnTo>
                    <a:pt x="7" y="149"/>
                  </a:lnTo>
                  <a:close/>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2" name="Freeform 328"/>
            <p:cNvSpPr>
              <a:spLocks/>
            </p:cNvSpPr>
            <p:nvPr/>
          </p:nvSpPr>
          <p:spPr bwMode="auto">
            <a:xfrm>
              <a:off x="8629176" y="6141856"/>
              <a:ext cx="530194" cy="3274727"/>
            </a:xfrm>
            <a:custGeom>
              <a:avLst/>
              <a:gdLst>
                <a:gd name="T0" fmla="*/ 12 w 34"/>
                <a:gd name="T1" fmla="*/ 209 h 210"/>
                <a:gd name="T2" fmla="*/ 34 w 34"/>
                <a:gd name="T3" fmla="*/ 210 h 210"/>
                <a:gd name="T4" fmla="*/ 32 w 34"/>
                <a:gd name="T5" fmla="*/ 22 h 210"/>
                <a:gd name="T6" fmla="*/ 1 w 34"/>
                <a:gd name="T7" fmla="*/ 0 h 210"/>
                <a:gd name="T8" fmla="*/ 0 w 34"/>
                <a:gd name="T9" fmla="*/ 18 h 210"/>
                <a:gd name="T10" fmla="*/ 7 w 34"/>
                <a:gd name="T11" fmla="*/ 49 h 210"/>
                <a:gd name="T12" fmla="*/ 19 w 34"/>
                <a:gd name="T13" fmla="*/ 114 h 210"/>
                <a:gd name="T14" fmla="*/ 12 w 34"/>
                <a:gd name="T15" fmla="*/ 209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10">
                  <a:moveTo>
                    <a:pt x="12" y="209"/>
                  </a:moveTo>
                  <a:cubicBezTo>
                    <a:pt x="34" y="210"/>
                    <a:pt x="34" y="210"/>
                    <a:pt x="34" y="210"/>
                  </a:cubicBezTo>
                  <a:cubicBezTo>
                    <a:pt x="34" y="178"/>
                    <a:pt x="31" y="23"/>
                    <a:pt x="32" y="22"/>
                  </a:cubicBezTo>
                  <a:cubicBezTo>
                    <a:pt x="32" y="21"/>
                    <a:pt x="1" y="0"/>
                    <a:pt x="1" y="0"/>
                  </a:cubicBezTo>
                  <a:cubicBezTo>
                    <a:pt x="1" y="0"/>
                    <a:pt x="1" y="22"/>
                    <a:pt x="0" y="18"/>
                  </a:cubicBezTo>
                  <a:cubicBezTo>
                    <a:pt x="7" y="49"/>
                    <a:pt x="7" y="49"/>
                    <a:pt x="7" y="49"/>
                  </a:cubicBezTo>
                  <a:cubicBezTo>
                    <a:pt x="19" y="114"/>
                    <a:pt x="19" y="114"/>
                    <a:pt x="19" y="114"/>
                  </a:cubicBezTo>
                  <a:lnTo>
                    <a:pt x="12" y="209"/>
                  </a:lnTo>
                  <a:close/>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3" name="Freeform 329"/>
            <p:cNvSpPr>
              <a:spLocks/>
            </p:cNvSpPr>
            <p:nvPr/>
          </p:nvSpPr>
          <p:spPr bwMode="auto">
            <a:xfrm>
              <a:off x="9081400" y="6469328"/>
              <a:ext cx="77970" cy="2838097"/>
            </a:xfrm>
            <a:custGeom>
              <a:avLst/>
              <a:gdLst>
                <a:gd name="T0" fmla="*/ 5 w 5"/>
                <a:gd name="T1" fmla="*/ 182 h 182"/>
                <a:gd name="T2" fmla="*/ 5 w 5"/>
                <a:gd name="T3" fmla="*/ 0 h 182"/>
                <a:gd name="T4" fmla="*/ 3 w 5"/>
                <a:gd name="T5" fmla="*/ 0 h 182"/>
                <a:gd name="T6" fmla="*/ 0 w 5"/>
                <a:gd name="T7" fmla="*/ 0 h 182"/>
                <a:gd name="T8" fmla="*/ 0 w 5"/>
                <a:gd name="T9" fmla="*/ 182 h 182"/>
                <a:gd name="T10" fmla="*/ 5 w 5"/>
                <a:gd name="T11" fmla="*/ 182 h 182"/>
              </a:gdLst>
              <a:ahLst/>
              <a:cxnLst>
                <a:cxn ang="0">
                  <a:pos x="T0" y="T1"/>
                </a:cxn>
                <a:cxn ang="0">
                  <a:pos x="T2" y="T3"/>
                </a:cxn>
                <a:cxn ang="0">
                  <a:pos x="T4" y="T5"/>
                </a:cxn>
                <a:cxn ang="0">
                  <a:pos x="T6" y="T7"/>
                </a:cxn>
                <a:cxn ang="0">
                  <a:pos x="T8" y="T9"/>
                </a:cxn>
                <a:cxn ang="0">
                  <a:pos x="T10" y="T11"/>
                </a:cxn>
              </a:cxnLst>
              <a:rect l="0" t="0" r="r" b="b"/>
              <a:pathLst>
                <a:path w="5" h="182">
                  <a:moveTo>
                    <a:pt x="5" y="182"/>
                  </a:moveTo>
                  <a:cubicBezTo>
                    <a:pt x="5" y="0"/>
                    <a:pt x="5" y="0"/>
                    <a:pt x="5" y="0"/>
                  </a:cubicBezTo>
                  <a:cubicBezTo>
                    <a:pt x="5" y="0"/>
                    <a:pt x="4" y="0"/>
                    <a:pt x="3" y="0"/>
                  </a:cubicBezTo>
                  <a:cubicBezTo>
                    <a:pt x="2" y="0"/>
                    <a:pt x="0" y="0"/>
                    <a:pt x="0" y="0"/>
                  </a:cubicBezTo>
                  <a:cubicBezTo>
                    <a:pt x="0" y="182"/>
                    <a:pt x="0" y="182"/>
                    <a:pt x="0" y="182"/>
                  </a:cubicBezTo>
                  <a:lnTo>
                    <a:pt x="5" y="182"/>
                  </a:lnTo>
                  <a:close/>
                </a:path>
              </a:pathLst>
            </a:custGeom>
            <a:solidFill>
              <a:srgbClr val="5CC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4" name="Freeform 330"/>
            <p:cNvSpPr>
              <a:spLocks/>
            </p:cNvSpPr>
            <p:nvPr/>
          </p:nvSpPr>
          <p:spPr bwMode="auto">
            <a:xfrm>
              <a:off x="9081400" y="6609674"/>
              <a:ext cx="77970" cy="93564"/>
            </a:xfrm>
            <a:custGeom>
              <a:avLst/>
              <a:gdLst>
                <a:gd name="T0" fmla="*/ 2 w 5"/>
                <a:gd name="T1" fmla="*/ 6 h 6"/>
                <a:gd name="T2" fmla="*/ 5 w 5"/>
                <a:gd name="T3" fmla="*/ 4 h 6"/>
                <a:gd name="T4" fmla="*/ 3 w 5"/>
                <a:gd name="T5" fmla="*/ 1 h 6"/>
                <a:gd name="T6" fmla="*/ 0 w 5"/>
                <a:gd name="T7" fmla="*/ 3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3" y="6"/>
                    <a:pt x="5" y="5"/>
                    <a:pt x="5" y="4"/>
                  </a:cubicBezTo>
                  <a:cubicBezTo>
                    <a:pt x="5" y="2"/>
                    <a:pt x="4" y="1"/>
                    <a:pt x="3" y="1"/>
                  </a:cubicBezTo>
                  <a:cubicBezTo>
                    <a:pt x="2" y="0"/>
                    <a:pt x="0" y="1"/>
                    <a:pt x="0" y="3"/>
                  </a:cubicBezTo>
                  <a:cubicBezTo>
                    <a:pt x="0" y="4"/>
                    <a:pt x="1" y="5"/>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5" name="Freeform 331"/>
            <p:cNvSpPr>
              <a:spLocks/>
            </p:cNvSpPr>
            <p:nvPr/>
          </p:nvSpPr>
          <p:spPr bwMode="auto">
            <a:xfrm>
              <a:off x="9112588" y="6640862"/>
              <a:ext cx="15594" cy="1559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1" y="0"/>
                    <a:pt x="0" y="0"/>
                    <a:pt x="0" y="0"/>
                  </a:cubicBezTo>
                  <a:cubicBezTo>
                    <a:pt x="0" y="0"/>
                    <a:pt x="0" y="0"/>
                    <a:pt x="0" y="0"/>
                  </a:cubicBezTo>
                  <a:cubicBezTo>
                    <a:pt x="0" y="0"/>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6" name="Freeform 332"/>
            <p:cNvSpPr>
              <a:spLocks/>
            </p:cNvSpPr>
            <p:nvPr/>
          </p:nvSpPr>
          <p:spPr bwMode="auto">
            <a:xfrm>
              <a:off x="9096994" y="6656456"/>
              <a:ext cx="15594" cy="15594"/>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0"/>
                    <a:pt x="0" y="1"/>
                  </a:cubicBezTo>
                  <a:cubicBezTo>
                    <a:pt x="0" y="1"/>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7" name="Freeform 333"/>
            <p:cNvSpPr>
              <a:spLocks/>
            </p:cNvSpPr>
            <p:nvPr/>
          </p:nvSpPr>
          <p:spPr bwMode="auto">
            <a:xfrm>
              <a:off x="9128182" y="6640862"/>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8" name="Freeform 334"/>
            <p:cNvSpPr>
              <a:spLocks/>
            </p:cNvSpPr>
            <p:nvPr/>
          </p:nvSpPr>
          <p:spPr bwMode="auto">
            <a:xfrm>
              <a:off x="9128182" y="6656456"/>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0" y="1"/>
                    <a:pt x="0" y="0"/>
                  </a:cubicBezTo>
                  <a:cubicBezTo>
                    <a:pt x="0" y="0"/>
                    <a:pt x="0" y="1"/>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79" name="Freeform 335"/>
            <p:cNvSpPr>
              <a:spLocks/>
            </p:cNvSpPr>
            <p:nvPr/>
          </p:nvSpPr>
          <p:spPr bwMode="auto">
            <a:xfrm>
              <a:off x="9081400" y="7046304"/>
              <a:ext cx="77970" cy="93564"/>
            </a:xfrm>
            <a:custGeom>
              <a:avLst/>
              <a:gdLst>
                <a:gd name="T0" fmla="*/ 2 w 5"/>
                <a:gd name="T1" fmla="*/ 5 h 6"/>
                <a:gd name="T2" fmla="*/ 5 w 5"/>
                <a:gd name="T3" fmla="*/ 4 h 6"/>
                <a:gd name="T4" fmla="*/ 3 w 5"/>
                <a:gd name="T5" fmla="*/ 0 h 6"/>
                <a:gd name="T6" fmla="*/ 0 w 5"/>
                <a:gd name="T7" fmla="*/ 2 h 6"/>
                <a:gd name="T8" fmla="*/ 2 w 5"/>
                <a:gd name="T9" fmla="*/ 5 h 6"/>
              </a:gdLst>
              <a:ahLst/>
              <a:cxnLst>
                <a:cxn ang="0">
                  <a:pos x="T0" y="T1"/>
                </a:cxn>
                <a:cxn ang="0">
                  <a:pos x="T2" y="T3"/>
                </a:cxn>
                <a:cxn ang="0">
                  <a:pos x="T4" y="T5"/>
                </a:cxn>
                <a:cxn ang="0">
                  <a:pos x="T6" y="T7"/>
                </a:cxn>
                <a:cxn ang="0">
                  <a:pos x="T8" y="T9"/>
                </a:cxn>
              </a:cxnLst>
              <a:rect l="0" t="0" r="r" b="b"/>
              <a:pathLst>
                <a:path w="5" h="6">
                  <a:moveTo>
                    <a:pt x="2" y="5"/>
                  </a:moveTo>
                  <a:cubicBezTo>
                    <a:pt x="3" y="6"/>
                    <a:pt x="5" y="5"/>
                    <a:pt x="5" y="4"/>
                  </a:cubicBezTo>
                  <a:cubicBezTo>
                    <a:pt x="5" y="2"/>
                    <a:pt x="4" y="1"/>
                    <a:pt x="3" y="0"/>
                  </a:cubicBezTo>
                  <a:cubicBezTo>
                    <a:pt x="2" y="0"/>
                    <a:pt x="0" y="1"/>
                    <a:pt x="0" y="2"/>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0" name="Freeform 336"/>
            <p:cNvSpPr>
              <a:spLocks/>
            </p:cNvSpPr>
            <p:nvPr/>
          </p:nvSpPr>
          <p:spPr bwMode="auto">
            <a:xfrm>
              <a:off x="9112588" y="7077492"/>
              <a:ext cx="15594" cy="1559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0"/>
                    <a:pt x="1" y="0"/>
                  </a:cubicBezTo>
                  <a:cubicBezTo>
                    <a:pt x="1" y="0"/>
                    <a:pt x="0" y="0"/>
                    <a:pt x="0" y="0"/>
                  </a:cubicBezTo>
                  <a:cubicBezTo>
                    <a:pt x="0" y="0"/>
                    <a:pt x="0" y="0"/>
                    <a:pt x="0" y="0"/>
                  </a:cubicBezTo>
                  <a:cubicBezTo>
                    <a:pt x="0" y="0"/>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1" name="Freeform 337"/>
            <p:cNvSpPr>
              <a:spLocks/>
            </p:cNvSpPr>
            <p:nvPr/>
          </p:nvSpPr>
          <p:spPr bwMode="auto">
            <a:xfrm>
              <a:off x="9096994" y="7093086"/>
              <a:ext cx="15594" cy="15594"/>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0"/>
                    <a:pt x="0" y="0"/>
                  </a:cubicBezTo>
                  <a:cubicBezTo>
                    <a:pt x="0" y="1"/>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2" name="Freeform 338"/>
            <p:cNvSpPr>
              <a:spLocks/>
            </p:cNvSpPr>
            <p:nvPr/>
          </p:nvSpPr>
          <p:spPr bwMode="auto">
            <a:xfrm>
              <a:off x="9128182" y="7077492"/>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3" name="Freeform 339"/>
            <p:cNvSpPr>
              <a:spLocks/>
            </p:cNvSpPr>
            <p:nvPr/>
          </p:nvSpPr>
          <p:spPr bwMode="auto">
            <a:xfrm>
              <a:off x="9128182" y="7093086"/>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0" y="0"/>
                    <a:pt x="0" y="0"/>
                  </a:cubicBezTo>
                  <a:cubicBezTo>
                    <a:pt x="0" y="0"/>
                    <a:pt x="0" y="0"/>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4" name="Freeform 340"/>
            <p:cNvSpPr>
              <a:spLocks/>
            </p:cNvSpPr>
            <p:nvPr/>
          </p:nvSpPr>
          <p:spPr bwMode="auto">
            <a:xfrm>
              <a:off x="9081400" y="7482934"/>
              <a:ext cx="77970" cy="93564"/>
            </a:xfrm>
            <a:custGeom>
              <a:avLst/>
              <a:gdLst>
                <a:gd name="T0" fmla="*/ 2 w 5"/>
                <a:gd name="T1" fmla="*/ 5 h 6"/>
                <a:gd name="T2" fmla="*/ 5 w 5"/>
                <a:gd name="T3" fmla="*/ 3 h 6"/>
                <a:gd name="T4" fmla="*/ 3 w 5"/>
                <a:gd name="T5" fmla="*/ 0 h 6"/>
                <a:gd name="T6" fmla="*/ 0 w 5"/>
                <a:gd name="T7" fmla="*/ 2 h 6"/>
                <a:gd name="T8" fmla="*/ 2 w 5"/>
                <a:gd name="T9" fmla="*/ 5 h 6"/>
              </a:gdLst>
              <a:ahLst/>
              <a:cxnLst>
                <a:cxn ang="0">
                  <a:pos x="T0" y="T1"/>
                </a:cxn>
                <a:cxn ang="0">
                  <a:pos x="T2" y="T3"/>
                </a:cxn>
                <a:cxn ang="0">
                  <a:pos x="T4" y="T5"/>
                </a:cxn>
                <a:cxn ang="0">
                  <a:pos x="T6" y="T7"/>
                </a:cxn>
                <a:cxn ang="0">
                  <a:pos x="T8" y="T9"/>
                </a:cxn>
              </a:cxnLst>
              <a:rect l="0" t="0" r="r" b="b"/>
              <a:pathLst>
                <a:path w="5" h="6">
                  <a:moveTo>
                    <a:pt x="2" y="5"/>
                  </a:moveTo>
                  <a:cubicBezTo>
                    <a:pt x="3" y="6"/>
                    <a:pt x="5" y="5"/>
                    <a:pt x="5" y="3"/>
                  </a:cubicBezTo>
                  <a:cubicBezTo>
                    <a:pt x="5" y="2"/>
                    <a:pt x="4" y="1"/>
                    <a:pt x="3" y="0"/>
                  </a:cubicBezTo>
                  <a:cubicBezTo>
                    <a:pt x="2" y="0"/>
                    <a:pt x="0" y="1"/>
                    <a:pt x="0" y="2"/>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5" name="Freeform 341"/>
            <p:cNvSpPr>
              <a:spLocks/>
            </p:cNvSpPr>
            <p:nvPr/>
          </p:nvSpPr>
          <p:spPr bwMode="auto">
            <a:xfrm>
              <a:off x="9112588" y="7498528"/>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0" y="1"/>
                    <a:pt x="0" y="0"/>
                  </a:cubicBezTo>
                  <a:cubicBezTo>
                    <a:pt x="0" y="0"/>
                    <a:pt x="0" y="1"/>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6" name="Freeform 342"/>
            <p:cNvSpPr>
              <a:spLocks/>
            </p:cNvSpPr>
            <p:nvPr/>
          </p:nvSpPr>
          <p:spPr bwMode="auto">
            <a:xfrm>
              <a:off x="9096994" y="7529716"/>
              <a:ext cx="15594" cy="15594"/>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1" y="0"/>
                    <a:pt x="0" y="0"/>
                    <a:pt x="0" y="0"/>
                  </a:cubicBezTo>
                  <a:cubicBezTo>
                    <a:pt x="0" y="0"/>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7" name="Freeform 343"/>
            <p:cNvSpPr>
              <a:spLocks/>
            </p:cNvSpPr>
            <p:nvPr/>
          </p:nvSpPr>
          <p:spPr bwMode="auto">
            <a:xfrm>
              <a:off x="9128182" y="7514122"/>
              <a:ext cx="15594" cy="1559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0"/>
                    <a:pt x="0" y="0"/>
                  </a:cubicBezTo>
                  <a:cubicBezTo>
                    <a:pt x="0" y="0"/>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8" name="Freeform 344"/>
            <p:cNvSpPr>
              <a:spLocks/>
            </p:cNvSpPr>
            <p:nvPr/>
          </p:nvSpPr>
          <p:spPr bwMode="auto">
            <a:xfrm>
              <a:off x="9128182" y="7529716"/>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0"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89" name="Freeform 345"/>
            <p:cNvSpPr>
              <a:spLocks/>
            </p:cNvSpPr>
            <p:nvPr/>
          </p:nvSpPr>
          <p:spPr bwMode="auto">
            <a:xfrm>
              <a:off x="9081400" y="7919565"/>
              <a:ext cx="77970" cy="77970"/>
            </a:xfrm>
            <a:custGeom>
              <a:avLst/>
              <a:gdLst>
                <a:gd name="T0" fmla="*/ 2 w 5"/>
                <a:gd name="T1" fmla="*/ 5 h 5"/>
                <a:gd name="T2" fmla="*/ 5 w 5"/>
                <a:gd name="T3" fmla="*/ 3 h 5"/>
                <a:gd name="T4" fmla="*/ 3 w 5"/>
                <a:gd name="T5" fmla="*/ 0 h 5"/>
                <a:gd name="T6" fmla="*/ 0 w 5"/>
                <a:gd name="T7" fmla="*/ 2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cubicBezTo>
                    <a:pt x="3" y="5"/>
                    <a:pt x="5" y="5"/>
                    <a:pt x="5" y="3"/>
                  </a:cubicBezTo>
                  <a:cubicBezTo>
                    <a:pt x="5" y="2"/>
                    <a:pt x="4" y="0"/>
                    <a:pt x="3" y="0"/>
                  </a:cubicBezTo>
                  <a:cubicBezTo>
                    <a:pt x="2" y="0"/>
                    <a:pt x="0" y="1"/>
                    <a:pt x="0" y="2"/>
                  </a:cubicBezTo>
                  <a:cubicBezTo>
                    <a:pt x="0" y="3"/>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0" name="Freeform 346"/>
            <p:cNvSpPr>
              <a:spLocks/>
            </p:cNvSpPr>
            <p:nvPr/>
          </p:nvSpPr>
          <p:spPr bwMode="auto">
            <a:xfrm>
              <a:off x="9112588" y="7935159"/>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0" y="0"/>
                    <a:pt x="0" y="0"/>
                  </a:cubicBezTo>
                  <a:cubicBezTo>
                    <a:pt x="0" y="0"/>
                    <a:pt x="0" y="0"/>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1" name="Freeform 347"/>
            <p:cNvSpPr>
              <a:spLocks/>
            </p:cNvSpPr>
            <p:nvPr/>
          </p:nvSpPr>
          <p:spPr bwMode="auto">
            <a:xfrm>
              <a:off x="9096994" y="7966347"/>
              <a:ext cx="15594" cy="15594"/>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1" y="0"/>
                    <a:pt x="0" y="0"/>
                    <a:pt x="0" y="0"/>
                  </a:cubicBezTo>
                  <a:cubicBezTo>
                    <a:pt x="0" y="0"/>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2" name="Freeform 348"/>
            <p:cNvSpPr>
              <a:spLocks/>
            </p:cNvSpPr>
            <p:nvPr/>
          </p:nvSpPr>
          <p:spPr bwMode="auto">
            <a:xfrm>
              <a:off x="9128182" y="7935159"/>
              <a:ext cx="15594" cy="31188"/>
            </a:xfrm>
            <a:custGeom>
              <a:avLst/>
              <a:gdLst>
                <a:gd name="T0" fmla="*/ 0 w 1"/>
                <a:gd name="T1" fmla="*/ 2 h 2"/>
                <a:gd name="T2" fmla="*/ 1 w 1"/>
                <a:gd name="T3" fmla="*/ 1 h 2"/>
                <a:gd name="T4" fmla="*/ 0 w 1"/>
                <a:gd name="T5" fmla="*/ 1 h 2"/>
                <a:gd name="T6" fmla="*/ 0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1" y="2"/>
                    <a:pt x="1" y="1"/>
                    <a:pt x="1" y="1"/>
                  </a:cubicBezTo>
                  <a:cubicBezTo>
                    <a:pt x="1" y="1"/>
                    <a:pt x="1" y="1"/>
                    <a:pt x="0" y="1"/>
                  </a:cubicBezTo>
                  <a:cubicBezTo>
                    <a:pt x="0" y="0"/>
                    <a:pt x="0" y="1"/>
                    <a:pt x="0" y="1"/>
                  </a:cubicBezTo>
                  <a:cubicBezTo>
                    <a:pt x="0" y="1"/>
                    <a:pt x="0" y="1"/>
                    <a:pt x="0" y="2"/>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3" name="Freeform 349"/>
            <p:cNvSpPr>
              <a:spLocks/>
            </p:cNvSpPr>
            <p:nvPr/>
          </p:nvSpPr>
          <p:spPr bwMode="auto">
            <a:xfrm>
              <a:off x="9128182" y="7966347"/>
              <a:ext cx="15594" cy="1559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1" y="0"/>
                    <a:pt x="0"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4" name="Freeform 350"/>
            <p:cNvSpPr>
              <a:spLocks/>
            </p:cNvSpPr>
            <p:nvPr/>
          </p:nvSpPr>
          <p:spPr bwMode="auto">
            <a:xfrm>
              <a:off x="9081400" y="8356195"/>
              <a:ext cx="77970" cy="93564"/>
            </a:xfrm>
            <a:custGeom>
              <a:avLst/>
              <a:gdLst>
                <a:gd name="T0" fmla="*/ 2 w 5"/>
                <a:gd name="T1" fmla="*/ 5 h 6"/>
                <a:gd name="T2" fmla="*/ 5 w 5"/>
                <a:gd name="T3" fmla="*/ 3 h 6"/>
                <a:gd name="T4" fmla="*/ 3 w 5"/>
                <a:gd name="T5" fmla="*/ 0 h 6"/>
                <a:gd name="T6" fmla="*/ 0 w 5"/>
                <a:gd name="T7" fmla="*/ 2 h 6"/>
                <a:gd name="T8" fmla="*/ 2 w 5"/>
                <a:gd name="T9" fmla="*/ 5 h 6"/>
              </a:gdLst>
              <a:ahLst/>
              <a:cxnLst>
                <a:cxn ang="0">
                  <a:pos x="T0" y="T1"/>
                </a:cxn>
                <a:cxn ang="0">
                  <a:pos x="T2" y="T3"/>
                </a:cxn>
                <a:cxn ang="0">
                  <a:pos x="T4" y="T5"/>
                </a:cxn>
                <a:cxn ang="0">
                  <a:pos x="T6" y="T7"/>
                </a:cxn>
                <a:cxn ang="0">
                  <a:pos x="T8" y="T9"/>
                </a:cxn>
              </a:cxnLst>
              <a:rect l="0" t="0" r="r" b="b"/>
              <a:pathLst>
                <a:path w="5" h="6">
                  <a:moveTo>
                    <a:pt x="2" y="5"/>
                  </a:moveTo>
                  <a:cubicBezTo>
                    <a:pt x="3" y="6"/>
                    <a:pt x="5" y="5"/>
                    <a:pt x="5" y="3"/>
                  </a:cubicBezTo>
                  <a:cubicBezTo>
                    <a:pt x="5" y="2"/>
                    <a:pt x="5" y="1"/>
                    <a:pt x="3" y="0"/>
                  </a:cubicBezTo>
                  <a:cubicBezTo>
                    <a:pt x="2" y="0"/>
                    <a:pt x="0" y="1"/>
                    <a:pt x="0" y="2"/>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5" name="Freeform 351"/>
            <p:cNvSpPr>
              <a:spLocks/>
            </p:cNvSpPr>
            <p:nvPr/>
          </p:nvSpPr>
          <p:spPr bwMode="auto">
            <a:xfrm>
              <a:off x="9112588" y="8371789"/>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1"/>
                    <a:pt x="0" y="0"/>
                  </a:cubicBezTo>
                  <a:cubicBezTo>
                    <a:pt x="0" y="0"/>
                    <a:pt x="0" y="1"/>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6" name="Freeform 352"/>
            <p:cNvSpPr>
              <a:spLocks/>
            </p:cNvSpPr>
            <p:nvPr/>
          </p:nvSpPr>
          <p:spPr bwMode="auto">
            <a:xfrm>
              <a:off x="9096994" y="8402977"/>
              <a:ext cx="15594" cy="15594"/>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1" y="0"/>
                    <a:pt x="0" y="0"/>
                    <a:pt x="0" y="0"/>
                  </a:cubicBezTo>
                  <a:cubicBezTo>
                    <a:pt x="0" y="0"/>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7" name="Freeform 353"/>
            <p:cNvSpPr>
              <a:spLocks/>
            </p:cNvSpPr>
            <p:nvPr/>
          </p:nvSpPr>
          <p:spPr bwMode="auto">
            <a:xfrm>
              <a:off x="9128182" y="8387383"/>
              <a:ext cx="15594" cy="15594"/>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1" y="0"/>
                  </a:cubicBezTo>
                  <a:cubicBezTo>
                    <a:pt x="0" y="0"/>
                    <a:pt x="0" y="0"/>
                    <a:pt x="0" y="0"/>
                  </a:cubicBezTo>
                  <a:cubicBezTo>
                    <a:pt x="0" y="0"/>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8" name="Freeform 354"/>
            <p:cNvSpPr>
              <a:spLocks/>
            </p:cNvSpPr>
            <p:nvPr/>
          </p:nvSpPr>
          <p:spPr bwMode="auto">
            <a:xfrm>
              <a:off x="9128182" y="8402977"/>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0"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299" name="Freeform 355"/>
            <p:cNvSpPr>
              <a:spLocks/>
            </p:cNvSpPr>
            <p:nvPr/>
          </p:nvSpPr>
          <p:spPr bwMode="auto">
            <a:xfrm>
              <a:off x="9081400" y="8792825"/>
              <a:ext cx="77970" cy="77970"/>
            </a:xfrm>
            <a:custGeom>
              <a:avLst/>
              <a:gdLst>
                <a:gd name="T0" fmla="*/ 2 w 5"/>
                <a:gd name="T1" fmla="*/ 5 h 5"/>
                <a:gd name="T2" fmla="*/ 5 w 5"/>
                <a:gd name="T3" fmla="*/ 3 h 5"/>
                <a:gd name="T4" fmla="*/ 3 w 5"/>
                <a:gd name="T5" fmla="*/ 0 h 5"/>
                <a:gd name="T6" fmla="*/ 0 w 5"/>
                <a:gd name="T7" fmla="*/ 2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cubicBezTo>
                    <a:pt x="3" y="5"/>
                    <a:pt x="5" y="5"/>
                    <a:pt x="5" y="3"/>
                  </a:cubicBezTo>
                  <a:cubicBezTo>
                    <a:pt x="5" y="2"/>
                    <a:pt x="5" y="0"/>
                    <a:pt x="3" y="0"/>
                  </a:cubicBezTo>
                  <a:cubicBezTo>
                    <a:pt x="2" y="0"/>
                    <a:pt x="0" y="1"/>
                    <a:pt x="0" y="2"/>
                  </a:cubicBezTo>
                  <a:cubicBezTo>
                    <a:pt x="0" y="3"/>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0" name="Freeform 356"/>
            <p:cNvSpPr>
              <a:spLocks/>
            </p:cNvSpPr>
            <p:nvPr/>
          </p:nvSpPr>
          <p:spPr bwMode="auto">
            <a:xfrm>
              <a:off x="9112588" y="8808419"/>
              <a:ext cx="15594" cy="15594"/>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0"/>
                    <a:pt x="0" y="0"/>
                  </a:cubicBezTo>
                  <a:cubicBezTo>
                    <a:pt x="0" y="0"/>
                    <a:pt x="0" y="0"/>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1" name="Freeform 357"/>
            <p:cNvSpPr>
              <a:spLocks/>
            </p:cNvSpPr>
            <p:nvPr/>
          </p:nvSpPr>
          <p:spPr bwMode="auto">
            <a:xfrm>
              <a:off x="9096994" y="8839607"/>
              <a:ext cx="15594" cy="15594"/>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1" y="0"/>
                    <a:pt x="0" y="0"/>
                    <a:pt x="0" y="0"/>
                  </a:cubicBezTo>
                  <a:cubicBezTo>
                    <a:pt x="0" y="0"/>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2" name="Freeform 358"/>
            <p:cNvSpPr>
              <a:spLocks/>
            </p:cNvSpPr>
            <p:nvPr/>
          </p:nvSpPr>
          <p:spPr bwMode="auto">
            <a:xfrm>
              <a:off x="9128182" y="8824013"/>
              <a:ext cx="15594" cy="15594"/>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1" y="0"/>
                  </a:cubicBezTo>
                  <a:cubicBezTo>
                    <a:pt x="0" y="0"/>
                    <a:pt x="0" y="0"/>
                    <a:pt x="0" y="0"/>
                  </a:cubicBezTo>
                  <a:cubicBezTo>
                    <a:pt x="0" y="0"/>
                    <a:pt x="0" y="0"/>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3" name="Freeform 359"/>
            <p:cNvSpPr>
              <a:spLocks/>
            </p:cNvSpPr>
            <p:nvPr/>
          </p:nvSpPr>
          <p:spPr bwMode="auto">
            <a:xfrm>
              <a:off x="9128182" y="8839607"/>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0"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4" name="Freeform 360"/>
            <p:cNvSpPr>
              <a:spLocks/>
            </p:cNvSpPr>
            <p:nvPr/>
          </p:nvSpPr>
          <p:spPr bwMode="auto">
            <a:xfrm>
              <a:off x="9081400" y="9229456"/>
              <a:ext cx="77970" cy="77970"/>
            </a:xfrm>
            <a:custGeom>
              <a:avLst/>
              <a:gdLst>
                <a:gd name="T0" fmla="*/ 2 w 5"/>
                <a:gd name="T1" fmla="*/ 5 h 5"/>
                <a:gd name="T2" fmla="*/ 5 w 5"/>
                <a:gd name="T3" fmla="*/ 3 h 5"/>
                <a:gd name="T4" fmla="*/ 3 w 5"/>
                <a:gd name="T5" fmla="*/ 0 h 5"/>
                <a:gd name="T6" fmla="*/ 0 w 5"/>
                <a:gd name="T7" fmla="*/ 2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cubicBezTo>
                    <a:pt x="3" y="5"/>
                    <a:pt x="5" y="4"/>
                    <a:pt x="5" y="3"/>
                  </a:cubicBezTo>
                  <a:cubicBezTo>
                    <a:pt x="5" y="2"/>
                    <a:pt x="5" y="0"/>
                    <a:pt x="3" y="0"/>
                  </a:cubicBezTo>
                  <a:cubicBezTo>
                    <a:pt x="2" y="0"/>
                    <a:pt x="0" y="0"/>
                    <a:pt x="0" y="2"/>
                  </a:cubicBezTo>
                  <a:cubicBezTo>
                    <a:pt x="0" y="3"/>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5" name="Freeform 361"/>
            <p:cNvSpPr>
              <a:spLocks/>
            </p:cNvSpPr>
            <p:nvPr/>
          </p:nvSpPr>
          <p:spPr bwMode="auto">
            <a:xfrm>
              <a:off x="9112588" y="9245050"/>
              <a:ext cx="15594" cy="15594"/>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0" y="0"/>
                  </a:cubicBezTo>
                  <a:cubicBezTo>
                    <a:pt x="0" y="0"/>
                    <a:pt x="0" y="0"/>
                    <a:pt x="0" y="0"/>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6" name="Freeform 362"/>
            <p:cNvSpPr>
              <a:spLocks/>
            </p:cNvSpPr>
            <p:nvPr/>
          </p:nvSpPr>
          <p:spPr bwMode="auto">
            <a:xfrm>
              <a:off x="9096994" y="9260644"/>
              <a:ext cx="15594" cy="15594"/>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1"/>
                    <a:pt x="1" y="0"/>
                  </a:cubicBezTo>
                  <a:cubicBezTo>
                    <a:pt x="1" y="0"/>
                    <a:pt x="0" y="1"/>
                    <a:pt x="0" y="1"/>
                  </a:cubicBezTo>
                  <a:cubicBezTo>
                    <a:pt x="0" y="1"/>
                    <a:pt x="0" y="1"/>
                    <a:pt x="1"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7" name="Freeform 363"/>
            <p:cNvSpPr>
              <a:spLocks/>
            </p:cNvSpPr>
            <p:nvPr/>
          </p:nvSpPr>
          <p:spPr bwMode="auto">
            <a:xfrm>
              <a:off x="9128182" y="9245050"/>
              <a:ext cx="15594" cy="15594"/>
            </a:xfrm>
            <a:custGeom>
              <a:avLst/>
              <a:gdLst>
                <a:gd name="T0" fmla="*/ 0 w 1"/>
                <a:gd name="T1" fmla="*/ 1 h 1"/>
                <a:gd name="T2" fmla="*/ 1 w 1"/>
                <a:gd name="T3" fmla="*/ 1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0" y="0"/>
                    <a:pt x="0" y="0"/>
                    <a:pt x="0" y="1"/>
                  </a:cubicBezTo>
                  <a:cubicBezTo>
                    <a:pt x="0" y="1"/>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8" name="Freeform 364"/>
            <p:cNvSpPr>
              <a:spLocks/>
            </p:cNvSpPr>
            <p:nvPr/>
          </p:nvSpPr>
          <p:spPr bwMode="auto">
            <a:xfrm>
              <a:off x="9128182" y="9276238"/>
              <a:ext cx="15594" cy="15594"/>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0" y="0"/>
                    <a:pt x="0" y="0"/>
                  </a:cubicBezTo>
                  <a:cubicBezTo>
                    <a:pt x="0" y="0"/>
                    <a:pt x="0" y="0"/>
                    <a:pt x="0" y="0"/>
                  </a:cubicBezTo>
                  <a:cubicBezTo>
                    <a:pt x="0" y="0"/>
                    <a:pt x="0" y="1"/>
                    <a:pt x="0" y="1"/>
                  </a:cubicBezTo>
                  <a:close/>
                </a:path>
              </a:pathLst>
            </a:custGeom>
            <a:solidFill>
              <a:srgbClr val="CC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09" name="Freeform 365"/>
            <p:cNvSpPr>
              <a:spLocks/>
            </p:cNvSpPr>
            <p:nvPr/>
          </p:nvSpPr>
          <p:spPr bwMode="auto">
            <a:xfrm>
              <a:off x="8644770" y="6141856"/>
              <a:ext cx="483412" cy="717321"/>
            </a:xfrm>
            <a:custGeom>
              <a:avLst/>
              <a:gdLst>
                <a:gd name="T0" fmla="*/ 0 w 186"/>
                <a:gd name="T1" fmla="*/ 0 h 276"/>
                <a:gd name="T2" fmla="*/ 102 w 186"/>
                <a:gd name="T3" fmla="*/ 276 h 276"/>
                <a:gd name="T4" fmla="*/ 186 w 186"/>
                <a:gd name="T5" fmla="*/ 126 h 276"/>
                <a:gd name="T6" fmla="*/ 0 w 186"/>
                <a:gd name="T7" fmla="*/ 0 h 276"/>
              </a:gdLst>
              <a:ahLst/>
              <a:cxnLst>
                <a:cxn ang="0">
                  <a:pos x="T0" y="T1"/>
                </a:cxn>
                <a:cxn ang="0">
                  <a:pos x="T2" y="T3"/>
                </a:cxn>
                <a:cxn ang="0">
                  <a:pos x="T4" y="T5"/>
                </a:cxn>
                <a:cxn ang="0">
                  <a:pos x="T6" y="T7"/>
                </a:cxn>
              </a:cxnLst>
              <a:rect l="0" t="0" r="r" b="b"/>
              <a:pathLst>
                <a:path w="186" h="276">
                  <a:moveTo>
                    <a:pt x="0" y="0"/>
                  </a:moveTo>
                  <a:lnTo>
                    <a:pt x="102" y="276"/>
                  </a:lnTo>
                  <a:lnTo>
                    <a:pt x="186" y="12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0" name="Freeform 366"/>
            <p:cNvSpPr>
              <a:spLocks/>
            </p:cNvSpPr>
            <p:nvPr/>
          </p:nvSpPr>
          <p:spPr bwMode="auto">
            <a:xfrm>
              <a:off x="9128182" y="6126262"/>
              <a:ext cx="467818" cy="732915"/>
            </a:xfrm>
            <a:custGeom>
              <a:avLst/>
              <a:gdLst>
                <a:gd name="T0" fmla="*/ 180 w 180"/>
                <a:gd name="T1" fmla="*/ 0 h 282"/>
                <a:gd name="T2" fmla="*/ 84 w 180"/>
                <a:gd name="T3" fmla="*/ 282 h 282"/>
                <a:gd name="T4" fmla="*/ 0 w 180"/>
                <a:gd name="T5" fmla="*/ 132 h 282"/>
                <a:gd name="T6" fmla="*/ 180 w 180"/>
                <a:gd name="T7" fmla="*/ 0 h 282"/>
              </a:gdLst>
              <a:ahLst/>
              <a:cxnLst>
                <a:cxn ang="0">
                  <a:pos x="T0" y="T1"/>
                </a:cxn>
                <a:cxn ang="0">
                  <a:pos x="T2" y="T3"/>
                </a:cxn>
                <a:cxn ang="0">
                  <a:pos x="T4" y="T5"/>
                </a:cxn>
                <a:cxn ang="0">
                  <a:pos x="T6" y="T7"/>
                </a:cxn>
              </a:cxnLst>
              <a:rect l="0" t="0" r="r" b="b"/>
              <a:pathLst>
                <a:path w="180" h="282">
                  <a:moveTo>
                    <a:pt x="180" y="0"/>
                  </a:moveTo>
                  <a:lnTo>
                    <a:pt x="84" y="282"/>
                  </a:lnTo>
                  <a:lnTo>
                    <a:pt x="0" y="132"/>
                  </a:lnTo>
                  <a:lnTo>
                    <a:pt x="18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1" name="Freeform 367"/>
            <p:cNvSpPr>
              <a:spLocks/>
            </p:cNvSpPr>
            <p:nvPr/>
          </p:nvSpPr>
          <p:spPr bwMode="auto">
            <a:xfrm>
              <a:off x="8317297" y="6126262"/>
              <a:ext cx="701727" cy="2323497"/>
            </a:xfrm>
            <a:custGeom>
              <a:avLst/>
              <a:gdLst>
                <a:gd name="T0" fmla="*/ 24 w 270"/>
                <a:gd name="T1" fmla="*/ 366 h 894"/>
                <a:gd name="T2" fmla="*/ 270 w 270"/>
                <a:gd name="T3" fmla="*/ 894 h 894"/>
                <a:gd name="T4" fmla="*/ 180 w 270"/>
                <a:gd name="T5" fmla="*/ 336 h 894"/>
                <a:gd name="T6" fmla="*/ 126 w 270"/>
                <a:gd name="T7" fmla="*/ 0 h 894"/>
                <a:gd name="T8" fmla="*/ 102 w 270"/>
                <a:gd name="T9" fmla="*/ 18 h 894"/>
                <a:gd name="T10" fmla="*/ 54 w 270"/>
                <a:gd name="T11" fmla="*/ 54 h 894"/>
                <a:gd name="T12" fmla="*/ 0 w 270"/>
                <a:gd name="T13" fmla="*/ 240 h 894"/>
                <a:gd name="T14" fmla="*/ 108 w 270"/>
                <a:gd name="T15" fmla="*/ 324 h 894"/>
                <a:gd name="T16" fmla="*/ 24 w 270"/>
                <a:gd name="T17" fmla="*/ 366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894">
                  <a:moveTo>
                    <a:pt x="24" y="366"/>
                  </a:moveTo>
                  <a:lnTo>
                    <a:pt x="270" y="894"/>
                  </a:lnTo>
                  <a:lnTo>
                    <a:pt x="180" y="336"/>
                  </a:lnTo>
                  <a:lnTo>
                    <a:pt x="126" y="0"/>
                  </a:lnTo>
                  <a:lnTo>
                    <a:pt x="102" y="18"/>
                  </a:lnTo>
                  <a:lnTo>
                    <a:pt x="54" y="54"/>
                  </a:lnTo>
                  <a:lnTo>
                    <a:pt x="0" y="240"/>
                  </a:lnTo>
                  <a:lnTo>
                    <a:pt x="108" y="324"/>
                  </a:lnTo>
                  <a:lnTo>
                    <a:pt x="24" y="366"/>
                  </a:lnTo>
                  <a:close/>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2" name="Freeform 368"/>
            <p:cNvSpPr>
              <a:spLocks/>
            </p:cNvSpPr>
            <p:nvPr/>
          </p:nvSpPr>
          <p:spPr bwMode="auto">
            <a:xfrm>
              <a:off x="9377685" y="6126262"/>
              <a:ext cx="545788" cy="1341079"/>
            </a:xfrm>
            <a:custGeom>
              <a:avLst/>
              <a:gdLst>
                <a:gd name="T0" fmla="*/ 186 w 210"/>
                <a:gd name="T1" fmla="*/ 366 h 516"/>
                <a:gd name="T2" fmla="*/ 102 w 210"/>
                <a:gd name="T3" fmla="*/ 324 h 516"/>
                <a:gd name="T4" fmla="*/ 210 w 210"/>
                <a:gd name="T5" fmla="*/ 240 h 516"/>
                <a:gd name="T6" fmla="*/ 162 w 210"/>
                <a:gd name="T7" fmla="*/ 60 h 516"/>
                <a:gd name="T8" fmla="*/ 102 w 210"/>
                <a:gd name="T9" fmla="*/ 12 h 516"/>
                <a:gd name="T10" fmla="*/ 84 w 210"/>
                <a:gd name="T11" fmla="*/ 0 h 516"/>
                <a:gd name="T12" fmla="*/ 0 w 210"/>
                <a:gd name="T13" fmla="*/ 516 h 516"/>
                <a:gd name="T14" fmla="*/ 186 w 210"/>
                <a:gd name="T15" fmla="*/ 36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516">
                  <a:moveTo>
                    <a:pt x="186" y="366"/>
                  </a:moveTo>
                  <a:lnTo>
                    <a:pt x="102" y="324"/>
                  </a:lnTo>
                  <a:lnTo>
                    <a:pt x="210" y="240"/>
                  </a:lnTo>
                  <a:lnTo>
                    <a:pt x="162" y="60"/>
                  </a:lnTo>
                  <a:lnTo>
                    <a:pt x="102" y="12"/>
                  </a:lnTo>
                  <a:lnTo>
                    <a:pt x="84" y="0"/>
                  </a:lnTo>
                  <a:lnTo>
                    <a:pt x="0" y="516"/>
                  </a:lnTo>
                  <a:lnTo>
                    <a:pt x="186" y="366"/>
                  </a:lnTo>
                  <a:close/>
                </a:path>
              </a:pathLst>
            </a:custGeom>
            <a:solidFill>
              <a:srgbClr val="48B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3" name="Freeform 369"/>
            <p:cNvSpPr>
              <a:spLocks/>
            </p:cNvSpPr>
            <p:nvPr/>
          </p:nvSpPr>
          <p:spPr bwMode="auto">
            <a:xfrm>
              <a:off x="8473237" y="5112656"/>
              <a:ext cx="155939" cy="343067"/>
            </a:xfrm>
            <a:custGeom>
              <a:avLst/>
              <a:gdLst>
                <a:gd name="T0" fmla="*/ 60 w 60"/>
                <a:gd name="T1" fmla="*/ 24 h 132"/>
                <a:gd name="T2" fmla="*/ 18 w 60"/>
                <a:gd name="T3" fmla="*/ 0 h 132"/>
                <a:gd name="T4" fmla="*/ 0 w 60"/>
                <a:gd name="T5" fmla="*/ 18 h 132"/>
                <a:gd name="T6" fmla="*/ 30 w 60"/>
                <a:gd name="T7" fmla="*/ 132 h 132"/>
                <a:gd name="T8" fmla="*/ 60 w 60"/>
                <a:gd name="T9" fmla="*/ 132 h 132"/>
                <a:gd name="T10" fmla="*/ 60 w 60"/>
                <a:gd name="T11" fmla="*/ 24 h 132"/>
              </a:gdLst>
              <a:ahLst/>
              <a:cxnLst>
                <a:cxn ang="0">
                  <a:pos x="T0" y="T1"/>
                </a:cxn>
                <a:cxn ang="0">
                  <a:pos x="T2" y="T3"/>
                </a:cxn>
                <a:cxn ang="0">
                  <a:pos x="T4" y="T5"/>
                </a:cxn>
                <a:cxn ang="0">
                  <a:pos x="T6" y="T7"/>
                </a:cxn>
                <a:cxn ang="0">
                  <a:pos x="T8" y="T9"/>
                </a:cxn>
                <a:cxn ang="0">
                  <a:pos x="T10" y="T11"/>
                </a:cxn>
              </a:cxnLst>
              <a:rect l="0" t="0" r="r" b="b"/>
              <a:pathLst>
                <a:path w="60" h="132">
                  <a:moveTo>
                    <a:pt x="60" y="24"/>
                  </a:moveTo>
                  <a:lnTo>
                    <a:pt x="18" y="0"/>
                  </a:lnTo>
                  <a:lnTo>
                    <a:pt x="0" y="18"/>
                  </a:lnTo>
                  <a:lnTo>
                    <a:pt x="30" y="132"/>
                  </a:lnTo>
                  <a:lnTo>
                    <a:pt x="60" y="132"/>
                  </a:lnTo>
                  <a:lnTo>
                    <a:pt x="60" y="24"/>
                  </a:lnTo>
                  <a:close/>
                </a:path>
              </a:pathLst>
            </a:custGeom>
            <a:solidFill>
              <a:srgbClr val="E2BB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4" name="Freeform 370"/>
            <p:cNvSpPr>
              <a:spLocks/>
            </p:cNvSpPr>
            <p:nvPr/>
          </p:nvSpPr>
          <p:spPr bwMode="auto">
            <a:xfrm>
              <a:off x="9549218" y="5112656"/>
              <a:ext cx="155939" cy="343067"/>
            </a:xfrm>
            <a:custGeom>
              <a:avLst/>
              <a:gdLst>
                <a:gd name="T0" fmla="*/ 0 w 60"/>
                <a:gd name="T1" fmla="*/ 24 h 132"/>
                <a:gd name="T2" fmla="*/ 42 w 60"/>
                <a:gd name="T3" fmla="*/ 0 h 132"/>
                <a:gd name="T4" fmla="*/ 60 w 60"/>
                <a:gd name="T5" fmla="*/ 18 h 132"/>
                <a:gd name="T6" fmla="*/ 30 w 60"/>
                <a:gd name="T7" fmla="*/ 132 h 132"/>
                <a:gd name="T8" fmla="*/ 0 w 60"/>
                <a:gd name="T9" fmla="*/ 132 h 132"/>
                <a:gd name="T10" fmla="*/ 0 w 60"/>
                <a:gd name="T11" fmla="*/ 24 h 132"/>
              </a:gdLst>
              <a:ahLst/>
              <a:cxnLst>
                <a:cxn ang="0">
                  <a:pos x="T0" y="T1"/>
                </a:cxn>
                <a:cxn ang="0">
                  <a:pos x="T2" y="T3"/>
                </a:cxn>
                <a:cxn ang="0">
                  <a:pos x="T4" y="T5"/>
                </a:cxn>
                <a:cxn ang="0">
                  <a:pos x="T6" y="T7"/>
                </a:cxn>
                <a:cxn ang="0">
                  <a:pos x="T8" y="T9"/>
                </a:cxn>
                <a:cxn ang="0">
                  <a:pos x="T10" y="T11"/>
                </a:cxn>
              </a:cxnLst>
              <a:rect l="0" t="0" r="r" b="b"/>
              <a:pathLst>
                <a:path w="60" h="132">
                  <a:moveTo>
                    <a:pt x="0" y="24"/>
                  </a:moveTo>
                  <a:lnTo>
                    <a:pt x="42" y="0"/>
                  </a:lnTo>
                  <a:lnTo>
                    <a:pt x="60" y="18"/>
                  </a:lnTo>
                  <a:lnTo>
                    <a:pt x="30" y="132"/>
                  </a:lnTo>
                  <a:lnTo>
                    <a:pt x="0" y="132"/>
                  </a:lnTo>
                  <a:lnTo>
                    <a:pt x="0" y="24"/>
                  </a:lnTo>
                  <a:close/>
                </a:path>
              </a:pathLst>
            </a:custGeom>
            <a:solidFill>
              <a:srgbClr val="E2BB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5" name="Freeform 371"/>
            <p:cNvSpPr>
              <a:spLocks/>
            </p:cNvSpPr>
            <p:nvPr/>
          </p:nvSpPr>
          <p:spPr bwMode="auto">
            <a:xfrm>
              <a:off x="9549218" y="5112656"/>
              <a:ext cx="155939" cy="343067"/>
            </a:xfrm>
            <a:custGeom>
              <a:avLst/>
              <a:gdLst>
                <a:gd name="T0" fmla="*/ 0 w 60"/>
                <a:gd name="T1" fmla="*/ 24 h 132"/>
                <a:gd name="T2" fmla="*/ 42 w 60"/>
                <a:gd name="T3" fmla="*/ 0 h 132"/>
                <a:gd name="T4" fmla="*/ 60 w 60"/>
                <a:gd name="T5" fmla="*/ 18 h 132"/>
                <a:gd name="T6" fmla="*/ 30 w 60"/>
                <a:gd name="T7" fmla="*/ 132 h 132"/>
                <a:gd name="T8" fmla="*/ 0 w 60"/>
                <a:gd name="T9" fmla="*/ 132 h 132"/>
                <a:gd name="T10" fmla="*/ 0 w 60"/>
                <a:gd name="T11" fmla="*/ 24 h 132"/>
              </a:gdLst>
              <a:ahLst/>
              <a:cxnLst>
                <a:cxn ang="0">
                  <a:pos x="T0" y="T1"/>
                </a:cxn>
                <a:cxn ang="0">
                  <a:pos x="T2" y="T3"/>
                </a:cxn>
                <a:cxn ang="0">
                  <a:pos x="T4" y="T5"/>
                </a:cxn>
                <a:cxn ang="0">
                  <a:pos x="T6" y="T7"/>
                </a:cxn>
                <a:cxn ang="0">
                  <a:pos x="T8" y="T9"/>
                </a:cxn>
                <a:cxn ang="0">
                  <a:pos x="T10" y="T11"/>
                </a:cxn>
              </a:cxnLst>
              <a:rect l="0" t="0" r="r" b="b"/>
              <a:pathLst>
                <a:path w="60" h="132">
                  <a:moveTo>
                    <a:pt x="0" y="24"/>
                  </a:moveTo>
                  <a:lnTo>
                    <a:pt x="42" y="0"/>
                  </a:lnTo>
                  <a:lnTo>
                    <a:pt x="60" y="18"/>
                  </a:lnTo>
                  <a:lnTo>
                    <a:pt x="30" y="132"/>
                  </a:lnTo>
                  <a:lnTo>
                    <a:pt x="0" y="132"/>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6" name="Freeform 372"/>
            <p:cNvSpPr>
              <a:spLocks/>
            </p:cNvSpPr>
            <p:nvPr/>
          </p:nvSpPr>
          <p:spPr bwMode="auto">
            <a:xfrm>
              <a:off x="8597988" y="4582462"/>
              <a:ext cx="982418" cy="1512612"/>
            </a:xfrm>
            <a:custGeom>
              <a:avLst/>
              <a:gdLst>
                <a:gd name="T0" fmla="*/ 0 w 378"/>
                <a:gd name="T1" fmla="*/ 0 h 582"/>
                <a:gd name="T2" fmla="*/ 378 w 378"/>
                <a:gd name="T3" fmla="*/ 0 h 582"/>
                <a:gd name="T4" fmla="*/ 378 w 378"/>
                <a:gd name="T5" fmla="*/ 378 h 582"/>
                <a:gd name="T6" fmla="*/ 360 w 378"/>
                <a:gd name="T7" fmla="*/ 468 h 582"/>
                <a:gd name="T8" fmla="*/ 270 w 378"/>
                <a:gd name="T9" fmla="*/ 582 h 582"/>
                <a:gd name="T10" fmla="*/ 108 w 378"/>
                <a:gd name="T11" fmla="*/ 582 h 582"/>
                <a:gd name="T12" fmla="*/ 24 w 378"/>
                <a:gd name="T13" fmla="*/ 474 h 582"/>
                <a:gd name="T14" fmla="*/ 0 w 378"/>
                <a:gd name="T15" fmla="*/ 366 h 582"/>
                <a:gd name="T16" fmla="*/ 0 w 378"/>
                <a:gd name="T17"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582">
                  <a:moveTo>
                    <a:pt x="0" y="0"/>
                  </a:moveTo>
                  <a:lnTo>
                    <a:pt x="378" y="0"/>
                  </a:lnTo>
                  <a:lnTo>
                    <a:pt x="378" y="378"/>
                  </a:lnTo>
                  <a:lnTo>
                    <a:pt x="360" y="468"/>
                  </a:lnTo>
                  <a:lnTo>
                    <a:pt x="270" y="582"/>
                  </a:lnTo>
                  <a:lnTo>
                    <a:pt x="108" y="582"/>
                  </a:lnTo>
                  <a:lnTo>
                    <a:pt x="24" y="474"/>
                  </a:lnTo>
                  <a:lnTo>
                    <a:pt x="0" y="366"/>
                  </a:lnTo>
                  <a:lnTo>
                    <a:pt x="0"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7" name="Freeform 373"/>
            <p:cNvSpPr>
              <a:spLocks/>
            </p:cNvSpPr>
            <p:nvPr/>
          </p:nvSpPr>
          <p:spPr bwMode="auto">
            <a:xfrm>
              <a:off x="8597988" y="4582462"/>
              <a:ext cx="982418" cy="1512612"/>
            </a:xfrm>
            <a:custGeom>
              <a:avLst/>
              <a:gdLst>
                <a:gd name="T0" fmla="*/ 0 w 378"/>
                <a:gd name="T1" fmla="*/ 0 h 582"/>
                <a:gd name="T2" fmla="*/ 378 w 378"/>
                <a:gd name="T3" fmla="*/ 0 h 582"/>
                <a:gd name="T4" fmla="*/ 378 w 378"/>
                <a:gd name="T5" fmla="*/ 378 h 582"/>
                <a:gd name="T6" fmla="*/ 360 w 378"/>
                <a:gd name="T7" fmla="*/ 468 h 582"/>
                <a:gd name="T8" fmla="*/ 270 w 378"/>
                <a:gd name="T9" fmla="*/ 582 h 582"/>
                <a:gd name="T10" fmla="*/ 108 w 378"/>
                <a:gd name="T11" fmla="*/ 582 h 582"/>
                <a:gd name="T12" fmla="*/ 24 w 378"/>
                <a:gd name="T13" fmla="*/ 474 h 582"/>
                <a:gd name="T14" fmla="*/ 0 w 378"/>
                <a:gd name="T15" fmla="*/ 366 h 582"/>
                <a:gd name="T16" fmla="*/ 0 w 378"/>
                <a:gd name="T17"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582">
                  <a:moveTo>
                    <a:pt x="0" y="0"/>
                  </a:moveTo>
                  <a:lnTo>
                    <a:pt x="378" y="0"/>
                  </a:lnTo>
                  <a:lnTo>
                    <a:pt x="378" y="378"/>
                  </a:lnTo>
                  <a:lnTo>
                    <a:pt x="360" y="468"/>
                  </a:lnTo>
                  <a:lnTo>
                    <a:pt x="270" y="582"/>
                  </a:lnTo>
                  <a:lnTo>
                    <a:pt x="108" y="582"/>
                  </a:lnTo>
                  <a:lnTo>
                    <a:pt x="24" y="474"/>
                  </a:lnTo>
                  <a:lnTo>
                    <a:pt x="0" y="3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8" name="Freeform 374"/>
            <p:cNvSpPr>
              <a:spLocks/>
            </p:cNvSpPr>
            <p:nvPr/>
          </p:nvSpPr>
          <p:spPr bwMode="auto">
            <a:xfrm>
              <a:off x="9096994" y="4582462"/>
              <a:ext cx="483412" cy="1512612"/>
            </a:xfrm>
            <a:custGeom>
              <a:avLst/>
              <a:gdLst>
                <a:gd name="T0" fmla="*/ 186 w 186"/>
                <a:gd name="T1" fmla="*/ 0 h 582"/>
                <a:gd name="T2" fmla="*/ 0 w 186"/>
                <a:gd name="T3" fmla="*/ 0 h 582"/>
                <a:gd name="T4" fmla="*/ 0 w 186"/>
                <a:gd name="T5" fmla="*/ 582 h 582"/>
                <a:gd name="T6" fmla="*/ 78 w 186"/>
                <a:gd name="T7" fmla="*/ 582 h 582"/>
                <a:gd name="T8" fmla="*/ 168 w 186"/>
                <a:gd name="T9" fmla="*/ 468 h 582"/>
                <a:gd name="T10" fmla="*/ 186 w 186"/>
                <a:gd name="T11" fmla="*/ 378 h 582"/>
                <a:gd name="T12" fmla="*/ 186 w 186"/>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186" h="582">
                  <a:moveTo>
                    <a:pt x="186" y="0"/>
                  </a:moveTo>
                  <a:lnTo>
                    <a:pt x="0" y="0"/>
                  </a:lnTo>
                  <a:lnTo>
                    <a:pt x="0" y="582"/>
                  </a:lnTo>
                  <a:lnTo>
                    <a:pt x="78" y="582"/>
                  </a:lnTo>
                  <a:lnTo>
                    <a:pt x="168" y="468"/>
                  </a:lnTo>
                  <a:lnTo>
                    <a:pt x="186" y="378"/>
                  </a:lnTo>
                  <a:lnTo>
                    <a:pt x="186" y="0"/>
                  </a:lnTo>
                  <a:close/>
                </a:path>
              </a:pathLst>
            </a:custGeom>
            <a:solidFill>
              <a:srgbClr val="EFC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19" name="Freeform 375"/>
            <p:cNvSpPr>
              <a:spLocks/>
            </p:cNvSpPr>
            <p:nvPr/>
          </p:nvSpPr>
          <p:spPr bwMode="auto">
            <a:xfrm>
              <a:off x="9096994" y="4582462"/>
              <a:ext cx="483412" cy="1512612"/>
            </a:xfrm>
            <a:custGeom>
              <a:avLst/>
              <a:gdLst>
                <a:gd name="T0" fmla="*/ 186 w 186"/>
                <a:gd name="T1" fmla="*/ 0 h 582"/>
                <a:gd name="T2" fmla="*/ 0 w 186"/>
                <a:gd name="T3" fmla="*/ 0 h 582"/>
                <a:gd name="T4" fmla="*/ 0 w 186"/>
                <a:gd name="T5" fmla="*/ 582 h 582"/>
                <a:gd name="T6" fmla="*/ 78 w 186"/>
                <a:gd name="T7" fmla="*/ 582 h 582"/>
                <a:gd name="T8" fmla="*/ 168 w 186"/>
                <a:gd name="T9" fmla="*/ 468 h 582"/>
                <a:gd name="T10" fmla="*/ 186 w 186"/>
                <a:gd name="T11" fmla="*/ 378 h 582"/>
                <a:gd name="T12" fmla="*/ 186 w 186"/>
                <a:gd name="T13" fmla="*/ 0 h 582"/>
              </a:gdLst>
              <a:ahLst/>
              <a:cxnLst>
                <a:cxn ang="0">
                  <a:pos x="T0" y="T1"/>
                </a:cxn>
                <a:cxn ang="0">
                  <a:pos x="T2" y="T3"/>
                </a:cxn>
                <a:cxn ang="0">
                  <a:pos x="T4" y="T5"/>
                </a:cxn>
                <a:cxn ang="0">
                  <a:pos x="T6" y="T7"/>
                </a:cxn>
                <a:cxn ang="0">
                  <a:pos x="T8" y="T9"/>
                </a:cxn>
                <a:cxn ang="0">
                  <a:pos x="T10" y="T11"/>
                </a:cxn>
                <a:cxn ang="0">
                  <a:pos x="T12" y="T13"/>
                </a:cxn>
              </a:cxnLst>
              <a:rect l="0" t="0" r="r" b="b"/>
              <a:pathLst>
                <a:path w="186" h="582">
                  <a:moveTo>
                    <a:pt x="186" y="0"/>
                  </a:moveTo>
                  <a:lnTo>
                    <a:pt x="0" y="0"/>
                  </a:lnTo>
                  <a:lnTo>
                    <a:pt x="0" y="582"/>
                  </a:lnTo>
                  <a:lnTo>
                    <a:pt x="78" y="582"/>
                  </a:lnTo>
                  <a:lnTo>
                    <a:pt x="168" y="468"/>
                  </a:lnTo>
                  <a:lnTo>
                    <a:pt x="186" y="3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0" name="Freeform 376"/>
            <p:cNvSpPr>
              <a:spLocks/>
            </p:cNvSpPr>
            <p:nvPr/>
          </p:nvSpPr>
          <p:spPr bwMode="auto">
            <a:xfrm>
              <a:off x="8488831" y="4223801"/>
              <a:ext cx="1231921" cy="1091576"/>
            </a:xfrm>
            <a:custGeom>
              <a:avLst/>
              <a:gdLst>
                <a:gd name="T0" fmla="*/ 79 w 79"/>
                <a:gd name="T1" fmla="*/ 34 h 70"/>
                <a:gd name="T2" fmla="*/ 78 w 79"/>
                <a:gd name="T3" fmla="*/ 25 h 70"/>
                <a:gd name="T4" fmla="*/ 76 w 79"/>
                <a:gd name="T5" fmla="*/ 20 h 70"/>
                <a:gd name="T6" fmla="*/ 73 w 79"/>
                <a:gd name="T7" fmla="*/ 15 h 70"/>
                <a:gd name="T8" fmla="*/ 69 w 79"/>
                <a:gd name="T9" fmla="*/ 10 h 70"/>
                <a:gd name="T10" fmla="*/ 62 w 79"/>
                <a:gd name="T11" fmla="*/ 5 h 70"/>
                <a:gd name="T12" fmla="*/ 56 w 79"/>
                <a:gd name="T13" fmla="*/ 2 h 70"/>
                <a:gd name="T14" fmla="*/ 47 w 79"/>
                <a:gd name="T15" fmla="*/ 0 h 70"/>
                <a:gd name="T16" fmla="*/ 39 w 79"/>
                <a:gd name="T17" fmla="*/ 0 h 70"/>
                <a:gd name="T18" fmla="*/ 33 w 79"/>
                <a:gd name="T19" fmla="*/ 1 h 70"/>
                <a:gd name="T20" fmla="*/ 23 w 79"/>
                <a:gd name="T21" fmla="*/ 3 h 70"/>
                <a:gd name="T22" fmla="*/ 17 w 79"/>
                <a:gd name="T23" fmla="*/ 6 h 70"/>
                <a:gd name="T24" fmla="*/ 11 w 79"/>
                <a:gd name="T25" fmla="*/ 9 h 70"/>
                <a:gd name="T26" fmla="*/ 6 w 79"/>
                <a:gd name="T27" fmla="*/ 15 h 70"/>
                <a:gd name="T28" fmla="*/ 2 w 79"/>
                <a:gd name="T29" fmla="*/ 22 h 70"/>
                <a:gd name="T30" fmla="*/ 1 w 79"/>
                <a:gd name="T31" fmla="*/ 25 h 70"/>
                <a:gd name="T32" fmla="*/ 0 w 79"/>
                <a:gd name="T33" fmla="*/ 31 h 70"/>
                <a:gd name="T34" fmla="*/ 0 w 79"/>
                <a:gd name="T35" fmla="*/ 42 h 70"/>
                <a:gd name="T36" fmla="*/ 1 w 79"/>
                <a:gd name="T37" fmla="*/ 46 h 70"/>
                <a:gd name="T38" fmla="*/ 3 w 79"/>
                <a:gd name="T39" fmla="*/ 52 h 70"/>
                <a:gd name="T40" fmla="*/ 6 w 79"/>
                <a:gd name="T41" fmla="*/ 67 h 70"/>
                <a:gd name="T42" fmla="*/ 6 w 79"/>
                <a:gd name="T43" fmla="*/ 67 h 70"/>
                <a:gd name="T44" fmla="*/ 6 w 79"/>
                <a:gd name="T45" fmla="*/ 67 h 70"/>
                <a:gd name="T46" fmla="*/ 7 w 79"/>
                <a:gd name="T47" fmla="*/ 70 h 70"/>
                <a:gd name="T48" fmla="*/ 7 w 79"/>
                <a:gd name="T49" fmla="*/ 67 h 70"/>
                <a:gd name="T50" fmla="*/ 7 w 79"/>
                <a:gd name="T51" fmla="*/ 57 h 70"/>
                <a:gd name="T52" fmla="*/ 13 w 79"/>
                <a:gd name="T53" fmla="*/ 40 h 70"/>
                <a:gd name="T54" fmla="*/ 22 w 79"/>
                <a:gd name="T55" fmla="*/ 38 h 70"/>
                <a:gd name="T56" fmla="*/ 22 w 79"/>
                <a:gd name="T57" fmla="*/ 38 h 70"/>
                <a:gd name="T58" fmla="*/ 23 w 79"/>
                <a:gd name="T59" fmla="*/ 38 h 70"/>
                <a:gd name="T60" fmla="*/ 56 w 79"/>
                <a:gd name="T61" fmla="*/ 46 h 70"/>
                <a:gd name="T62" fmla="*/ 48 w 79"/>
                <a:gd name="T63" fmla="*/ 40 h 70"/>
                <a:gd name="T64" fmla="*/ 49 w 79"/>
                <a:gd name="T65" fmla="*/ 40 h 70"/>
                <a:gd name="T66" fmla="*/ 63 w 79"/>
                <a:gd name="T67" fmla="*/ 42 h 70"/>
                <a:gd name="T68" fmla="*/ 65 w 79"/>
                <a:gd name="T69" fmla="*/ 52 h 70"/>
                <a:gd name="T70" fmla="*/ 66 w 79"/>
                <a:gd name="T71" fmla="*/ 52 h 70"/>
                <a:gd name="T72" fmla="*/ 70 w 79"/>
                <a:gd name="T73" fmla="*/ 61 h 70"/>
                <a:gd name="T74" fmla="*/ 70 w 79"/>
                <a:gd name="T75" fmla="*/ 63 h 70"/>
                <a:gd name="T76" fmla="*/ 69 w 79"/>
                <a:gd name="T77" fmla="*/ 70 h 70"/>
                <a:gd name="T78" fmla="*/ 71 w 79"/>
                <a:gd name="T79" fmla="*/ 68 h 70"/>
                <a:gd name="T80" fmla="*/ 72 w 79"/>
                <a:gd name="T81" fmla="*/ 60 h 70"/>
                <a:gd name="T82" fmla="*/ 73 w 79"/>
                <a:gd name="T83" fmla="*/ 59 h 70"/>
                <a:gd name="T84" fmla="*/ 75 w 79"/>
                <a:gd name="T85" fmla="*/ 57 h 70"/>
                <a:gd name="T86" fmla="*/ 75 w 79"/>
                <a:gd name="T87" fmla="*/ 56 h 70"/>
                <a:gd name="T88" fmla="*/ 75 w 79"/>
                <a:gd name="T89" fmla="*/ 57 h 70"/>
                <a:gd name="T90" fmla="*/ 78 w 79"/>
                <a:gd name="T91" fmla="*/ 47 h 70"/>
                <a:gd name="T92" fmla="*/ 79 w 79"/>
                <a:gd name="T93" fmla="*/ 42 h 70"/>
                <a:gd name="T94" fmla="*/ 79 w 79"/>
                <a:gd name="T95"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70">
                  <a:moveTo>
                    <a:pt x="79" y="34"/>
                  </a:moveTo>
                  <a:cubicBezTo>
                    <a:pt x="79" y="31"/>
                    <a:pt x="78" y="28"/>
                    <a:pt x="78" y="25"/>
                  </a:cubicBezTo>
                  <a:cubicBezTo>
                    <a:pt x="77" y="23"/>
                    <a:pt x="77" y="21"/>
                    <a:pt x="76" y="20"/>
                  </a:cubicBezTo>
                  <a:cubicBezTo>
                    <a:pt x="75" y="18"/>
                    <a:pt x="74" y="16"/>
                    <a:pt x="73" y="15"/>
                  </a:cubicBezTo>
                  <a:cubicBezTo>
                    <a:pt x="72" y="13"/>
                    <a:pt x="70" y="12"/>
                    <a:pt x="69" y="10"/>
                  </a:cubicBezTo>
                  <a:cubicBezTo>
                    <a:pt x="67" y="8"/>
                    <a:pt x="65" y="6"/>
                    <a:pt x="62" y="5"/>
                  </a:cubicBezTo>
                  <a:cubicBezTo>
                    <a:pt x="60" y="4"/>
                    <a:pt x="58" y="3"/>
                    <a:pt x="56" y="2"/>
                  </a:cubicBezTo>
                  <a:cubicBezTo>
                    <a:pt x="53" y="1"/>
                    <a:pt x="50" y="1"/>
                    <a:pt x="47" y="0"/>
                  </a:cubicBezTo>
                  <a:cubicBezTo>
                    <a:pt x="44" y="0"/>
                    <a:pt x="41" y="0"/>
                    <a:pt x="39" y="0"/>
                  </a:cubicBezTo>
                  <a:cubicBezTo>
                    <a:pt x="37" y="0"/>
                    <a:pt x="35" y="0"/>
                    <a:pt x="33" y="1"/>
                  </a:cubicBezTo>
                  <a:cubicBezTo>
                    <a:pt x="29" y="1"/>
                    <a:pt x="26" y="2"/>
                    <a:pt x="23" y="3"/>
                  </a:cubicBezTo>
                  <a:cubicBezTo>
                    <a:pt x="19" y="4"/>
                    <a:pt x="17" y="6"/>
                    <a:pt x="17" y="6"/>
                  </a:cubicBezTo>
                  <a:cubicBezTo>
                    <a:pt x="17" y="6"/>
                    <a:pt x="14" y="7"/>
                    <a:pt x="11" y="9"/>
                  </a:cubicBezTo>
                  <a:cubicBezTo>
                    <a:pt x="9" y="11"/>
                    <a:pt x="7" y="12"/>
                    <a:pt x="6" y="15"/>
                  </a:cubicBezTo>
                  <a:cubicBezTo>
                    <a:pt x="4" y="17"/>
                    <a:pt x="3" y="19"/>
                    <a:pt x="2" y="22"/>
                  </a:cubicBezTo>
                  <a:cubicBezTo>
                    <a:pt x="1" y="23"/>
                    <a:pt x="1" y="24"/>
                    <a:pt x="1" y="25"/>
                  </a:cubicBezTo>
                  <a:cubicBezTo>
                    <a:pt x="0" y="27"/>
                    <a:pt x="0" y="29"/>
                    <a:pt x="0" y="31"/>
                  </a:cubicBezTo>
                  <a:cubicBezTo>
                    <a:pt x="0" y="36"/>
                    <a:pt x="0" y="39"/>
                    <a:pt x="0" y="42"/>
                  </a:cubicBezTo>
                  <a:cubicBezTo>
                    <a:pt x="0" y="44"/>
                    <a:pt x="1" y="45"/>
                    <a:pt x="1" y="46"/>
                  </a:cubicBezTo>
                  <a:cubicBezTo>
                    <a:pt x="2" y="49"/>
                    <a:pt x="2" y="51"/>
                    <a:pt x="3" y="52"/>
                  </a:cubicBezTo>
                  <a:cubicBezTo>
                    <a:pt x="6" y="67"/>
                    <a:pt x="6" y="67"/>
                    <a:pt x="6" y="67"/>
                  </a:cubicBezTo>
                  <a:cubicBezTo>
                    <a:pt x="6" y="67"/>
                    <a:pt x="6" y="67"/>
                    <a:pt x="6" y="67"/>
                  </a:cubicBezTo>
                  <a:cubicBezTo>
                    <a:pt x="6" y="67"/>
                    <a:pt x="6" y="67"/>
                    <a:pt x="6" y="67"/>
                  </a:cubicBezTo>
                  <a:cubicBezTo>
                    <a:pt x="7" y="70"/>
                    <a:pt x="7" y="70"/>
                    <a:pt x="7" y="70"/>
                  </a:cubicBezTo>
                  <a:cubicBezTo>
                    <a:pt x="7" y="67"/>
                    <a:pt x="7" y="67"/>
                    <a:pt x="7" y="67"/>
                  </a:cubicBezTo>
                  <a:cubicBezTo>
                    <a:pt x="7" y="64"/>
                    <a:pt x="7" y="61"/>
                    <a:pt x="7" y="57"/>
                  </a:cubicBezTo>
                  <a:cubicBezTo>
                    <a:pt x="7" y="53"/>
                    <a:pt x="10" y="43"/>
                    <a:pt x="13" y="40"/>
                  </a:cubicBezTo>
                  <a:cubicBezTo>
                    <a:pt x="13" y="40"/>
                    <a:pt x="17" y="36"/>
                    <a:pt x="22" y="38"/>
                  </a:cubicBezTo>
                  <a:cubicBezTo>
                    <a:pt x="22" y="38"/>
                    <a:pt x="22" y="38"/>
                    <a:pt x="22" y="38"/>
                  </a:cubicBezTo>
                  <a:cubicBezTo>
                    <a:pt x="23" y="38"/>
                    <a:pt x="23" y="38"/>
                    <a:pt x="23" y="38"/>
                  </a:cubicBezTo>
                  <a:cubicBezTo>
                    <a:pt x="34" y="43"/>
                    <a:pt x="48" y="49"/>
                    <a:pt x="56" y="46"/>
                  </a:cubicBezTo>
                  <a:cubicBezTo>
                    <a:pt x="56" y="46"/>
                    <a:pt x="52" y="43"/>
                    <a:pt x="48" y="40"/>
                  </a:cubicBezTo>
                  <a:cubicBezTo>
                    <a:pt x="49" y="40"/>
                    <a:pt x="49" y="40"/>
                    <a:pt x="49" y="40"/>
                  </a:cubicBezTo>
                  <a:cubicBezTo>
                    <a:pt x="63" y="42"/>
                    <a:pt x="63" y="42"/>
                    <a:pt x="63" y="42"/>
                  </a:cubicBezTo>
                  <a:cubicBezTo>
                    <a:pt x="65" y="52"/>
                    <a:pt x="65" y="52"/>
                    <a:pt x="65" y="52"/>
                  </a:cubicBezTo>
                  <a:cubicBezTo>
                    <a:pt x="66" y="52"/>
                    <a:pt x="66" y="52"/>
                    <a:pt x="66" y="52"/>
                  </a:cubicBezTo>
                  <a:cubicBezTo>
                    <a:pt x="70" y="61"/>
                    <a:pt x="70" y="61"/>
                    <a:pt x="70" y="61"/>
                  </a:cubicBezTo>
                  <a:cubicBezTo>
                    <a:pt x="70" y="63"/>
                    <a:pt x="70" y="63"/>
                    <a:pt x="70" y="63"/>
                  </a:cubicBezTo>
                  <a:cubicBezTo>
                    <a:pt x="69" y="70"/>
                    <a:pt x="69" y="70"/>
                    <a:pt x="69" y="70"/>
                  </a:cubicBezTo>
                  <a:cubicBezTo>
                    <a:pt x="71" y="68"/>
                    <a:pt x="71" y="68"/>
                    <a:pt x="71" y="68"/>
                  </a:cubicBezTo>
                  <a:cubicBezTo>
                    <a:pt x="71" y="68"/>
                    <a:pt x="71" y="64"/>
                    <a:pt x="72" y="60"/>
                  </a:cubicBezTo>
                  <a:cubicBezTo>
                    <a:pt x="73" y="59"/>
                    <a:pt x="73" y="59"/>
                    <a:pt x="73" y="59"/>
                  </a:cubicBezTo>
                  <a:cubicBezTo>
                    <a:pt x="75" y="57"/>
                    <a:pt x="75" y="57"/>
                    <a:pt x="75" y="57"/>
                  </a:cubicBezTo>
                  <a:cubicBezTo>
                    <a:pt x="75" y="56"/>
                    <a:pt x="75" y="56"/>
                    <a:pt x="75" y="56"/>
                  </a:cubicBezTo>
                  <a:cubicBezTo>
                    <a:pt x="75" y="57"/>
                    <a:pt x="75" y="57"/>
                    <a:pt x="75" y="57"/>
                  </a:cubicBezTo>
                  <a:cubicBezTo>
                    <a:pt x="75" y="57"/>
                    <a:pt x="77" y="53"/>
                    <a:pt x="78" y="47"/>
                  </a:cubicBezTo>
                  <a:cubicBezTo>
                    <a:pt x="78" y="45"/>
                    <a:pt x="78" y="43"/>
                    <a:pt x="79" y="42"/>
                  </a:cubicBezTo>
                  <a:cubicBezTo>
                    <a:pt x="79" y="39"/>
                    <a:pt x="79" y="36"/>
                    <a:pt x="79" y="34"/>
                  </a:cubicBezTo>
                  <a:close/>
                </a:path>
              </a:pathLst>
            </a:custGeom>
            <a:solidFill>
              <a:srgbClr val="2247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1" name="Freeform 377"/>
            <p:cNvSpPr>
              <a:spLocks/>
            </p:cNvSpPr>
            <p:nvPr/>
          </p:nvSpPr>
          <p:spPr bwMode="auto">
            <a:xfrm>
              <a:off x="8473237" y="4036674"/>
              <a:ext cx="639351" cy="686133"/>
            </a:xfrm>
            <a:custGeom>
              <a:avLst/>
              <a:gdLst>
                <a:gd name="T0" fmla="*/ 21 w 41"/>
                <a:gd name="T1" fmla="*/ 8 h 44"/>
                <a:gd name="T2" fmla="*/ 0 w 41"/>
                <a:gd name="T3" fmla="*/ 44 h 44"/>
                <a:gd name="T4" fmla="*/ 41 w 41"/>
                <a:gd name="T5" fmla="*/ 44 h 44"/>
                <a:gd name="T6" fmla="*/ 40 w 41"/>
                <a:gd name="T7" fmla="*/ 0 h 44"/>
                <a:gd name="T8" fmla="*/ 21 w 41"/>
                <a:gd name="T9" fmla="*/ 8 h 44"/>
              </a:gdLst>
              <a:ahLst/>
              <a:cxnLst>
                <a:cxn ang="0">
                  <a:pos x="T0" y="T1"/>
                </a:cxn>
                <a:cxn ang="0">
                  <a:pos x="T2" y="T3"/>
                </a:cxn>
                <a:cxn ang="0">
                  <a:pos x="T4" y="T5"/>
                </a:cxn>
                <a:cxn ang="0">
                  <a:pos x="T6" y="T7"/>
                </a:cxn>
                <a:cxn ang="0">
                  <a:pos x="T8" y="T9"/>
                </a:cxn>
              </a:cxnLst>
              <a:rect l="0" t="0" r="r" b="b"/>
              <a:pathLst>
                <a:path w="41" h="44">
                  <a:moveTo>
                    <a:pt x="21" y="8"/>
                  </a:moveTo>
                  <a:cubicBezTo>
                    <a:pt x="9" y="15"/>
                    <a:pt x="1" y="30"/>
                    <a:pt x="0" y="44"/>
                  </a:cubicBezTo>
                  <a:cubicBezTo>
                    <a:pt x="41" y="44"/>
                    <a:pt x="41" y="44"/>
                    <a:pt x="41" y="44"/>
                  </a:cubicBezTo>
                  <a:cubicBezTo>
                    <a:pt x="40" y="0"/>
                    <a:pt x="40" y="0"/>
                    <a:pt x="40" y="0"/>
                  </a:cubicBezTo>
                  <a:cubicBezTo>
                    <a:pt x="33" y="0"/>
                    <a:pt x="26" y="3"/>
                    <a:pt x="21" y="8"/>
                  </a:cubicBezTo>
                  <a:close/>
                </a:path>
              </a:pathLst>
            </a:custGeom>
            <a:solidFill>
              <a:srgbClr val="F7DA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2" name="Freeform 378"/>
            <p:cNvSpPr>
              <a:spLocks/>
            </p:cNvSpPr>
            <p:nvPr/>
          </p:nvSpPr>
          <p:spPr bwMode="auto">
            <a:xfrm>
              <a:off x="9096994" y="4036674"/>
              <a:ext cx="623758" cy="686133"/>
            </a:xfrm>
            <a:custGeom>
              <a:avLst/>
              <a:gdLst>
                <a:gd name="T0" fmla="*/ 20 w 40"/>
                <a:gd name="T1" fmla="*/ 8 h 44"/>
                <a:gd name="T2" fmla="*/ 40 w 40"/>
                <a:gd name="T3" fmla="*/ 44 h 44"/>
                <a:gd name="T4" fmla="*/ 0 w 40"/>
                <a:gd name="T5" fmla="*/ 44 h 44"/>
                <a:gd name="T6" fmla="*/ 0 w 40"/>
                <a:gd name="T7" fmla="*/ 0 h 44"/>
                <a:gd name="T8" fmla="*/ 20 w 40"/>
                <a:gd name="T9" fmla="*/ 8 h 44"/>
              </a:gdLst>
              <a:ahLst/>
              <a:cxnLst>
                <a:cxn ang="0">
                  <a:pos x="T0" y="T1"/>
                </a:cxn>
                <a:cxn ang="0">
                  <a:pos x="T2" y="T3"/>
                </a:cxn>
                <a:cxn ang="0">
                  <a:pos x="T4" y="T5"/>
                </a:cxn>
                <a:cxn ang="0">
                  <a:pos x="T6" y="T7"/>
                </a:cxn>
                <a:cxn ang="0">
                  <a:pos x="T8" y="T9"/>
                </a:cxn>
              </a:cxnLst>
              <a:rect l="0" t="0" r="r" b="b"/>
              <a:pathLst>
                <a:path w="40" h="44">
                  <a:moveTo>
                    <a:pt x="20" y="8"/>
                  </a:moveTo>
                  <a:cubicBezTo>
                    <a:pt x="32" y="15"/>
                    <a:pt x="40" y="30"/>
                    <a:pt x="40" y="44"/>
                  </a:cubicBezTo>
                  <a:cubicBezTo>
                    <a:pt x="0" y="44"/>
                    <a:pt x="0" y="44"/>
                    <a:pt x="0" y="44"/>
                  </a:cubicBezTo>
                  <a:cubicBezTo>
                    <a:pt x="0" y="0"/>
                    <a:pt x="0" y="0"/>
                    <a:pt x="0" y="0"/>
                  </a:cubicBezTo>
                  <a:cubicBezTo>
                    <a:pt x="8" y="0"/>
                    <a:pt x="15" y="3"/>
                    <a:pt x="20" y="8"/>
                  </a:cubicBezTo>
                  <a:close/>
                </a:path>
              </a:pathLst>
            </a:custGeom>
            <a:solidFill>
              <a:srgbClr val="F7B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3" name="Freeform 379"/>
            <p:cNvSpPr>
              <a:spLocks/>
            </p:cNvSpPr>
            <p:nvPr/>
          </p:nvSpPr>
          <p:spPr bwMode="auto">
            <a:xfrm>
              <a:off x="8738334" y="4161425"/>
              <a:ext cx="109158" cy="389849"/>
            </a:xfrm>
            <a:custGeom>
              <a:avLst/>
              <a:gdLst>
                <a:gd name="T0" fmla="*/ 0 w 42"/>
                <a:gd name="T1" fmla="*/ 18 h 150"/>
                <a:gd name="T2" fmla="*/ 24 w 42"/>
                <a:gd name="T3" fmla="*/ 0 h 150"/>
                <a:gd name="T4" fmla="*/ 42 w 42"/>
                <a:gd name="T5" fmla="*/ 150 h 150"/>
                <a:gd name="T6" fmla="*/ 0 w 42"/>
                <a:gd name="T7" fmla="*/ 18 h 150"/>
              </a:gdLst>
              <a:ahLst/>
              <a:cxnLst>
                <a:cxn ang="0">
                  <a:pos x="T0" y="T1"/>
                </a:cxn>
                <a:cxn ang="0">
                  <a:pos x="T2" y="T3"/>
                </a:cxn>
                <a:cxn ang="0">
                  <a:pos x="T4" y="T5"/>
                </a:cxn>
                <a:cxn ang="0">
                  <a:pos x="T6" y="T7"/>
                </a:cxn>
              </a:cxnLst>
              <a:rect l="0" t="0" r="r" b="b"/>
              <a:pathLst>
                <a:path w="42" h="150">
                  <a:moveTo>
                    <a:pt x="0" y="18"/>
                  </a:moveTo>
                  <a:lnTo>
                    <a:pt x="24" y="0"/>
                  </a:lnTo>
                  <a:lnTo>
                    <a:pt x="42" y="150"/>
                  </a:lnTo>
                  <a:lnTo>
                    <a:pt x="0" y="18"/>
                  </a:lnTo>
                  <a:close/>
                </a:path>
              </a:pathLst>
            </a:custGeom>
            <a:solidFill>
              <a:srgbClr val="F99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4" name="Freeform 380"/>
            <p:cNvSpPr>
              <a:spLocks/>
            </p:cNvSpPr>
            <p:nvPr/>
          </p:nvSpPr>
          <p:spPr bwMode="auto">
            <a:xfrm>
              <a:off x="9346497" y="4145831"/>
              <a:ext cx="124752" cy="405442"/>
            </a:xfrm>
            <a:custGeom>
              <a:avLst/>
              <a:gdLst>
                <a:gd name="T0" fmla="*/ 48 w 48"/>
                <a:gd name="T1" fmla="*/ 18 h 156"/>
                <a:gd name="T2" fmla="*/ 18 w 48"/>
                <a:gd name="T3" fmla="*/ 0 h 156"/>
                <a:gd name="T4" fmla="*/ 0 w 48"/>
                <a:gd name="T5" fmla="*/ 156 h 156"/>
                <a:gd name="T6" fmla="*/ 48 w 48"/>
                <a:gd name="T7" fmla="*/ 18 h 156"/>
              </a:gdLst>
              <a:ahLst/>
              <a:cxnLst>
                <a:cxn ang="0">
                  <a:pos x="T0" y="T1"/>
                </a:cxn>
                <a:cxn ang="0">
                  <a:pos x="T2" y="T3"/>
                </a:cxn>
                <a:cxn ang="0">
                  <a:pos x="T4" y="T5"/>
                </a:cxn>
                <a:cxn ang="0">
                  <a:pos x="T6" y="T7"/>
                </a:cxn>
              </a:cxnLst>
              <a:rect l="0" t="0" r="r" b="b"/>
              <a:pathLst>
                <a:path w="48" h="156">
                  <a:moveTo>
                    <a:pt x="48" y="18"/>
                  </a:moveTo>
                  <a:lnTo>
                    <a:pt x="18" y="0"/>
                  </a:lnTo>
                  <a:lnTo>
                    <a:pt x="0" y="156"/>
                  </a:lnTo>
                  <a:lnTo>
                    <a:pt x="48" y="18"/>
                  </a:lnTo>
                  <a:close/>
                </a:path>
              </a:pathLst>
            </a:custGeom>
            <a:solidFill>
              <a:srgbClr val="F99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5" name="Freeform 381"/>
            <p:cNvSpPr>
              <a:spLocks/>
            </p:cNvSpPr>
            <p:nvPr/>
          </p:nvSpPr>
          <p:spPr bwMode="auto">
            <a:xfrm>
              <a:off x="9065806" y="4644837"/>
              <a:ext cx="405442" cy="77970"/>
            </a:xfrm>
            <a:custGeom>
              <a:avLst/>
              <a:gdLst>
                <a:gd name="T0" fmla="*/ 26 w 26"/>
                <a:gd name="T1" fmla="*/ 2 h 5"/>
                <a:gd name="T2" fmla="*/ 23 w 26"/>
                <a:gd name="T3" fmla="*/ 5 h 5"/>
                <a:gd name="T4" fmla="*/ 2 w 26"/>
                <a:gd name="T5" fmla="*/ 5 h 5"/>
                <a:gd name="T6" fmla="*/ 0 w 26"/>
                <a:gd name="T7" fmla="*/ 2 h 5"/>
                <a:gd name="T8" fmla="*/ 0 w 26"/>
                <a:gd name="T9" fmla="*/ 3 h 5"/>
                <a:gd name="T10" fmla="*/ 2 w 26"/>
                <a:gd name="T11" fmla="*/ 0 h 5"/>
                <a:gd name="T12" fmla="*/ 23 w 26"/>
                <a:gd name="T13" fmla="*/ 0 h 5"/>
                <a:gd name="T14" fmla="*/ 26 w 26"/>
                <a:gd name="T15" fmla="*/ 3 h 5"/>
                <a:gd name="T16" fmla="*/ 26 w 26"/>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5">
                  <a:moveTo>
                    <a:pt x="26" y="2"/>
                  </a:moveTo>
                  <a:cubicBezTo>
                    <a:pt x="26" y="3"/>
                    <a:pt x="25" y="5"/>
                    <a:pt x="23" y="5"/>
                  </a:cubicBezTo>
                  <a:cubicBezTo>
                    <a:pt x="2" y="5"/>
                    <a:pt x="2" y="5"/>
                    <a:pt x="2" y="5"/>
                  </a:cubicBezTo>
                  <a:cubicBezTo>
                    <a:pt x="1" y="5"/>
                    <a:pt x="0" y="3"/>
                    <a:pt x="0" y="2"/>
                  </a:cubicBezTo>
                  <a:cubicBezTo>
                    <a:pt x="0" y="3"/>
                    <a:pt x="0" y="3"/>
                    <a:pt x="0" y="3"/>
                  </a:cubicBezTo>
                  <a:cubicBezTo>
                    <a:pt x="0" y="2"/>
                    <a:pt x="1" y="0"/>
                    <a:pt x="2" y="0"/>
                  </a:cubicBezTo>
                  <a:cubicBezTo>
                    <a:pt x="23" y="0"/>
                    <a:pt x="23" y="0"/>
                    <a:pt x="23" y="0"/>
                  </a:cubicBezTo>
                  <a:cubicBezTo>
                    <a:pt x="25" y="0"/>
                    <a:pt x="26" y="2"/>
                    <a:pt x="26" y="3"/>
                  </a:cubicBezTo>
                  <a:lnTo>
                    <a:pt x="26" y="2"/>
                  </a:lnTo>
                  <a:close/>
                </a:path>
              </a:pathLst>
            </a:custGeom>
            <a:solidFill>
              <a:srgbClr val="F7DA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6" name="Freeform 382"/>
            <p:cNvSpPr>
              <a:spLocks/>
            </p:cNvSpPr>
            <p:nvPr/>
          </p:nvSpPr>
          <p:spPr bwMode="auto">
            <a:xfrm>
              <a:off x="8457643" y="4629243"/>
              <a:ext cx="654945" cy="218315"/>
            </a:xfrm>
            <a:custGeom>
              <a:avLst/>
              <a:gdLst>
                <a:gd name="T0" fmla="*/ 0 w 252"/>
                <a:gd name="T1" fmla="*/ 84 h 84"/>
                <a:gd name="T2" fmla="*/ 0 w 252"/>
                <a:gd name="T3" fmla="*/ 0 h 84"/>
                <a:gd name="T4" fmla="*/ 36 w 252"/>
                <a:gd name="T5" fmla="*/ 0 h 84"/>
                <a:gd name="T6" fmla="*/ 60 w 252"/>
                <a:gd name="T7" fmla="*/ 30 h 84"/>
                <a:gd name="T8" fmla="*/ 252 w 252"/>
                <a:gd name="T9" fmla="*/ 30 h 84"/>
                <a:gd name="T10" fmla="*/ 252 w 252"/>
                <a:gd name="T11" fmla="*/ 84 h 84"/>
                <a:gd name="T12" fmla="*/ 0 w 2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52" h="84">
                  <a:moveTo>
                    <a:pt x="0" y="84"/>
                  </a:moveTo>
                  <a:lnTo>
                    <a:pt x="0" y="0"/>
                  </a:lnTo>
                  <a:lnTo>
                    <a:pt x="36" y="0"/>
                  </a:lnTo>
                  <a:lnTo>
                    <a:pt x="60" y="30"/>
                  </a:lnTo>
                  <a:lnTo>
                    <a:pt x="252" y="30"/>
                  </a:lnTo>
                  <a:lnTo>
                    <a:pt x="252" y="84"/>
                  </a:lnTo>
                  <a:lnTo>
                    <a:pt x="0" y="84"/>
                  </a:lnTo>
                  <a:close/>
                </a:path>
              </a:pathLst>
            </a:custGeom>
            <a:solidFill>
              <a:srgbClr val="F99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7" name="Freeform 383"/>
            <p:cNvSpPr>
              <a:spLocks/>
            </p:cNvSpPr>
            <p:nvPr/>
          </p:nvSpPr>
          <p:spPr bwMode="auto">
            <a:xfrm>
              <a:off x="9096994" y="4629243"/>
              <a:ext cx="654945" cy="218315"/>
            </a:xfrm>
            <a:custGeom>
              <a:avLst/>
              <a:gdLst>
                <a:gd name="T0" fmla="*/ 252 w 252"/>
                <a:gd name="T1" fmla="*/ 84 h 84"/>
                <a:gd name="T2" fmla="*/ 252 w 252"/>
                <a:gd name="T3" fmla="*/ 0 h 84"/>
                <a:gd name="T4" fmla="*/ 216 w 252"/>
                <a:gd name="T5" fmla="*/ 0 h 84"/>
                <a:gd name="T6" fmla="*/ 192 w 252"/>
                <a:gd name="T7" fmla="*/ 30 h 84"/>
                <a:gd name="T8" fmla="*/ 0 w 252"/>
                <a:gd name="T9" fmla="*/ 30 h 84"/>
                <a:gd name="T10" fmla="*/ 0 w 252"/>
                <a:gd name="T11" fmla="*/ 84 h 84"/>
                <a:gd name="T12" fmla="*/ 252 w 2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52" h="84">
                  <a:moveTo>
                    <a:pt x="252" y="84"/>
                  </a:moveTo>
                  <a:lnTo>
                    <a:pt x="252" y="0"/>
                  </a:lnTo>
                  <a:lnTo>
                    <a:pt x="216" y="0"/>
                  </a:lnTo>
                  <a:lnTo>
                    <a:pt x="192" y="30"/>
                  </a:lnTo>
                  <a:lnTo>
                    <a:pt x="0" y="30"/>
                  </a:lnTo>
                  <a:lnTo>
                    <a:pt x="0" y="84"/>
                  </a:lnTo>
                  <a:lnTo>
                    <a:pt x="252" y="84"/>
                  </a:lnTo>
                  <a:close/>
                </a:path>
              </a:pathLst>
            </a:custGeom>
            <a:solidFill>
              <a:srgbClr val="F99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8" name="Rectangle 384"/>
            <p:cNvSpPr>
              <a:spLocks noChangeArrowheads="1"/>
            </p:cNvSpPr>
            <p:nvPr/>
          </p:nvSpPr>
          <p:spPr bwMode="auto">
            <a:xfrm>
              <a:off x="5011382" y="7576498"/>
              <a:ext cx="46782" cy="1621770"/>
            </a:xfrm>
            <a:prstGeom prst="rect">
              <a:avLst/>
            </a:prstGeom>
            <a:solidFill>
              <a:srgbClr val="CE3F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29" name="Rectangle 385"/>
            <p:cNvSpPr>
              <a:spLocks noChangeArrowheads="1"/>
            </p:cNvSpPr>
            <p:nvPr/>
          </p:nvSpPr>
          <p:spPr bwMode="auto">
            <a:xfrm>
              <a:off x="5058164" y="7576498"/>
              <a:ext cx="46782" cy="1621770"/>
            </a:xfrm>
            <a:prstGeom prst="rect">
              <a:avLst/>
            </a:prstGeom>
            <a:solidFill>
              <a:srgbClr val="E04B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0" name="Rectangle 386"/>
            <p:cNvSpPr>
              <a:spLocks noChangeArrowheads="1"/>
            </p:cNvSpPr>
            <p:nvPr/>
          </p:nvSpPr>
          <p:spPr bwMode="auto">
            <a:xfrm>
              <a:off x="5104946" y="7576498"/>
              <a:ext cx="46782" cy="1621770"/>
            </a:xfrm>
            <a:prstGeom prst="rect">
              <a:avLst/>
            </a:prstGeom>
            <a:solidFill>
              <a:srgbClr val="F1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1" name="Freeform 387"/>
            <p:cNvSpPr>
              <a:spLocks/>
            </p:cNvSpPr>
            <p:nvPr/>
          </p:nvSpPr>
          <p:spPr bwMode="auto">
            <a:xfrm>
              <a:off x="5058164" y="7264619"/>
              <a:ext cx="46782" cy="124752"/>
            </a:xfrm>
            <a:custGeom>
              <a:avLst/>
              <a:gdLst>
                <a:gd name="T0" fmla="*/ 3 w 3"/>
                <a:gd name="T1" fmla="*/ 8 h 8"/>
                <a:gd name="T2" fmla="*/ 1 w 3"/>
                <a:gd name="T3" fmla="*/ 0 h 8"/>
                <a:gd name="T4" fmla="*/ 0 w 3"/>
                <a:gd name="T5" fmla="*/ 8 h 8"/>
                <a:gd name="T6" fmla="*/ 3 w 3"/>
                <a:gd name="T7" fmla="*/ 8 h 8"/>
              </a:gdLst>
              <a:ahLst/>
              <a:cxnLst>
                <a:cxn ang="0">
                  <a:pos x="T0" y="T1"/>
                </a:cxn>
                <a:cxn ang="0">
                  <a:pos x="T2" y="T3"/>
                </a:cxn>
                <a:cxn ang="0">
                  <a:pos x="T4" y="T5"/>
                </a:cxn>
                <a:cxn ang="0">
                  <a:pos x="T6" y="T7"/>
                </a:cxn>
              </a:cxnLst>
              <a:rect l="0" t="0" r="r" b="b"/>
              <a:pathLst>
                <a:path w="3" h="8">
                  <a:moveTo>
                    <a:pt x="3" y="8"/>
                  </a:moveTo>
                  <a:cubicBezTo>
                    <a:pt x="1" y="0"/>
                    <a:pt x="1" y="0"/>
                    <a:pt x="1" y="0"/>
                  </a:cubicBezTo>
                  <a:cubicBezTo>
                    <a:pt x="0" y="8"/>
                    <a:pt x="0" y="8"/>
                    <a:pt x="0" y="8"/>
                  </a:cubicBezTo>
                  <a:cubicBezTo>
                    <a:pt x="1" y="8"/>
                    <a:pt x="2" y="8"/>
                    <a:pt x="3" y="8"/>
                  </a:cubicBezTo>
                  <a:close/>
                </a:path>
              </a:pathLst>
            </a:custGeom>
            <a:solidFill>
              <a:srgbClr val="2E32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2" name="Freeform 388"/>
            <p:cNvSpPr>
              <a:spLocks/>
            </p:cNvSpPr>
            <p:nvPr/>
          </p:nvSpPr>
          <p:spPr bwMode="auto">
            <a:xfrm>
              <a:off x="5011382" y="7389371"/>
              <a:ext cx="140345" cy="187127"/>
            </a:xfrm>
            <a:custGeom>
              <a:avLst/>
              <a:gdLst>
                <a:gd name="T0" fmla="*/ 3 w 9"/>
                <a:gd name="T1" fmla="*/ 0 h 12"/>
                <a:gd name="T2" fmla="*/ 0 w 9"/>
                <a:gd name="T3" fmla="*/ 12 h 12"/>
                <a:gd name="T4" fmla="*/ 9 w 9"/>
                <a:gd name="T5" fmla="*/ 12 h 12"/>
                <a:gd name="T6" fmla="*/ 6 w 9"/>
                <a:gd name="T7" fmla="*/ 0 h 12"/>
                <a:gd name="T8" fmla="*/ 3 w 9"/>
                <a:gd name="T9" fmla="*/ 0 h 12"/>
              </a:gdLst>
              <a:ahLst/>
              <a:cxnLst>
                <a:cxn ang="0">
                  <a:pos x="T0" y="T1"/>
                </a:cxn>
                <a:cxn ang="0">
                  <a:pos x="T2" y="T3"/>
                </a:cxn>
                <a:cxn ang="0">
                  <a:pos x="T4" y="T5"/>
                </a:cxn>
                <a:cxn ang="0">
                  <a:pos x="T6" y="T7"/>
                </a:cxn>
                <a:cxn ang="0">
                  <a:pos x="T8" y="T9"/>
                </a:cxn>
              </a:cxnLst>
              <a:rect l="0" t="0" r="r" b="b"/>
              <a:pathLst>
                <a:path w="9" h="12">
                  <a:moveTo>
                    <a:pt x="3" y="0"/>
                  </a:moveTo>
                  <a:cubicBezTo>
                    <a:pt x="0" y="12"/>
                    <a:pt x="0" y="12"/>
                    <a:pt x="0" y="12"/>
                  </a:cubicBezTo>
                  <a:cubicBezTo>
                    <a:pt x="9" y="12"/>
                    <a:pt x="9" y="12"/>
                    <a:pt x="9" y="12"/>
                  </a:cubicBezTo>
                  <a:cubicBezTo>
                    <a:pt x="6" y="0"/>
                    <a:pt x="6" y="0"/>
                    <a:pt x="6" y="0"/>
                  </a:cubicBezTo>
                  <a:cubicBezTo>
                    <a:pt x="5"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3" name="Rectangle 389"/>
            <p:cNvSpPr>
              <a:spLocks noChangeArrowheads="1"/>
            </p:cNvSpPr>
            <p:nvPr/>
          </p:nvSpPr>
          <p:spPr bwMode="auto">
            <a:xfrm>
              <a:off x="5011382" y="9198268"/>
              <a:ext cx="140345" cy="31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4" name="Rectangle 390"/>
            <p:cNvSpPr>
              <a:spLocks noChangeArrowheads="1"/>
            </p:cNvSpPr>
            <p:nvPr/>
          </p:nvSpPr>
          <p:spPr bwMode="auto">
            <a:xfrm>
              <a:off x="5011382" y="9229456"/>
              <a:ext cx="140345" cy="171533"/>
            </a:xfrm>
            <a:prstGeom prst="rect">
              <a:avLst/>
            </a:prstGeom>
            <a:solidFill>
              <a:srgbClr val="3F44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5" name="Rectangle 391"/>
            <p:cNvSpPr>
              <a:spLocks noChangeArrowheads="1"/>
            </p:cNvSpPr>
            <p:nvPr/>
          </p:nvSpPr>
          <p:spPr bwMode="auto">
            <a:xfrm>
              <a:off x="5011382" y="9229456"/>
              <a:ext cx="46782" cy="171533"/>
            </a:xfrm>
            <a:prstGeom prst="rect">
              <a:avLst/>
            </a:prstGeom>
            <a:solidFill>
              <a:srgbClr val="3A3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6" name="Rectangle 392"/>
            <p:cNvSpPr>
              <a:spLocks noChangeArrowheads="1"/>
            </p:cNvSpPr>
            <p:nvPr/>
          </p:nvSpPr>
          <p:spPr bwMode="auto">
            <a:xfrm>
              <a:off x="5011382" y="9198268"/>
              <a:ext cx="46782" cy="311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7" name="Freeform 393"/>
            <p:cNvSpPr>
              <a:spLocks/>
            </p:cNvSpPr>
            <p:nvPr/>
          </p:nvSpPr>
          <p:spPr bwMode="auto">
            <a:xfrm>
              <a:off x="5276479" y="8824013"/>
              <a:ext cx="374255" cy="171533"/>
            </a:xfrm>
            <a:custGeom>
              <a:avLst/>
              <a:gdLst>
                <a:gd name="T0" fmla="*/ 24 w 24"/>
                <a:gd name="T1" fmla="*/ 6 h 11"/>
                <a:gd name="T2" fmla="*/ 20 w 24"/>
                <a:gd name="T3" fmla="*/ 0 h 11"/>
                <a:gd name="T4" fmla="*/ 5 w 24"/>
                <a:gd name="T5" fmla="*/ 0 h 11"/>
                <a:gd name="T6" fmla="*/ 0 w 24"/>
                <a:gd name="T7" fmla="*/ 6 h 11"/>
                <a:gd name="T8" fmla="*/ 0 w 24"/>
                <a:gd name="T9" fmla="*/ 11 h 11"/>
                <a:gd name="T10" fmla="*/ 24 w 24"/>
                <a:gd name="T11" fmla="*/ 11 h 11"/>
                <a:gd name="T12" fmla="*/ 24 w 24"/>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24" h="11">
                  <a:moveTo>
                    <a:pt x="24" y="6"/>
                  </a:moveTo>
                  <a:cubicBezTo>
                    <a:pt x="24" y="2"/>
                    <a:pt x="22" y="0"/>
                    <a:pt x="20" y="0"/>
                  </a:cubicBezTo>
                  <a:cubicBezTo>
                    <a:pt x="5" y="0"/>
                    <a:pt x="5" y="0"/>
                    <a:pt x="5" y="0"/>
                  </a:cubicBezTo>
                  <a:cubicBezTo>
                    <a:pt x="3" y="0"/>
                    <a:pt x="0" y="2"/>
                    <a:pt x="0" y="6"/>
                  </a:cubicBezTo>
                  <a:cubicBezTo>
                    <a:pt x="0" y="11"/>
                    <a:pt x="0" y="11"/>
                    <a:pt x="0" y="11"/>
                  </a:cubicBezTo>
                  <a:cubicBezTo>
                    <a:pt x="24" y="11"/>
                    <a:pt x="24" y="11"/>
                    <a:pt x="24" y="11"/>
                  </a:cubicBez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8" name="Freeform 394"/>
            <p:cNvSpPr>
              <a:spLocks/>
            </p:cNvSpPr>
            <p:nvPr/>
          </p:nvSpPr>
          <p:spPr bwMode="auto">
            <a:xfrm>
              <a:off x="5276479" y="8995547"/>
              <a:ext cx="374255" cy="405442"/>
            </a:xfrm>
            <a:custGeom>
              <a:avLst/>
              <a:gdLst>
                <a:gd name="T0" fmla="*/ 144 w 144"/>
                <a:gd name="T1" fmla="*/ 156 h 156"/>
                <a:gd name="T2" fmla="*/ 144 w 144"/>
                <a:gd name="T3" fmla="*/ 0 h 156"/>
                <a:gd name="T4" fmla="*/ 0 w 144"/>
                <a:gd name="T5" fmla="*/ 0 h 156"/>
                <a:gd name="T6" fmla="*/ 0 w 144"/>
                <a:gd name="T7" fmla="*/ 156 h 156"/>
                <a:gd name="T8" fmla="*/ 0 w 144"/>
                <a:gd name="T9" fmla="*/ 156 h 156"/>
                <a:gd name="T10" fmla="*/ 144 w 144"/>
                <a:gd name="T11" fmla="*/ 156 h 156"/>
                <a:gd name="T12" fmla="*/ 144 w 144"/>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44" h="156">
                  <a:moveTo>
                    <a:pt x="144" y="156"/>
                  </a:moveTo>
                  <a:lnTo>
                    <a:pt x="144" y="0"/>
                  </a:lnTo>
                  <a:lnTo>
                    <a:pt x="0" y="0"/>
                  </a:lnTo>
                  <a:lnTo>
                    <a:pt x="0" y="156"/>
                  </a:lnTo>
                  <a:lnTo>
                    <a:pt x="0" y="156"/>
                  </a:lnTo>
                  <a:lnTo>
                    <a:pt x="144" y="156"/>
                  </a:lnTo>
                  <a:lnTo>
                    <a:pt x="144" y="156"/>
                  </a:lnTo>
                  <a:close/>
                </a:path>
              </a:pathLst>
            </a:custGeom>
            <a:solidFill>
              <a:srgbClr val="4850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39" name="Rectangle 395"/>
            <p:cNvSpPr>
              <a:spLocks noChangeArrowheads="1"/>
            </p:cNvSpPr>
            <p:nvPr/>
          </p:nvSpPr>
          <p:spPr bwMode="auto">
            <a:xfrm>
              <a:off x="5276479" y="8995547"/>
              <a:ext cx="374255" cy="46782"/>
            </a:xfrm>
            <a:prstGeom prst="rect">
              <a:avLst/>
            </a:prstGeom>
            <a:solidFill>
              <a:srgbClr val="5B63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0" name="Rectangle 396"/>
            <p:cNvSpPr>
              <a:spLocks noChangeArrowheads="1"/>
            </p:cNvSpPr>
            <p:nvPr/>
          </p:nvSpPr>
          <p:spPr bwMode="auto">
            <a:xfrm>
              <a:off x="4618934" y="7451747"/>
              <a:ext cx="283291" cy="1949243"/>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1" name="Rectangle 397"/>
            <p:cNvSpPr>
              <a:spLocks noChangeArrowheads="1"/>
            </p:cNvSpPr>
            <p:nvPr/>
          </p:nvSpPr>
          <p:spPr bwMode="auto">
            <a:xfrm>
              <a:off x="4618934" y="9307425"/>
              <a:ext cx="140345" cy="15594"/>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2" name="Rectangle 398"/>
            <p:cNvSpPr>
              <a:spLocks noChangeArrowheads="1"/>
            </p:cNvSpPr>
            <p:nvPr/>
          </p:nvSpPr>
          <p:spPr bwMode="auto">
            <a:xfrm>
              <a:off x="4618934" y="8948765"/>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3" name="Rectangle 399"/>
            <p:cNvSpPr>
              <a:spLocks noChangeArrowheads="1"/>
            </p:cNvSpPr>
            <p:nvPr/>
          </p:nvSpPr>
          <p:spPr bwMode="auto">
            <a:xfrm>
              <a:off x="4618934" y="8777231"/>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4" name="Rectangle 400"/>
            <p:cNvSpPr>
              <a:spLocks noChangeArrowheads="1"/>
            </p:cNvSpPr>
            <p:nvPr/>
          </p:nvSpPr>
          <p:spPr bwMode="auto">
            <a:xfrm>
              <a:off x="4618934" y="8590104"/>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5" name="Rectangle 401"/>
            <p:cNvSpPr>
              <a:spLocks noChangeArrowheads="1"/>
            </p:cNvSpPr>
            <p:nvPr/>
          </p:nvSpPr>
          <p:spPr bwMode="auto">
            <a:xfrm>
              <a:off x="4618934" y="8418571"/>
              <a:ext cx="155939"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6" name="Rectangle 402"/>
            <p:cNvSpPr>
              <a:spLocks noChangeArrowheads="1"/>
            </p:cNvSpPr>
            <p:nvPr/>
          </p:nvSpPr>
          <p:spPr bwMode="auto">
            <a:xfrm>
              <a:off x="4618934" y="8262631"/>
              <a:ext cx="155939"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7" name="Rectangle 403"/>
            <p:cNvSpPr>
              <a:spLocks noChangeArrowheads="1"/>
            </p:cNvSpPr>
            <p:nvPr/>
          </p:nvSpPr>
          <p:spPr bwMode="auto">
            <a:xfrm>
              <a:off x="4618934" y="8075504"/>
              <a:ext cx="155939"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8" name="Rectangle 404"/>
            <p:cNvSpPr>
              <a:spLocks noChangeArrowheads="1"/>
            </p:cNvSpPr>
            <p:nvPr/>
          </p:nvSpPr>
          <p:spPr bwMode="auto">
            <a:xfrm>
              <a:off x="4618934" y="9120298"/>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49" name="Rectangle 405"/>
            <p:cNvSpPr>
              <a:spLocks noChangeArrowheads="1"/>
            </p:cNvSpPr>
            <p:nvPr/>
          </p:nvSpPr>
          <p:spPr bwMode="auto">
            <a:xfrm>
              <a:off x="4618934" y="9213862"/>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0" name="Rectangle 406"/>
            <p:cNvSpPr>
              <a:spLocks noChangeArrowheads="1"/>
            </p:cNvSpPr>
            <p:nvPr/>
          </p:nvSpPr>
          <p:spPr bwMode="auto">
            <a:xfrm>
              <a:off x="4618934" y="9042328"/>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1" name="Rectangle 408"/>
            <p:cNvSpPr>
              <a:spLocks noChangeArrowheads="1"/>
            </p:cNvSpPr>
            <p:nvPr/>
          </p:nvSpPr>
          <p:spPr bwMode="auto">
            <a:xfrm>
              <a:off x="4618934" y="8870795"/>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2" name="Rectangle 409"/>
            <p:cNvSpPr>
              <a:spLocks noChangeArrowheads="1"/>
            </p:cNvSpPr>
            <p:nvPr/>
          </p:nvSpPr>
          <p:spPr bwMode="auto">
            <a:xfrm>
              <a:off x="4618934" y="8683668"/>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3" name="Rectangle 410"/>
            <p:cNvSpPr>
              <a:spLocks noChangeArrowheads="1"/>
            </p:cNvSpPr>
            <p:nvPr/>
          </p:nvSpPr>
          <p:spPr bwMode="auto">
            <a:xfrm>
              <a:off x="4618934" y="8512134"/>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4" name="Rectangle 411"/>
            <p:cNvSpPr>
              <a:spLocks noChangeArrowheads="1"/>
            </p:cNvSpPr>
            <p:nvPr/>
          </p:nvSpPr>
          <p:spPr bwMode="auto">
            <a:xfrm>
              <a:off x="4618934" y="8340601"/>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5" name="Rectangle 412"/>
            <p:cNvSpPr>
              <a:spLocks noChangeArrowheads="1"/>
            </p:cNvSpPr>
            <p:nvPr/>
          </p:nvSpPr>
          <p:spPr bwMode="auto">
            <a:xfrm>
              <a:off x="4618934" y="8169068"/>
              <a:ext cx="62376" cy="15594"/>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6" name="Rectangle 413"/>
            <p:cNvSpPr>
              <a:spLocks noChangeArrowheads="1"/>
            </p:cNvSpPr>
            <p:nvPr/>
          </p:nvSpPr>
          <p:spPr bwMode="auto">
            <a:xfrm>
              <a:off x="4618934" y="7950753"/>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7" name="Rectangle 414"/>
            <p:cNvSpPr>
              <a:spLocks noChangeArrowheads="1"/>
            </p:cNvSpPr>
            <p:nvPr/>
          </p:nvSpPr>
          <p:spPr bwMode="auto">
            <a:xfrm>
              <a:off x="4618934" y="7607686"/>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8" name="Rectangle 415"/>
            <p:cNvSpPr>
              <a:spLocks noChangeArrowheads="1"/>
            </p:cNvSpPr>
            <p:nvPr/>
          </p:nvSpPr>
          <p:spPr bwMode="auto">
            <a:xfrm>
              <a:off x="4618934" y="7779219"/>
              <a:ext cx="140345"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59" name="Rectangle 416"/>
            <p:cNvSpPr>
              <a:spLocks noChangeArrowheads="1"/>
            </p:cNvSpPr>
            <p:nvPr/>
          </p:nvSpPr>
          <p:spPr bwMode="auto">
            <a:xfrm>
              <a:off x="4618934" y="7857189"/>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0" name="Rectangle 417"/>
            <p:cNvSpPr>
              <a:spLocks noChangeArrowheads="1"/>
            </p:cNvSpPr>
            <p:nvPr/>
          </p:nvSpPr>
          <p:spPr bwMode="auto">
            <a:xfrm>
              <a:off x="4618934" y="7685656"/>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1" name="Rectangle 418"/>
            <p:cNvSpPr>
              <a:spLocks noChangeArrowheads="1"/>
            </p:cNvSpPr>
            <p:nvPr/>
          </p:nvSpPr>
          <p:spPr bwMode="auto">
            <a:xfrm>
              <a:off x="4618934" y="7514122"/>
              <a:ext cx="62376" cy="31188"/>
            </a:xfrm>
            <a:prstGeom prst="rect">
              <a:avLst/>
            </a:prstGeom>
            <a:solidFill>
              <a:srgbClr val="D4D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sp>
          <p:nvSpPr>
            <p:cNvPr id="362" name="Rectangle 419"/>
            <p:cNvSpPr>
              <a:spLocks noChangeArrowheads="1"/>
            </p:cNvSpPr>
            <p:nvPr/>
          </p:nvSpPr>
          <p:spPr bwMode="auto">
            <a:xfrm>
              <a:off x="4871037" y="7451747"/>
              <a:ext cx="31188" cy="1949243"/>
            </a:xfrm>
            <a:prstGeom prst="rect">
              <a:avLst/>
            </a:prstGeom>
            <a:solidFill>
              <a:srgbClr val="D2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375" tIns="17188" rIns="34375" bIns="17188" numCol="1" anchor="t" anchorCtr="0" compatLnSpc="1">
              <a:prstTxWarp prst="textNoShape">
                <a:avLst/>
              </a:prstTxWarp>
            </a:bodyPr>
            <a:lstStyle/>
            <a:p>
              <a:endParaRPr lang="th-TH" sz="677"/>
            </a:p>
          </p:txBody>
        </p:sp>
      </p:grpSp>
      <p:sp>
        <p:nvSpPr>
          <p:cNvPr id="383" name="Freeform 4"/>
          <p:cNvSpPr>
            <a:spLocks noChangeArrowheads="1"/>
          </p:cNvSpPr>
          <p:nvPr/>
        </p:nvSpPr>
        <p:spPr bwMode="auto">
          <a:xfrm>
            <a:off x="1955259" y="4431605"/>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6"/>
          </a:solidFill>
          <a:ln>
            <a:noFill/>
          </a:ln>
          <a:effectLst/>
        </p:spPr>
        <p:txBody>
          <a:bodyPr wrap="none" lIns="12891" tIns="6445" rIns="12891" bIns="6445" anchor="ctr"/>
          <a:lstStyle/>
          <a:p>
            <a:pPr>
              <a:defRPr/>
            </a:pPr>
            <a:endParaRPr lang="en-US" sz="677" dirty="0"/>
          </a:p>
        </p:txBody>
      </p:sp>
      <p:sp>
        <p:nvSpPr>
          <p:cNvPr id="384" name="Freeform 4"/>
          <p:cNvSpPr>
            <a:spLocks noChangeArrowheads="1"/>
          </p:cNvSpPr>
          <p:nvPr/>
        </p:nvSpPr>
        <p:spPr bwMode="auto">
          <a:xfrm>
            <a:off x="2843281" y="3726215"/>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5"/>
          </a:solidFill>
          <a:ln>
            <a:noFill/>
          </a:ln>
          <a:effectLst/>
        </p:spPr>
        <p:txBody>
          <a:bodyPr wrap="none" lIns="12891" tIns="6445" rIns="12891" bIns="6445" anchor="ctr"/>
          <a:lstStyle/>
          <a:p>
            <a:pPr>
              <a:defRPr/>
            </a:pPr>
            <a:endParaRPr lang="en-US" sz="677" dirty="0"/>
          </a:p>
        </p:txBody>
      </p:sp>
      <p:sp>
        <p:nvSpPr>
          <p:cNvPr id="385" name="Freeform 4"/>
          <p:cNvSpPr>
            <a:spLocks noChangeArrowheads="1"/>
          </p:cNvSpPr>
          <p:nvPr/>
        </p:nvSpPr>
        <p:spPr bwMode="auto">
          <a:xfrm>
            <a:off x="3531283" y="2925231"/>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4"/>
          </a:solidFill>
          <a:ln>
            <a:noFill/>
          </a:ln>
          <a:effectLst/>
        </p:spPr>
        <p:txBody>
          <a:bodyPr wrap="none" lIns="12891" tIns="6445" rIns="12891" bIns="6445" anchor="ctr"/>
          <a:lstStyle/>
          <a:p>
            <a:pPr>
              <a:defRPr/>
            </a:pPr>
            <a:endParaRPr lang="en-US" sz="677" dirty="0"/>
          </a:p>
        </p:txBody>
      </p:sp>
      <p:sp>
        <p:nvSpPr>
          <p:cNvPr id="386" name="Freeform 4"/>
          <p:cNvSpPr>
            <a:spLocks noChangeArrowheads="1"/>
          </p:cNvSpPr>
          <p:nvPr/>
        </p:nvSpPr>
        <p:spPr bwMode="auto">
          <a:xfrm>
            <a:off x="4490826" y="2197811"/>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3"/>
          </a:solidFill>
          <a:ln>
            <a:noFill/>
          </a:ln>
          <a:effectLst/>
        </p:spPr>
        <p:txBody>
          <a:bodyPr wrap="none" lIns="12891" tIns="6445" rIns="12891" bIns="6445" anchor="ctr"/>
          <a:lstStyle/>
          <a:p>
            <a:pPr>
              <a:defRPr/>
            </a:pPr>
            <a:endParaRPr lang="en-US" sz="677" dirty="0"/>
          </a:p>
        </p:txBody>
      </p:sp>
      <p:grpSp>
        <p:nvGrpSpPr>
          <p:cNvPr id="4" name="กลุ่ม 3"/>
          <p:cNvGrpSpPr/>
          <p:nvPr/>
        </p:nvGrpSpPr>
        <p:grpSpPr>
          <a:xfrm>
            <a:off x="1713182" y="4918128"/>
            <a:ext cx="2979170" cy="687958"/>
            <a:chOff x="503237" y="10819184"/>
            <a:chExt cx="7924800" cy="1830016"/>
          </a:xfrm>
        </p:grpSpPr>
        <p:sp>
          <p:nvSpPr>
            <p:cNvPr id="364" name="Rectangle 84"/>
            <p:cNvSpPr/>
            <p:nvPr/>
          </p:nvSpPr>
          <p:spPr>
            <a:xfrm>
              <a:off x="503237" y="10819184"/>
              <a:ext cx="2591540" cy="1830016"/>
            </a:xfrm>
            <a:prstGeom prst="flowChartProces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dirty="0"/>
            </a:p>
          </p:txBody>
        </p:sp>
        <p:sp>
          <p:nvSpPr>
            <p:cNvPr id="365" name="TextBox 364"/>
            <p:cNvSpPr txBox="1"/>
            <p:nvPr/>
          </p:nvSpPr>
          <p:spPr>
            <a:xfrm>
              <a:off x="3379049" y="11680246"/>
              <a:ext cx="5048988" cy="590833"/>
            </a:xfrm>
            <a:prstGeom prst="rect">
              <a:avLst/>
            </a:prstGeom>
            <a:noFill/>
          </p:spPr>
          <p:txBody>
            <a:bodyPr wrap="square" lIns="82486" tIns="41243" rIns="82486" bIns="41243" rtlCol="0">
              <a:spAutoFit/>
            </a:bodyPr>
            <a:lstStyle/>
            <a:p>
              <a:r>
                <a:rPr lang="en-US" sz="902" dirty="0">
                  <a:solidFill>
                    <a:schemeClr val="tx1">
                      <a:lumMod val="50000"/>
                      <a:lumOff val="50000"/>
                    </a:schemeClr>
                  </a:solidFill>
                  <a:latin typeface="Lato" pitchFamily="34" charset="0"/>
                  <a:ea typeface="Lato" pitchFamily="34" charset="0"/>
                  <a:cs typeface="Lato" pitchFamily="34" charset="0"/>
                </a:rPr>
                <a:t>Check Scenarios</a:t>
              </a:r>
            </a:p>
          </p:txBody>
        </p:sp>
        <p:sp>
          <p:nvSpPr>
            <p:cNvPr id="366" name="TextBox 365"/>
            <p:cNvSpPr txBox="1"/>
            <p:nvPr/>
          </p:nvSpPr>
          <p:spPr>
            <a:xfrm>
              <a:off x="908802" y="11344223"/>
              <a:ext cx="1881818" cy="861767"/>
            </a:xfrm>
            <a:prstGeom prst="rect">
              <a:avLst/>
            </a:prstGeom>
            <a:noFill/>
          </p:spPr>
          <p:txBody>
            <a:bodyPr wrap="none" lIns="68736" tIns="34368" rIns="68736" bIns="34368" rtlCol="0">
              <a:spAutoFit/>
            </a:bodyPr>
            <a:lstStyle/>
            <a:p>
              <a:pPr algn="ctr"/>
              <a:r>
                <a:rPr lang="en-US" sz="1654" b="1" dirty="0">
                  <a:solidFill>
                    <a:schemeClr val="bg1"/>
                  </a:solidFill>
                  <a:latin typeface="Lato Black" pitchFamily="34" charset="0"/>
                  <a:ea typeface="Lato Black" pitchFamily="34" charset="0"/>
                  <a:cs typeface="Lato Black" pitchFamily="34" charset="0"/>
                </a:rPr>
                <a:t>Study</a:t>
              </a:r>
              <a:endParaRPr lang="id-ID" sz="1654" b="1" dirty="0">
                <a:solidFill>
                  <a:schemeClr val="bg1"/>
                </a:solidFill>
                <a:latin typeface="Lato Black" pitchFamily="34" charset="0"/>
                <a:ea typeface="Lato Black" pitchFamily="34" charset="0"/>
                <a:cs typeface="Lato Black" pitchFamily="34" charset="0"/>
              </a:endParaRPr>
            </a:p>
          </p:txBody>
        </p:sp>
        <p:sp>
          <p:nvSpPr>
            <p:cNvPr id="387" name="TextBox 386"/>
            <p:cNvSpPr txBox="1"/>
            <p:nvPr/>
          </p:nvSpPr>
          <p:spPr>
            <a:xfrm>
              <a:off x="3398837" y="11049001"/>
              <a:ext cx="4195297" cy="553901"/>
            </a:xfrm>
            <a:prstGeom prst="rect">
              <a:avLst/>
            </a:prstGeom>
            <a:noFill/>
          </p:spPr>
          <p:txBody>
            <a:bodyPr wrap="square" lIns="68736" tIns="34368" rIns="68736" bIns="34368" rtlCol="0">
              <a:spAutoFit/>
            </a:bodyPr>
            <a:lstStyle/>
            <a:p>
              <a:r>
                <a:rPr lang="en-US" sz="902" b="1" dirty="0">
                  <a:solidFill>
                    <a:schemeClr val="accent6"/>
                  </a:solidFill>
                  <a:latin typeface="Lato Black" pitchFamily="34" charset="0"/>
                  <a:ea typeface="Lato Black" pitchFamily="34" charset="0"/>
                  <a:cs typeface="Lato Black" pitchFamily="34" charset="0"/>
                </a:rPr>
                <a:t>Feasibility</a:t>
              </a:r>
              <a:endParaRPr lang="id-ID" sz="902" b="1" dirty="0">
                <a:solidFill>
                  <a:schemeClr val="accent6"/>
                </a:solidFill>
                <a:latin typeface="Lato Black" pitchFamily="34" charset="0"/>
                <a:ea typeface="Lato Black" pitchFamily="34" charset="0"/>
                <a:cs typeface="Lato Black" pitchFamily="34" charset="0"/>
              </a:endParaRPr>
            </a:p>
          </p:txBody>
        </p:sp>
      </p:grpSp>
      <p:grpSp>
        <p:nvGrpSpPr>
          <p:cNvPr id="5" name="กลุ่ม 4"/>
          <p:cNvGrpSpPr/>
          <p:nvPr/>
        </p:nvGrpSpPr>
        <p:grpSpPr>
          <a:xfrm>
            <a:off x="2501322" y="4164123"/>
            <a:ext cx="2920588" cy="687958"/>
            <a:chOff x="2599743" y="8813477"/>
            <a:chExt cx="7768968" cy="1830016"/>
          </a:xfrm>
        </p:grpSpPr>
        <p:sp>
          <p:nvSpPr>
            <p:cNvPr id="368" name="Rectangle 84"/>
            <p:cNvSpPr/>
            <p:nvPr/>
          </p:nvSpPr>
          <p:spPr>
            <a:xfrm>
              <a:off x="2599743" y="8813477"/>
              <a:ext cx="2591540" cy="1830016"/>
            </a:xfrm>
            <a:prstGeom prst="flowChartProces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dirty="0"/>
            </a:p>
          </p:txBody>
        </p:sp>
        <p:sp>
          <p:nvSpPr>
            <p:cNvPr id="370" name="TextBox 369"/>
            <p:cNvSpPr txBox="1"/>
            <p:nvPr/>
          </p:nvSpPr>
          <p:spPr>
            <a:xfrm>
              <a:off x="3130834" y="9270676"/>
              <a:ext cx="1520565" cy="861767"/>
            </a:xfrm>
            <a:prstGeom prst="rect">
              <a:avLst/>
            </a:prstGeom>
            <a:noFill/>
          </p:spPr>
          <p:txBody>
            <a:bodyPr wrap="none" lIns="68736" tIns="34368" rIns="68736" bIns="34368" rtlCol="0">
              <a:spAutoFit/>
            </a:bodyPr>
            <a:lstStyle/>
            <a:p>
              <a:pPr algn="ctr"/>
              <a:r>
                <a:rPr lang="en-US" sz="1654" b="1" dirty="0">
                  <a:solidFill>
                    <a:schemeClr val="bg1"/>
                  </a:solidFill>
                  <a:latin typeface="Lato Black" pitchFamily="34" charset="0"/>
                  <a:ea typeface="Lato Black" pitchFamily="34" charset="0"/>
                  <a:cs typeface="Lato Black" pitchFamily="34" charset="0"/>
                </a:rPr>
                <a:t>Plan</a:t>
              </a:r>
              <a:endParaRPr lang="id-ID" sz="1654" b="1" dirty="0">
                <a:solidFill>
                  <a:schemeClr val="bg1"/>
                </a:solidFill>
                <a:latin typeface="Lato Black" pitchFamily="34" charset="0"/>
                <a:ea typeface="Lato Black" pitchFamily="34" charset="0"/>
                <a:cs typeface="Lato Black" pitchFamily="34" charset="0"/>
              </a:endParaRPr>
            </a:p>
          </p:txBody>
        </p:sp>
        <p:sp>
          <p:nvSpPr>
            <p:cNvPr id="388" name="TextBox 387"/>
            <p:cNvSpPr txBox="1"/>
            <p:nvPr/>
          </p:nvSpPr>
          <p:spPr>
            <a:xfrm>
              <a:off x="5319723" y="9631573"/>
              <a:ext cx="5048988" cy="960104"/>
            </a:xfrm>
            <a:prstGeom prst="rect">
              <a:avLst/>
            </a:prstGeom>
            <a:noFill/>
          </p:spPr>
          <p:txBody>
            <a:bodyPr wrap="square" lIns="82486" tIns="41243" rIns="82486" bIns="41243" rtlCol="0">
              <a:spAutoFit/>
            </a:bodyPr>
            <a:lstStyle/>
            <a:p>
              <a:r>
                <a:rPr lang="en-US" sz="902" dirty="0">
                  <a:solidFill>
                    <a:schemeClr val="tx1">
                      <a:lumMod val="50000"/>
                      <a:lumOff val="50000"/>
                    </a:schemeClr>
                  </a:solidFill>
                  <a:latin typeface="Lato" pitchFamily="34" charset="0"/>
                  <a:ea typeface="Lato" pitchFamily="34" charset="0"/>
                  <a:cs typeface="Lato" pitchFamily="34" charset="0"/>
                </a:rPr>
                <a:t>Extract Processes from Scenarios</a:t>
              </a:r>
              <a:br>
                <a:rPr lang="en-US" sz="902" dirty="0">
                  <a:solidFill>
                    <a:schemeClr val="tx1">
                      <a:lumMod val="50000"/>
                      <a:lumOff val="50000"/>
                    </a:schemeClr>
                  </a:solidFill>
                  <a:latin typeface="Lato" pitchFamily="34" charset="0"/>
                  <a:ea typeface="Lato" pitchFamily="34" charset="0"/>
                  <a:cs typeface="Lato" pitchFamily="34" charset="0"/>
                </a:rPr>
              </a:br>
              <a:r>
                <a:rPr lang="en-US" sz="902" dirty="0">
                  <a:solidFill>
                    <a:schemeClr val="tx1">
                      <a:lumMod val="50000"/>
                      <a:lumOff val="50000"/>
                    </a:schemeClr>
                  </a:solidFill>
                  <a:latin typeface="Lato" pitchFamily="34" charset="0"/>
                  <a:ea typeface="Lato" pitchFamily="34" charset="0"/>
                  <a:cs typeface="Lato" pitchFamily="34" charset="0"/>
                </a:rPr>
                <a:t>Estimating Time and price</a:t>
              </a:r>
            </a:p>
          </p:txBody>
        </p:sp>
        <p:sp>
          <p:nvSpPr>
            <p:cNvPr id="389" name="TextBox 388"/>
            <p:cNvSpPr txBox="1"/>
            <p:nvPr/>
          </p:nvSpPr>
          <p:spPr>
            <a:xfrm>
              <a:off x="5339511" y="9000328"/>
              <a:ext cx="4195297" cy="553901"/>
            </a:xfrm>
            <a:prstGeom prst="rect">
              <a:avLst/>
            </a:prstGeom>
            <a:noFill/>
          </p:spPr>
          <p:txBody>
            <a:bodyPr wrap="square" lIns="68736" tIns="34368" rIns="68736" bIns="34368" rtlCol="0">
              <a:spAutoFit/>
            </a:bodyPr>
            <a:lstStyle/>
            <a:p>
              <a:r>
                <a:rPr lang="en-US" sz="902" b="1" dirty="0">
                  <a:solidFill>
                    <a:schemeClr val="accent5"/>
                  </a:solidFill>
                  <a:latin typeface="Lato Black" pitchFamily="34" charset="0"/>
                  <a:ea typeface="Lato Black" pitchFamily="34" charset="0"/>
                  <a:cs typeface="Lato Black" pitchFamily="34" charset="0"/>
                </a:rPr>
                <a:t>Plan Development</a:t>
              </a:r>
              <a:endParaRPr lang="id-ID" sz="902" b="1" dirty="0">
                <a:solidFill>
                  <a:schemeClr val="accent5"/>
                </a:solidFill>
                <a:latin typeface="Lato Black" pitchFamily="34" charset="0"/>
                <a:ea typeface="Lato Black" pitchFamily="34" charset="0"/>
                <a:cs typeface="Lato Black" pitchFamily="34" charset="0"/>
              </a:endParaRPr>
            </a:p>
          </p:txBody>
        </p:sp>
      </p:grpSp>
      <p:grpSp>
        <p:nvGrpSpPr>
          <p:cNvPr id="6" name="กลุ่ม 5"/>
          <p:cNvGrpSpPr/>
          <p:nvPr/>
        </p:nvGrpSpPr>
        <p:grpSpPr>
          <a:xfrm>
            <a:off x="3383224" y="3418873"/>
            <a:ext cx="2599807" cy="687958"/>
            <a:chOff x="4945665" y="6831061"/>
            <a:chExt cx="6915668" cy="1830016"/>
          </a:xfrm>
        </p:grpSpPr>
        <p:grpSp>
          <p:nvGrpSpPr>
            <p:cNvPr id="371" name="กลุ่ม 370"/>
            <p:cNvGrpSpPr/>
            <p:nvPr/>
          </p:nvGrpSpPr>
          <p:grpSpPr>
            <a:xfrm>
              <a:off x="4945665" y="6831061"/>
              <a:ext cx="2612842" cy="1830016"/>
              <a:chOff x="964837" y="7390184"/>
              <a:chExt cx="2612842" cy="1830016"/>
            </a:xfrm>
          </p:grpSpPr>
          <p:sp>
            <p:nvSpPr>
              <p:cNvPr id="372" name="Rectangle 84"/>
              <p:cNvSpPr/>
              <p:nvPr/>
            </p:nvSpPr>
            <p:spPr>
              <a:xfrm>
                <a:off x="964837" y="7390184"/>
                <a:ext cx="2587140" cy="1830016"/>
              </a:xfrm>
              <a:prstGeom prst="flowChart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74" name="TextBox 373"/>
              <p:cNvSpPr txBox="1"/>
              <p:nvPr/>
            </p:nvSpPr>
            <p:spPr>
              <a:xfrm>
                <a:off x="1017868" y="7841457"/>
                <a:ext cx="2559811" cy="861767"/>
              </a:xfrm>
              <a:prstGeom prst="rect">
                <a:avLst/>
              </a:prstGeom>
              <a:noFill/>
            </p:spPr>
            <p:txBody>
              <a:bodyPr wrap="none" lIns="68736" tIns="34368" rIns="68736" bIns="34368" rtlCol="0">
                <a:spAutoFit/>
              </a:bodyPr>
              <a:lstStyle/>
              <a:p>
                <a:pPr algn="ctr"/>
                <a:r>
                  <a:rPr lang="en-US" sz="1654" b="1" dirty="0">
                    <a:solidFill>
                      <a:schemeClr val="bg1"/>
                    </a:solidFill>
                    <a:latin typeface="Lato Black" pitchFamily="34" charset="0"/>
                    <a:ea typeface="Lato Black" pitchFamily="34" charset="0"/>
                    <a:cs typeface="Lato Black" pitchFamily="34" charset="0"/>
                  </a:rPr>
                  <a:t>Develop</a:t>
                </a:r>
                <a:endParaRPr lang="id-ID" sz="1654" b="1" dirty="0">
                  <a:solidFill>
                    <a:schemeClr val="bg1"/>
                  </a:solidFill>
                  <a:latin typeface="Lato Black" pitchFamily="34" charset="0"/>
                  <a:ea typeface="Lato Black" pitchFamily="34" charset="0"/>
                  <a:cs typeface="Lato Black" pitchFamily="34" charset="0"/>
                </a:endParaRPr>
              </a:p>
            </p:txBody>
          </p:sp>
        </p:grpSp>
        <p:sp>
          <p:nvSpPr>
            <p:cNvPr id="390" name="TextBox 389"/>
            <p:cNvSpPr txBox="1"/>
            <p:nvPr/>
          </p:nvSpPr>
          <p:spPr>
            <a:xfrm>
              <a:off x="7646250" y="7565445"/>
              <a:ext cx="3307220" cy="590833"/>
            </a:xfrm>
            <a:prstGeom prst="rect">
              <a:avLst/>
            </a:prstGeom>
            <a:noFill/>
          </p:spPr>
          <p:txBody>
            <a:bodyPr wrap="square" lIns="82486" tIns="41243" rIns="82486" bIns="41243" rtlCol="0">
              <a:spAutoFit/>
            </a:bodyPr>
            <a:lstStyle/>
            <a:p>
              <a:r>
                <a:rPr lang="en-US" sz="902" dirty="0">
                  <a:solidFill>
                    <a:schemeClr val="tx1">
                      <a:lumMod val="50000"/>
                      <a:lumOff val="50000"/>
                    </a:schemeClr>
                  </a:solidFill>
                  <a:latin typeface="Lato" pitchFamily="34" charset="0"/>
                  <a:ea typeface="Lato" pitchFamily="34" charset="0"/>
                  <a:cs typeface="Lato" pitchFamily="34" charset="0"/>
                </a:rPr>
                <a:t>Develop processes</a:t>
              </a:r>
            </a:p>
          </p:txBody>
        </p:sp>
        <p:sp>
          <p:nvSpPr>
            <p:cNvPr id="391" name="TextBox 390"/>
            <p:cNvSpPr txBox="1"/>
            <p:nvPr/>
          </p:nvSpPr>
          <p:spPr>
            <a:xfrm>
              <a:off x="7666036" y="6934200"/>
              <a:ext cx="4195297" cy="553901"/>
            </a:xfrm>
            <a:prstGeom prst="rect">
              <a:avLst/>
            </a:prstGeom>
            <a:noFill/>
          </p:spPr>
          <p:txBody>
            <a:bodyPr wrap="square" lIns="68736" tIns="34368" rIns="68736" bIns="34368" rtlCol="0">
              <a:spAutoFit/>
            </a:bodyPr>
            <a:lstStyle/>
            <a:p>
              <a:r>
                <a:rPr lang="en-US" sz="902" b="1" dirty="0">
                  <a:solidFill>
                    <a:schemeClr val="accent4"/>
                  </a:solidFill>
                  <a:latin typeface="Lato Black" pitchFamily="34" charset="0"/>
                  <a:ea typeface="Lato Black" pitchFamily="34" charset="0"/>
                  <a:cs typeface="Lato Black" pitchFamily="34" charset="0"/>
                </a:rPr>
                <a:t>Development</a:t>
              </a:r>
              <a:endParaRPr lang="id-ID" sz="902" b="1" dirty="0">
                <a:solidFill>
                  <a:schemeClr val="accent4"/>
                </a:solidFill>
                <a:latin typeface="Lato Black" pitchFamily="34" charset="0"/>
                <a:ea typeface="Lato Black" pitchFamily="34" charset="0"/>
                <a:cs typeface="Lato Black" pitchFamily="34" charset="0"/>
              </a:endParaRPr>
            </a:p>
          </p:txBody>
        </p:sp>
      </p:grpSp>
      <p:grpSp>
        <p:nvGrpSpPr>
          <p:cNvPr id="7" name="กลุ่ม 6"/>
          <p:cNvGrpSpPr/>
          <p:nvPr/>
        </p:nvGrpSpPr>
        <p:grpSpPr>
          <a:xfrm>
            <a:off x="4072380" y="2695095"/>
            <a:ext cx="3041805" cy="687958"/>
            <a:chOff x="6778865" y="4905763"/>
            <a:chExt cx="8091412" cy="1830016"/>
          </a:xfrm>
        </p:grpSpPr>
        <p:grpSp>
          <p:nvGrpSpPr>
            <p:cNvPr id="375" name="กลุ่ม 374"/>
            <p:cNvGrpSpPr/>
            <p:nvPr/>
          </p:nvGrpSpPr>
          <p:grpSpPr>
            <a:xfrm>
              <a:off x="6778865" y="4905763"/>
              <a:ext cx="2591540" cy="1830016"/>
              <a:chOff x="964837" y="5549970"/>
              <a:chExt cx="2591540" cy="1830016"/>
            </a:xfrm>
          </p:grpSpPr>
          <p:sp>
            <p:nvSpPr>
              <p:cNvPr id="376" name="Rectangle 84"/>
              <p:cNvSpPr/>
              <p:nvPr/>
            </p:nvSpPr>
            <p:spPr>
              <a:xfrm>
                <a:off x="964837" y="5549970"/>
                <a:ext cx="2591540" cy="1830016"/>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78" name="TextBox 377"/>
              <p:cNvSpPr txBox="1"/>
              <p:nvPr/>
            </p:nvSpPr>
            <p:spPr>
              <a:xfrm>
                <a:off x="1535568" y="5996263"/>
                <a:ext cx="1423001" cy="861767"/>
              </a:xfrm>
              <a:prstGeom prst="rect">
                <a:avLst/>
              </a:prstGeom>
              <a:noFill/>
            </p:spPr>
            <p:txBody>
              <a:bodyPr wrap="none" lIns="68736" tIns="34368" rIns="68736" bIns="34368" rtlCol="0">
                <a:spAutoFit/>
              </a:bodyPr>
              <a:lstStyle/>
              <a:p>
                <a:pPr algn="ctr"/>
                <a:r>
                  <a:rPr lang="en-US" sz="1654" b="1" dirty="0">
                    <a:solidFill>
                      <a:schemeClr val="bg1"/>
                    </a:solidFill>
                    <a:latin typeface="Lato Black" pitchFamily="34" charset="0"/>
                    <a:ea typeface="Lato Black" pitchFamily="34" charset="0"/>
                    <a:cs typeface="Lato Black" pitchFamily="34" charset="0"/>
                  </a:rPr>
                  <a:t>Test</a:t>
                </a:r>
                <a:endParaRPr lang="id-ID" sz="1654" b="1" dirty="0">
                  <a:solidFill>
                    <a:schemeClr val="bg1"/>
                  </a:solidFill>
                  <a:latin typeface="Lato Black" pitchFamily="34" charset="0"/>
                  <a:ea typeface="Lato Black" pitchFamily="34" charset="0"/>
                  <a:cs typeface="Lato Black" pitchFamily="34" charset="0"/>
                </a:endParaRPr>
              </a:p>
            </p:txBody>
          </p:sp>
        </p:grpSp>
        <p:sp>
          <p:nvSpPr>
            <p:cNvPr id="392" name="TextBox 391"/>
            <p:cNvSpPr txBox="1"/>
            <p:nvPr/>
          </p:nvSpPr>
          <p:spPr>
            <a:xfrm>
              <a:off x="9821290" y="5745374"/>
              <a:ext cx="5048987" cy="590833"/>
            </a:xfrm>
            <a:prstGeom prst="rect">
              <a:avLst/>
            </a:prstGeom>
            <a:noFill/>
          </p:spPr>
          <p:txBody>
            <a:bodyPr wrap="square" lIns="82486" tIns="41243" rIns="82486" bIns="41243" rtlCol="0">
              <a:spAutoFit/>
            </a:bodyPr>
            <a:lstStyle/>
            <a:p>
              <a:r>
                <a:rPr lang="en-US" sz="902" dirty="0">
                  <a:solidFill>
                    <a:schemeClr val="tx1">
                      <a:lumMod val="50000"/>
                      <a:lumOff val="50000"/>
                    </a:schemeClr>
                  </a:solidFill>
                  <a:latin typeface="Lato" pitchFamily="34" charset="0"/>
                  <a:ea typeface="Lato" pitchFamily="34" charset="0"/>
                  <a:cs typeface="Lato" pitchFamily="34" charset="0"/>
                </a:rPr>
                <a:t>Test MVP in your Community</a:t>
              </a:r>
            </a:p>
          </p:txBody>
        </p:sp>
        <p:sp>
          <p:nvSpPr>
            <p:cNvPr id="393" name="TextBox 392"/>
            <p:cNvSpPr txBox="1"/>
            <p:nvPr/>
          </p:nvSpPr>
          <p:spPr>
            <a:xfrm>
              <a:off x="9841078" y="5114129"/>
              <a:ext cx="4195296" cy="553901"/>
            </a:xfrm>
            <a:prstGeom prst="rect">
              <a:avLst/>
            </a:prstGeom>
            <a:noFill/>
          </p:spPr>
          <p:txBody>
            <a:bodyPr wrap="square" lIns="68736" tIns="34368" rIns="68736" bIns="34368" rtlCol="0">
              <a:spAutoFit/>
            </a:bodyPr>
            <a:lstStyle/>
            <a:p>
              <a:r>
                <a:rPr lang="en-US" sz="902" b="1" dirty="0">
                  <a:solidFill>
                    <a:schemeClr val="accent3"/>
                  </a:solidFill>
                  <a:latin typeface="Lato Black" pitchFamily="34" charset="0"/>
                  <a:ea typeface="Lato Black" pitchFamily="34" charset="0"/>
                  <a:cs typeface="Lato Black" pitchFamily="34" charset="0"/>
                </a:rPr>
                <a:t>Lunch MVP</a:t>
              </a:r>
              <a:endParaRPr lang="id-ID" sz="902" b="1" dirty="0">
                <a:solidFill>
                  <a:schemeClr val="accent3"/>
                </a:solidFill>
                <a:latin typeface="Lato Black" pitchFamily="34" charset="0"/>
                <a:ea typeface="Lato Black" pitchFamily="34" charset="0"/>
                <a:cs typeface="Lato Black" pitchFamily="34" charset="0"/>
              </a:endParaRPr>
            </a:p>
          </p:txBody>
        </p:sp>
      </p:grpSp>
      <p:grpSp>
        <p:nvGrpSpPr>
          <p:cNvPr id="8" name="กลุ่ม 7"/>
          <p:cNvGrpSpPr/>
          <p:nvPr/>
        </p:nvGrpSpPr>
        <p:grpSpPr>
          <a:xfrm>
            <a:off x="5090449" y="1983836"/>
            <a:ext cx="3010762" cy="687958"/>
            <a:chOff x="9487001" y="3013764"/>
            <a:chExt cx="8008836" cy="1830016"/>
          </a:xfrm>
        </p:grpSpPr>
        <p:grpSp>
          <p:nvGrpSpPr>
            <p:cNvPr id="379" name="กลุ่ม 378"/>
            <p:cNvGrpSpPr/>
            <p:nvPr/>
          </p:nvGrpSpPr>
          <p:grpSpPr>
            <a:xfrm>
              <a:off x="9487001" y="3013764"/>
              <a:ext cx="2591540" cy="1830016"/>
              <a:chOff x="960437" y="3732584"/>
              <a:chExt cx="2591540" cy="1830016"/>
            </a:xfrm>
          </p:grpSpPr>
          <p:sp>
            <p:nvSpPr>
              <p:cNvPr id="380" name="Rectangle 84"/>
              <p:cNvSpPr/>
              <p:nvPr/>
            </p:nvSpPr>
            <p:spPr>
              <a:xfrm>
                <a:off x="960437" y="3732584"/>
                <a:ext cx="2591540" cy="1830016"/>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736" tIns="34368" rIns="68736" bIns="34368" rtlCol="0" anchor="ctr"/>
              <a:lstStyle/>
              <a:p>
                <a:pPr algn="ctr"/>
                <a:endParaRPr lang="id-ID" sz="677"/>
              </a:p>
            </p:txBody>
          </p:sp>
          <p:sp>
            <p:nvSpPr>
              <p:cNvPr id="382" name="TextBox 381"/>
              <p:cNvSpPr txBox="1"/>
              <p:nvPr/>
            </p:nvSpPr>
            <p:spPr>
              <a:xfrm>
                <a:off x="1112513" y="4282141"/>
                <a:ext cx="2317949" cy="861767"/>
              </a:xfrm>
              <a:prstGeom prst="rect">
                <a:avLst/>
              </a:prstGeom>
              <a:noFill/>
            </p:spPr>
            <p:txBody>
              <a:bodyPr wrap="none" lIns="68736" tIns="34368" rIns="68736" bIns="34368" rtlCol="0">
                <a:spAutoFit/>
              </a:bodyPr>
              <a:lstStyle/>
              <a:p>
                <a:pPr algn="ctr"/>
                <a:r>
                  <a:rPr lang="en-US" sz="1654" b="1" dirty="0">
                    <a:solidFill>
                      <a:schemeClr val="bg1"/>
                    </a:solidFill>
                    <a:latin typeface="Lato Black" pitchFamily="34" charset="0"/>
                    <a:ea typeface="Lato Black" pitchFamily="34" charset="0"/>
                    <a:cs typeface="Lato Black" pitchFamily="34" charset="0"/>
                  </a:rPr>
                  <a:t>Publish</a:t>
                </a:r>
                <a:endParaRPr lang="id-ID" sz="1654" b="1" dirty="0">
                  <a:solidFill>
                    <a:schemeClr val="bg1"/>
                  </a:solidFill>
                  <a:latin typeface="Lato Black" pitchFamily="34" charset="0"/>
                  <a:ea typeface="Lato Black" pitchFamily="34" charset="0"/>
                  <a:cs typeface="Lato Black" pitchFamily="34" charset="0"/>
                </a:endParaRPr>
              </a:p>
            </p:txBody>
          </p:sp>
        </p:grpSp>
        <p:sp>
          <p:nvSpPr>
            <p:cNvPr id="394" name="TextBox 393"/>
            <p:cNvSpPr txBox="1"/>
            <p:nvPr/>
          </p:nvSpPr>
          <p:spPr>
            <a:xfrm>
              <a:off x="12446850" y="3755445"/>
              <a:ext cx="5048987" cy="960104"/>
            </a:xfrm>
            <a:prstGeom prst="rect">
              <a:avLst/>
            </a:prstGeom>
            <a:noFill/>
          </p:spPr>
          <p:txBody>
            <a:bodyPr wrap="square" lIns="82486" tIns="41243" rIns="82486" bIns="41243" rtlCol="0">
              <a:spAutoFit/>
            </a:bodyPr>
            <a:lstStyle/>
            <a:p>
              <a:r>
                <a:rPr lang="en-US" sz="902" dirty="0">
                  <a:solidFill>
                    <a:schemeClr val="tx1">
                      <a:lumMod val="50000"/>
                      <a:lumOff val="50000"/>
                    </a:schemeClr>
                  </a:solidFill>
                  <a:latin typeface="Lato" pitchFamily="34" charset="0"/>
                  <a:ea typeface="Lato" pitchFamily="34" charset="0"/>
                  <a:cs typeface="Lato" pitchFamily="34" charset="0"/>
                </a:rPr>
                <a:t>Finalize Your Sprint and Publish your new Update</a:t>
              </a:r>
            </a:p>
          </p:txBody>
        </p:sp>
        <p:sp>
          <p:nvSpPr>
            <p:cNvPr id="395" name="TextBox 394"/>
            <p:cNvSpPr txBox="1"/>
            <p:nvPr/>
          </p:nvSpPr>
          <p:spPr>
            <a:xfrm>
              <a:off x="12466638" y="3124199"/>
              <a:ext cx="4195297" cy="553901"/>
            </a:xfrm>
            <a:prstGeom prst="rect">
              <a:avLst/>
            </a:prstGeom>
            <a:noFill/>
          </p:spPr>
          <p:txBody>
            <a:bodyPr wrap="square" lIns="68736" tIns="34368" rIns="68736" bIns="34368" rtlCol="0">
              <a:spAutoFit/>
            </a:bodyPr>
            <a:lstStyle/>
            <a:p>
              <a:r>
                <a:rPr lang="en-US" sz="902" b="1" dirty="0">
                  <a:solidFill>
                    <a:schemeClr val="accent2"/>
                  </a:solidFill>
                  <a:latin typeface="Lato Black" pitchFamily="34" charset="0"/>
                  <a:ea typeface="Lato Black" pitchFamily="34" charset="0"/>
                  <a:cs typeface="Lato Black" pitchFamily="34" charset="0"/>
                </a:rPr>
                <a:t>Publish Your Version</a:t>
              </a:r>
              <a:endParaRPr lang="id-ID" sz="902" b="1" dirty="0">
                <a:solidFill>
                  <a:schemeClr val="accent2"/>
                </a:solidFill>
                <a:latin typeface="Lato Black" pitchFamily="34" charset="0"/>
                <a:ea typeface="Lato Black" pitchFamily="34" charset="0"/>
                <a:cs typeface="Lato Black" pitchFamily="34" charset="0"/>
              </a:endParaRPr>
            </a:p>
          </p:txBody>
        </p:sp>
      </p:grpSp>
      <p:sp>
        <p:nvSpPr>
          <p:cNvPr id="197" name="Freeform 4">
            <a:extLst>
              <a:ext uri="{FF2B5EF4-FFF2-40B4-BE49-F238E27FC236}">
                <a16:creationId xmlns:a16="http://schemas.microsoft.com/office/drawing/2014/main" id="{3DC48591-AB55-427E-958F-DC635FA35299}"/>
              </a:ext>
            </a:extLst>
          </p:cNvPr>
          <p:cNvSpPr>
            <a:spLocks noChangeArrowheads="1"/>
          </p:cNvSpPr>
          <p:nvPr/>
        </p:nvSpPr>
        <p:spPr bwMode="auto">
          <a:xfrm rot="10800000">
            <a:off x="5265508" y="3397142"/>
            <a:ext cx="474070" cy="361640"/>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 name="connsiteX0" fmla="*/ 7470 w 9980"/>
              <a:gd name="connsiteY0" fmla="*/ 8619 h 9974"/>
              <a:gd name="connsiteX1" fmla="*/ 7470 w 9980"/>
              <a:gd name="connsiteY1" fmla="*/ 8619 h 9974"/>
              <a:gd name="connsiteX2" fmla="*/ 1064 w 9980"/>
              <a:gd name="connsiteY2" fmla="*/ 8619 h 9974"/>
              <a:gd name="connsiteX3" fmla="*/ 1064 w 9980"/>
              <a:gd name="connsiteY3" fmla="*/ 2967 h 9974"/>
              <a:gd name="connsiteX4" fmla="*/ 2329 w 9980"/>
              <a:gd name="connsiteY4" fmla="*/ 2967 h 9974"/>
              <a:gd name="connsiteX5" fmla="*/ 3394 w 9980"/>
              <a:gd name="connsiteY5" fmla="*/ 1816 h 9974"/>
              <a:gd name="connsiteX6" fmla="*/ 542 w 9980"/>
              <a:gd name="connsiteY6" fmla="*/ 1816 h 9974"/>
              <a:gd name="connsiteX7" fmla="*/ 0 w 9980"/>
              <a:gd name="connsiteY7" fmla="*/ 2276 h 9974"/>
              <a:gd name="connsiteX8" fmla="*/ 0 w 9980"/>
              <a:gd name="connsiteY8" fmla="*/ 9284 h 9974"/>
              <a:gd name="connsiteX9" fmla="*/ 542 w 9980"/>
              <a:gd name="connsiteY9" fmla="*/ 9974 h 9974"/>
              <a:gd name="connsiteX10" fmla="*/ 8012 w 9980"/>
              <a:gd name="connsiteY10" fmla="*/ 9974 h 9974"/>
              <a:gd name="connsiteX11" fmla="*/ 8554 w 9980"/>
              <a:gd name="connsiteY11" fmla="*/ 9284 h 9974"/>
              <a:gd name="connsiteX12" fmla="*/ 7470 w 9980"/>
              <a:gd name="connsiteY12" fmla="*/ 7928 h 9974"/>
              <a:gd name="connsiteX13" fmla="*/ 7470 w 9980"/>
              <a:gd name="connsiteY13" fmla="*/ 8619 h 9974"/>
              <a:gd name="connsiteX14" fmla="*/ 6586 w 9980"/>
              <a:gd name="connsiteY14" fmla="*/ 4322 h 9974"/>
              <a:gd name="connsiteX15" fmla="*/ 6586 w 9980"/>
              <a:gd name="connsiteY15" fmla="*/ 4322 h 9974"/>
              <a:gd name="connsiteX16" fmla="*/ 6586 w 9980"/>
              <a:gd name="connsiteY16" fmla="*/ 6573 h 9974"/>
              <a:gd name="connsiteX17" fmla="*/ 9980 w 9980"/>
              <a:gd name="connsiteY17" fmla="*/ 3197 h 9974"/>
              <a:gd name="connsiteX18" fmla="*/ 6586 w 9980"/>
              <a:gd name="connsiteY18" fmla="*/ 0 h 9974"/>
              <a:gd name="connsiteX19" fmla="*/ 6586 w 9980"/>
              <a:gd name="connsiteY19" fmla="*/ 2046 h 9974"/>
              <a:gd name="connsiteX20" fmla="*/ 2671 w 9980"/>
              <a:gd name="connsiteY20" fmla="*/ 7033 h 9974"/>
              <a:gd name="connsiteX21" fmla="*/ 6586 w 9980"/>
              <a:gd name="connsiteY21" fmla="*/ 4322 h 9974"/>
              <a:gd name="connsiteX0" fmla="*/ 7485 w 10000"/>
              <a:gd name="connsiteY0" fmla="*/ 8641 h 10152"/>
              <a:gd name="connsiteX1" fmla="*/ 7485 w 10000"/>
              <a:gd name="connsiteY1" fmla="*/ 8641 h 10152"/>
              <a:gd name="connsiteX2" fmla="*/ 1066 w 10000"/>
              <a:gd name="connsiteY2" fmla="*/ 8641 h 10152"/>
              <a:gd name="connsiteX3" fmla="*/ 1066 w 10000"/>
              <a:gd name="connsiteY3" fmla="*/ 2975 h 10152"/>
              <a:gd name="connsiteX4" fmla="*/ 2334 w 10000"/>
              <a:gd name="connsiteY4" fmla="*/ 2975 h 10152"/>
              <a:gd name="connsiteX5" fmla="*/ 3401 w 10000"/>
              <a:gd name="connsiteY5" fmla="*/ 1821 h 10152"/>
              <a:gd name="connsiteX6" fmla="*/ 543 w 10000"/>
              <a:gd name="connsiteY6" fmla="*/ 1821 h 10152"/>
              <a:gd name="connsiteX7" fmla="*/ 0 w 10000"/>
              <a:gd name="connsiteY7" fmla="*/ 2282 h 10152"/>
              <a:gd name="connsiteX8" fmla="*/ 0 w 10000"/>
              <a:gd name="connsiteY8" fmla="*/ 9308 h 10152"/>
              <a:gd name="connsiteX9" fmla="*/ 543 w 10000"/>
              <a:gd name="connsiteY9" fmla="*/ 10000 h 10152"/>
              <a:gd name="connsiteX10" fmla="*/ 8028 w 10000"/>
              <a:gd name="connsiteY10" fmla="*/ 10000 h 10152"/>
              <a:gd name="connsiteX11" fmla="*/ 7485 w 10000"/>
              <a:gd name="connsiteY11" fmla="*/ 7949 h 10152"/>
              <a:gd name="connsiteX12" fmla="*/ 7485 w 10000"/>
              <a:gd name="connsiteY12" fmla="*/ 8641 h 10152"/>
              <a:gd name="connsiteX13" fmla="*/ 6599 w 10000"/>
              <a:gd name="connsiteY13" fmla="*/ 4333 h 10152"/>
              <a:gd name="connsiteX14" fmla="*/ 6599 w 10000"/>
              <a:gd name="connsiteY14" fmla="*/ 4333 h 10152"/>
              <a:gd name="connsiteX15" fmla="*/ 6599 w 10000"/>
              <a:gd name="connsiteY15" fmla="*/ 6590 h 10152"/>
              <a:gd name="connsiteX16" fmla="*/ 10000 w 10000"/>
              <a:gd name="connsiteY16" fmla="*/ 3205 h 10152"/>
              <a:gd name="connsiteX17" fmla="*/ 6599 w 10000"/>
              <a:gd name="connsiteY17" fmla="*/ 0 h 10152"/>
              <a:gd name="connsiteX18" fmla="*/ 6599 w 10000"/>
              <a:gd name="connsiteY18" fmla="*/ 2051 h 10152"/>
              <a:gd name="connsiteX19" fmla="*/ 2676 w 10000"/>
              <a:gd name="connsiteY19" fmla="*/ 7051 h 10152"/>
              <a:gd name="connsiteX20" fmla="*/ 6599 w 10000"/>
              <a:gd name="connsiteY20" fmla="*/ 4333 h 10152"/>
              <a:gd name="connsiteX0" fmla="*/ 7485 w 10000"/>
              <a:gd name="connsiteY0" fmla="*/ 8641 h 10100"/>
              <a:gd name="connsiteX1" fmla="*/ 7485 w 10000"/>
              <a:gd name="connsiteY1" fmla="*/ 8641 h 10100"/>
              <a:gd name="connsiteX2" fmla="*/ 1066 w 10000"/>
              <a:gd name="connsiteY2" fmla="*/ 8641 h 10100"/>
              <a:gd name="connsiteX3" fmla="*/ 1066 w 10000"/>
              <a:gd name="connsiteY3" fmla="*/ 2975 h 10100"/>
              <a:gd name="connsiteX4" fmla="*/ 2334 w 10000"/>
              <a:gd name="connsiteY4" fmla="*/ 2975 h 10100"/>
              <a:gd name="connsiteX5" fmla="*/ 3401 w 10000"/>
              <a:gd name="connsiteY5" fmla="*/ 1821 h 10100"/>
              <a:gd name="connsiteX6" fmla="*/ 543 w 10000"/>
              <a:gd name="connsiteY6" fmla="*/ 1821 h 10100"/>
              <a:gd name="connsiteX7" fmla="*/ 0 w 10000"/>
              <a:gd name="connsiteY7" fmla="*/ 2282 h 10100"/>
              <a:gd name="connsiteX8" fmla="*/ 0 w 10000"/>
              <a:gd name="connsiteY8" fmla="*/ 9308 h 10100"/>
              <a:gd name="connsiteX9" fmla="*/ 543 w 10000"/>
              <a:gd name="connsiteY9" fmla="*/ 10000 h 10100"/>
              <a:gd name="connsiteX10" fmla="*/ 8028 w 10000"/>
              <a:gd name="connsiteY10" fmla="*/ 10000 h 10100"/>
              <a:gd name="connsiteX11" fmla="*/ 7485 w 10000"/>
              <a:gd name="connsiteY11" fmla="*/ 8641 h 10100"/>
              <a:gd name="connsiteX12" fmla="*/ 6599 w 10000"/>
              <a:gd name="connsiteY12" fmla="*/ 4333 h 10100"/>
              <a:gd name="connsiteX13" fmla="*/ 6599 w 10000"/>
              <a:gd name="connsiteY13" fmla="*/ 4333 h 10100"/>
              <a:gd name="connsiteX14" fmla="*/ 6599 w 10000"/>
              <a:gd name="connsiteY14" fmla="*/ 6590 h 10100"/>
              <a:gd name="connsiteX15" fmla="*/ 10000 w 10000"/>
              <a:gd name="connsiteY15" fmla="*/ 3205 h 10100"/>
              <a:gd name="connsiteX16" fmla="*/ 6599 w 10000"/>
              <a:gd name="connsiteY16" fmla="*/ 0 h 10100"/>
              <a:gd name="connsiteX17" fmla="*/ 6599 w 10000"/>
              <a:gd name="connsiteY17" fmla="*/ 2051 h 10100"/>
              <a:gd name="connsiteX18" fmla="*/ 2676 w 10000"/>
              <a:gd name="connsiteY18" fmla="*/ 7051 h 10100"/>
              <a:gd name="connsiteX19" fmla="*/ 6599 w 10000"/>
              <a:gd name="connsiteY19" fmla="*/ 4333 h 10100"/>
              <a:gd name="connsiteX0" fmla="*/ 7682 w 10197"/>
              <a:gd name="connsiteY0" fmla="*/ 8641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7682 w 10197"/>
              <a:gd name="connsiteY10" fmla="*/ 8641 h 10022"/>
              <a:gd name="connsiteX11" fmla="*/ 6796 w 10197"/>
              <a:gd name="connsiteY11" fmla="*/ 4333 h 10022"/>
              <a:gd name="connsiteX12" fmla="*/ 6796 w 10197"/>
              <a:gd name="connsiteY12" fmla="*/ 4333 h 10022"/>
              <a:gd name="connsiteX13" fmla="*/ 6796 w 10197"/>
              <a:gd name="connsiteY13" fmla="*/ 6590 h 10022"/>
              <a:gd name="connsiteX14" fmla="*/ 10197 w 10197"/>
              <a:gd name="connsiteY14" fmla="*/ 3205 h 10022"/>
              <a:gd name="connsiteX15" fmla="*/ 6796 w 10197"/>
              <a:gd name="connsiteY15" fmla="*/ 0 h 10022"/>
              <a:gd name="connsiteX16" fmla="*/ 6796 w 10197"/>
              <a:gd name="connsiteY16" fmla="*/ 2051 h 10022"/>
              <a:gd name="connsiteX17" fmla="*/ 2873 w 10197"/>
              <a:gd name="connsiteY17" fmla="*/ 7051 h 10022"/>
              <a:gd name="connsiteX18" fmla="*/ 6796 w 10197"/>
              <a:gd name="connsiteY18" fmla="*/ 4333 h 10022"/>
              <a:gd name="connsiteX0" fmla="*/ 740 w 10197"/>
              <a:gd name="connsiteY0" fmla="*/ 10000 h 10022"/>
              <a:gd name="connsiteX1" fmla="*/ 7682 w 10197"/>
              <a:gd name="connsiteY1" fmla="*/ 8641 h 10022"/>
              <a:gd name="connsiteX2" fmla="*/ 1263 w 10197"/>
              <a:gd name="connsiteY2" fmla="*/ 8641 h 10022"/>
              <a:gd name="connsiteX3" fmla="*/ 1263 w 10197"/>
              <a:gd name="connsiteY3" fmla="*/ 2975 h 10022"/>
              <a:gd name="connsiteX4" fmla="*/ 2531 w 10197"/>
              <a:gd name="connsiteY4" fmla="*/ 2975 h 10022"/>
              <a:gd name="connsiteX5" fmla="*/ 3598 w 10197"/>
              <a:gd name="connsiteY5" fmla="*/ 1821 h 10022"/>
              <a:gd name="connsiteX6" fmla="*/ 740 w 10197"/>
              <a:gd name="connsiteY6" fmla="*/ 1821 h 10022"/>
              <a:gd name="connsiteX7" fmla="*/ 197 w 10197"/>
              <a:gd name="connsiteY7" fmla="*/ 2282 h 10022"/>
              <a:gd name="connsiteX8" fmla="*/ 197 w 10197"/>
              <a:gd name="connsiteY8" fmla="*/ 9308 h 10022"/>
              <a:gd name="connsiteX9" fmla="*/ 740 w 10197"/>
              <a:gd name="connsiteY9" fmla="*/ 10000 h 10022"/>
              <a:gd name="connsiteX10" fmla="*/ 6796 w 10197"/>
              <a:gd name="connsiteY10" fmla="*/ 4333 h 10022"/>
              <a:gd name="connsiteX11" fmla="*/ 6796 w 10197"/>
              <a:gd name="connsiteY11" fmla="*/ 4333 h 10022"/>
              <a:gd name="connsiteX12" fmla="*/ 6796 w 10197"/>
              <a:gd name="connsiteY12" fmla="*/ 6590 h 10022"/>
              <a:gd name="connsiteX13" fmla="*/ 10197 w 10197"/>
              <a:gd name="connsiteY13" fmla="*/ 3205 h 10022"/>
              <a:gd name="connsiteX14" fmla="*/ 6796 w 10197"/>
              <a:gd name="connsiteY14" fmla="*/ 0 h 10022"/>
              <a:gd name="connsiteX15" fmla="*/ 6796 w 10197"/>
              <a:gd name="connsiteY15" fmla="*/ 2051 h 10022"/>
              <a:gd name="connsiteX16" fmla="*/ 2873 w 10197"/>
              <a:gd name="connsiteY16" fmla="*/ 7051 h 10022"/>
              <a:gd name="connsiteX17" fmla="*/ 6796 w 10197"/>
              <a:gd name="connsiteY17" fmla="*/ 4333 h 10022"/>
              <a:gd name="connsiteX0" fmla="*/ 554 w 10554"/>
              <a:gd name="connsiteY0" fmla="*/ 9308 h 9666"/>
              <a:gd name="connsiteX1" fmla="*/ 8039 w 10554"/>
              <a:gd name="connsiteY1" fmla="*/ 8641 h 9666"/>
              <a:gd name="connsiteX2" fmla="*/ 1620 w 10554"/>
              <a:gd name="connsiteY2" fmla="*/ 8641 h 9666"/>
              <a:gd name="connsiteX3" fmla="*/ 1620 w 10554"/>
              <a:gd name="connsiteY3" fmla="*/ 2975 h 9666"/>
              <a:gd name="connsiteX4" fmla="*/ 2888 w 10554"/>
              <a:gd name="connsiteY4" fmla="*/ 2975 h 9666"/>
              <a:gd name="connsiteX5" fmla="*/ 3955 w 10554"/>
              <a:gd name="connsiteY5" fmla="*/ 1821 h 9666"/>
              <a:gd name="connsiteX6" fmla="*/ 1097 w 10554"/>
              <a:gd name="connsiteY6" fmla="*/ 1821 h 9666"/>
              <a:gd name="connsiteX7" fmla="*/ 554 w 10554"/>
              <a:gd name="connsiteY7" fmla="*/ 2282 h 9666"/>
              <a:gd name="connsiteX8" fmla="*/ 554 w 10554"/>
              <a:gd name="connsiteY8" fmla="*/ 9308 h 9666"/>
              <a:gd name="connsiteX9" fmla="*/ 7153 w 10554"/>
              <a:gd name="connsiteY9" fmla="*/ 4333 h 9666"/>
              <a:gd name="connsiteX10" fmla="*/ 7153 w 10554"/>
              <a:gd name="connsiteY10" fmla="*/ 4333 h 9666"/>
              <a:gd name="connsiteX11" fmla="*/ 7153 w 10554"/>
              <a:gd name="connsiteY11" fmla="*/ 6590 h 9666"/>
              <a:gd name="connsiteX12" fmla="*/ 10554 w 10554"/>
              <a:gd name="connsiteY12" fmla="*/ 3205 h 9666"/>
              <a:gd name="connsiteX13" fmla="*/ 7153 w 10554"/>
              <a:gd name="connsiteY13" fmla="*/ 0 h 9666"/>
              <a:gd name="connsiteX14" fmla="*/ 7153 w 10554"/>
              <a:gd name="connsiteY14" fmla="*/ 2051 h 9666"/>
              <a:gd name="connsiteX15" fmla="*/ 3230 w 10554"/>
              <a:gd name="connsiteY15" fmla="*/ 7051 h 9666"/>
              <a:gd name="connsiteX16" fmla="*/ 7153 w 10554"/>
              <a:gd name="connsiteY16" fmla="*/ 4333 h 9666"/>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2736 w 10000"/>
              <a:gd name="connsiteY4" fmla="*/ 3078 h 10000"/>
              <a:gd name="connsiteX5" fmla="*/ 1039 w 10000"/>
              <a:gd name="connsiteY5" fmla="*/ 1884 h 10000"/>
              <a:gd name="connsiteX6" fmla="*/ 525 w 10000"/>
              <a:gd name="connsiteY6" fmla="*/ 2361 h 10000"/>
              <a:gd name="connsiteX7" fmla="*/ 525 w 10000"/>
              <a:gd name="connsiteY7" fmla="*/ 9630 h 10000"/>
              <a:gd name="connsiteX8" fmla="*/ 6778 w 10000"/>
              <a:gd name="connsiteY8" fmla="*/ 4483 h 10000"/>
              <a:gd name="connsiteX9" fmla="*/ 6778 w 10000"/>
              <a:gd name="connsiteY9" fmla="*/ 4483 h 10000"/>
              <a:gd name="connsiteX10" fmla="*/ 6778 w 10000"/>
              <a:gd name="connsiteY10" fmla="*/ 6818 h 10000"/>
              <a:gd name="connsiteX11" fmla="*/ 10000 w 10000"/>
              <a:gd name="connsiteY11" fmla="*/ 3316 h 10000"/>
              <a:gd name="connsiteX12" fmla="*/ 6778 w 10000"/>
              <a:gd name="connsiteY12" fmla="*/ 0 h 10000"/>
              <a:gd name="connsiteX13" fmla="*/ 6778 w 10000"/>
              <a:gd name="connsiteY13" fmla="*/ 2122 h 10000"/>
              <a:gd name="connsiteX14" fmla="*/ 3060 w 10000"/>
              <a:gd name="connsiteY14" fmla="*/ 7295 h 10000"/>
              <a:gd name="connsiteX15" fmla="*/ 6778 w 10000"/>
              <a:gd name="connsiteY15" fmla="*/ 4483 h 10000"/>
              <a:gd name="connsiteX0" fmla="*/ 525 w 10000"/>
              <a:gd name="connsiteY0" fmla="*/ 9630 h 10000"/>
              <a:gd name="connsiteX1" fmla="*/ 7617 w 10000"/>
              <a:gd name="connsiteY1" fmla="*/ 8940 h 10000"/>
              <a:gd name="connsiteX2" fmla="*/ 1535 w 10000"/>
              <a:gd name="connsiteY2" fmla="*/ 8940 h 10000"/>
              <a:gd name="connsiteX3" fmla="*/ 1535 w 10000"/>
              <a:gd name="connsiteY3" fmla="*/ 3078 h 10000"/>
              <a:gd name="connsiteX4" fmla="*/ 1039 w 10000"/>
              <a:gd name="connsiteY4" fmla="*/ 1884 h 10000"/>
              <a:gd name="connsiteX5" fmla="*/ 525 w 10000"/>
              <a:gd name="connsiteY5" fmla="*/ 2361 h 10000"/>
              <a:gd name="connsiteX6" fmla="*/ 525 w 10000"/>
              <a:gd name="connsiteY6" fmla="*/ 9630 h 10000"/>
              <a:gd name="connsiteX7" fmla="*/ 6778 w 10000"/>
              <a:gd name="connsiteY7" fmla="*/ 4483 h 10000"/>
              <a:gd name="connsiteX8" fmla="*/ 6778 w 10000"/>
              <a:gd name="connsiteY8" fmla="*/ 4483 h 10000"/>
              <a:gd name="connsiteX9" fmla="*/ 6778 w 10000"/>
              <a:gd name="connsiteY9" fmla="*/ 6818 h 10000"/>
              <a:gd name="connsiteX10" fmla="*/ 10000 w 10000"/>
              <a:gd name="connsiteY10" fmla="*/ 3316 h 10000"/>
              <a:gd name="connsiteX11" fmla="*/ 6778 w 10000"/>
              <a:gd name="connsiteY11" fmla="*/ 0 h 10000"/>
              <a:gd name="connsiteX12" fmla="*/ 6778 w 10000"/>
              <a:gd name="connsiteY12" fmla="*/ 2122 h 10000"/>
              <a:gd name="connsiteX13" fmla="*/ 3060 w 10000"/>
              <a:gd name="connsiteY13" fmla="*/ 7295 h 10000"/>
              <a:gd name="connsiteX14" fmla="*/ 6778 w 10000"/>
              <a:gd name="connsiteY14" fmla="*/ 4483 h 10000"/>
              <a:gd name="connsiteX0" fmla="*/ 525 w 10000"/>
              <a:gd name="connsiteY0" fmla="*/ 9630 h 10000"/>
              <a:gd name="connsiteX1" fmla="*/ 7617 w 10000"/>
              <a:gd name="connsiteY1" fmla="*/ 8940 h 10000"/>
              <a:gd name="connsiteX2" fmla="*/ 1535 w 10000"/>
              <a:gd name="connsiteY2" fmla="*/ 8940 h 10000"/>
              <a:gd name="connsiteX3" fmla="*/ 1039 w 10000"/>
              <a:gd name="connsiteY3" fmla="*/ 1884 h 10000"/>
              <a:gd name="connsiteX4" fmla="*/ 525 w 10000"/>
              <a:gd name="connsiteY4" fmla="*/ 2361 h 10000"/>
              <a:gd name="connsiteX5" fmla="*/ 525 w 10000"/>
              <a:gd name="connsiteY5" fmla="*/ 9630 h 10000"/>
              <a:gd name="connsiteX6" fmla="*/ 6778 w 10000"/>
              <a:gd name="connsiteY6" fmla="*/ 4483 h 10000"/>
              <a:gd name="connsiteX7" fmla="*/ 6778 w 10000"/>
              <a:gd name="connsiteY7" fmla="*/ 4483 h 10000"/>
              <a:gd name="connsiteX8" fmla="*/ 6778 w 10000"/>
              <a:gd name="connsiteY8" fmla="*/ 6818 h 10000"/>
              <a:gd name="connsiteX9" fmla="*/ 10000 w 10000"/>
              <a:gd name="connsiteY9" fmla="*/ 3316 h 10000"/>
              <a:gd name="connsiteX10" fmla="*/ 6778 w 10000"/>
              <a:gd name="connsiteY10" fmla="*/ 0 h 10000"/>
              <a:gd name="connsiteX11" fmla="*/ 6778 w 10000"/>
              <a:gd name="connsiteY11" fmla="*/ 2122 h 10000"/>
              <a:gd name="connsiteX12" fmla="*/ 3060 w 10000"/>
              <a:gd name="connsiteY12" fmla="*/ 7295 h 10000"/>
              <a:gd name="connsiteX13" fmla="*/ 6778 w 10000"/>
              <a:gd name="connsiteY13" fmla="*/ 4483 h 10000"/>
              <a:gd name="connsiteX0" fmla="*/ 564 w 10039"/>
              <a:gd name="connsiteY0" fmla="*/ 9630 h 10000"/>
              <a:gd name="connsiteX1" fmla="*/ 7656 w 10039"/>
              <a:gd name="connsiteY1" fmla="*/ 8940 h 10000"/>
              <a:gd name="connsiteX2" fmla="*/ 1574 w 10039"/>
              <a:gd name="connsiteY2" fmla="*/ 8940 h 10000"/>
              <a:gd name="connsiteX3" fmla="*/ 564 w 10039"/>
              <a:gd name="connsiteY3" fmla="*/ 2361 h 10000"/>
              <a:gd name="connsiteX4" fmla="*/ 564 w 10039"/>
              <a:gd name="connsiteY4" fmla="*/ 9630 h 10000"/>
              <a:gd name="connsiteX5" fmla="*/ 6817 w 10039"/>
              <a:gd name="connsiteY5" fmla="*/ 4483 h 10000"/>
              <a:gd name="connsiteX6" fmla="*/ 6817 w 10039"/>
              <a:gd name="connsiteY6" fmla="*/ 4483 h 10000"/>
              <a:gd name="connsiteX7" fmla="*/ 6817 w 10039"/>
              <a:gd name="connsiteY7" fmla="*/ 6818 h 10000"/>
              <a:gd name="connsiteX8" fmla="*/ 10039 w 10039"/>
              <a:gd name="connsiteY8" fmla="*/ 3316 h 10000"/>
              <a:gd name="connsiteX9" fmla="*/ 6817 w 10039"/>
              <a:gd name="connsiteY9" fmla="*/ 0 h 10000"/>
              <a:gd name="connsiteX10" fmla="*/ 6817 w 10039"/>
              <a:gd name="connsiteY10" fmla="*/ 2122 h 10000"/>
              <a:gd name="connsiteX11" fmla="*/ 3099 w 10039"/>
              <a:gd name="connsiteY11" fmla="*/ 7295 h 10000"/>
              <a:gd name="connsiteX12" fmla="*/ 6817 w 10039"/>
              <a:gd name="connsiteY12" fmla="*/ 4483 h 10000"/>
              <a:gd name="connsiteX0" fmla="*/ 454 w 9929"/>
              <a:gd name="connsiteY0" fmla="*/ 9630 h 10000"/>
              <a:gd name="connsiteX1" fmla="*/ 7546 w 9929"/>
              <a:gd name="connsiteY1" fmla="*/ 8940 h 10000"/>
              <a:gd name="connsiteX2" fmla="*/ 1464 w 9929"/>
              <a:gd name="connsiteY2" fmla="*/ 8940 h 10000"/>
              <a:gd name="connsiteX3" fmla="*/ 454 w 9929"/>
              <a:gd name="connsiteY3" fmla="*/ 9630 h 10000"/>
              <a:gd name="connsiteX4" fmla="*/ 6707 w 9929"/>
              <a:gd name="connsiteY4" fmla="*/ 4483 h 10000"/>
              <a:gd name="connsiteX5" fmla="*/ 6707 w 9929"/>
              <a:gd name="connsiteY5" fmla="*/ 4483 h 10000"/>
              <a:gd name="connsiteX6" fmla="*/ 6707 w 9929"/>
              <a:gd name="connsiteY6" fmla="*/ 6818 h 10000"/>
              <a:gd name="connsiteX7" fmla="*/ 9929 w 9929"/>
              <a:gd name="connsiteY7" fmla="*/ 3316 h 10000"/>
              <a:gd name="connsiteX8" fmla="*/ 6707 w 9929"/>
              <a:gd name="connsiteY8" fmla="*/ 0 h 10000"/>
              <a:gd name="connsiteX9" fmla="*/ 6707 w 9929"/>
              <a:gd name="connsiteY9" fmla="*/ 2122 h 10000"/>
              <a:gd name="connsiteX10" fmla="*/ 2989 w 9929"/>
              <a:gd name="connsiteY10" fmla="*/ 7295 h 10000"/>
              <a:gd name="connsiteX11" fmla="*/ 6707 w 9929"/>
              <a:gd name="connsiteY11" fmla="*/ 4483 h 10000"/>
              <a:gd name="connsiteX0" fmla="*/ 0 w 8526"/>
              <a:gd name="connsiteY0" fmla="*/ 8940 h 8940"/>
              <a:gd name="connsiteX1" fmla="*/ 6126 w 8526"/>
              <a:gd name="connsiteY1" fmla="*/ 8940 h 8940"/>
              <a:gd name="connsiteX2" fmla="*/ 0 w 8526"/>
              <a:gd name="connsiteY2" fmla="*/ 8940 h 8940"/>
              <a:gd name="connsiteX3" fmla="*/ 5281 w 8526"/>
              <a:gd name="connsiteY3" fmla="*/ 4483 h 8940"/>
              <a:gd name="connsiteX4" fmla="*/ 5281 w 8526"/>
              <a:gd name="connsiteY4" fmla="*/ 4483 h 8940"/>
              <a:gd name="connsiteX5" fmla="*/ 5281 w 8526"/>
              <a:gd name="connsiteY5" fmla="*/ 6818 h 8940"/>
              <a:gd name="connsiteX6" fmla="*/ 8526 w 8526"/>
              <a:gd name="connsiteY6" fmla="*/ 3316 h 8940"/>
              <a:gd name="connsiteX7" fmla="*/ 5281 w 8526"/>
              <a:gd name="connsiteY7" fmla="*/ 0 h 8940"/>
              <a:gd name="connsiteX8" fmla="*/ 5281 w 8526"/>
              <a:gd name="connsiteY8" fmla="*/ 2122 h 8940"/>
              <a:gd name="connsiteX9" fmla="*/ 1536 w 8526"/>
              <a:gd name="connsiteY9" fmla="*/ 7295 h 8940"/>
              <a:gd name="connsiteX10" fmla="*/ 5281 w 8526"/>
              <a:gd name="connsiteY10" fmla="*/ 4483 h 8940"/>
              <a:gd name="connsiteX0" fmla="*/ 4392 w 8198"/>
              <a:gd name="connsiteY0" fmla="*/ 5015 h 8160"/>
              <a:gd name="connsiteX1" fmla="*/ 4392 w 8198"/>
              <a:gd name="connsiteY1" fmla="*/ 5015 h 8160"/>
              <a:gd name="connsiteX2" fmla="*/ 4392 w 8198"/>
              <a:gd name="connsiteY2" fmla="*/ 7626 h 8160"/>
              <a:gd name="connsiteX3" fmla="*/ 8198 w 8198"/>
              <a:gd name="connsiteY3" fmla="*/ 3709 h 8160"/>
              <a:gd name="connsiteX4" fmla="*/ 4392 w 8198"/>
              <a:gd name="connsiteY4" fmla="*/ 0 h 8160"/>
              <a:gd name="connsiteX5" fmla="*/ 4392 w 8198"/>
              <a:gd name="connsiteY5" fmla="*/ 2374 h 8160"/>
              <a:gd name="connsiteX6" fmla="*/ 0 w 8198"/>
              <a:gd name="connsiteY6" fmla="*/ 8160 h 8160"/>
              <a:gd name="connsiteX7" fmla="*/ 4392 w 8198"/>
              <a:gd name="connsiteY7" fmla="*/ 5015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8" h="8160">
                <a:moveTo>
                  <a:pt x="4392" y="5015"/>
                </a:moveTo>
                <a:lnTo>
                  <a:pt x="4392" y="5015"/>
                </a:lnTo>
                <a:lnTo>
                  <a:pt x="4392" y="7626"/>
                </a:lnTo>
                <a:lnTo>
                  <a:pt x="8198" y="3709"/>
                </a:lnTo>
                <a:lnTo>
                  <a:pt x="4392" y="0"/>
                </a:lnTo>
                <a:lnTo>
                  <a:pt x="4392" y="2374"/>
                </a:lnTo>
                <a:cubicBezTo>
                  <a:pt x="0" y="2374"/>
                  <a:pt x="0" y="8160"/>
                  <a:pt x="0" y="8160"/>
                </a:cubicBezTo>
                <a:cubicBezTo>
                  <a:pt x="1194" y="5549"/>
                  <a:pt x="2005" y="5015"/>
                  <a:pt x="4392" y="5015"/>
                </a:cubicBezTo>
                <a:close/>
              </a:path>
            </a:pathLst>
          </a:custGeom>
          <a:solidFill>
            <a:schemeClr val="accent3"/>
          </a:solidFill>
          <a:ln>
            <a:noFill/>
          </a:ln>
          <a:effectLst/>
        </p:spPr>
        <p:txBody>
          <a:bodyPr wrap="none" lIns="12891" tIns="6445" rIns="12891" bIns="6445" anchor="ctr"/>
          <a:lstStyle/>
          <a:p>
            <a:pPr>
              <a:defRPr/>
            </a:pPr>
            <a:endParaRPr lang="en-US" sz="677" dirty="0"/>
          </a:p>
        </p:txBody>
      </p:sp>
    </p:spTree>
    <p:extLst>
      <p:ext uri="{BB962C8B-B14F-4D97-AF65-F5344CB8AC3E}">
        <p14:creationId xmlns:p14="http://schemas.microsoft.com/office/powerpoint/2010/main" val="1595450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500" fill="hold"/>
                                        <p:tgtEl>
                                          <p:spTgt spid="210"/>
                                        </p:tgtEl>
                                        <p:attrNameLst>
                                          <p:attrName>ppt_x</p:attrName>
                                        </p:attrNameLst>
                                      </p:cBhvr>
                                      <p:tavLst>
                                        <p:tav tm="0">
                                          <p:val>
                                            <p:strVal val="#ppt_x"/>
                                          </p:val>
                                        </p:tav>
                                        <p:tav tm="100000">
                                          <p:val>
                                            <p:strVal val="#ppt_x"/>
                                          </p:val>
                                        </p:tav>
                                      </p:tavLst>
                                    </p:anim>
                                    <p:anim calcmode="lin" valueType="num">
                                      <p:cBhvr additive="base">
                                        <p:cTn id="8" dur="500" fill="hold"/>
                                        <p:tgtEl>
                                          <p:spTgt spid="2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83"/>
                                        </p:tgtEl>
                                        <p:attrNameLst>
                                          <p:attrName>style.visibility</p:attrName>
                                        </p:attrNameLst>
                                      </p:cBhvr>
                                      <p:to>
                                        <p:strVal val="visible"/>
                                      </p:to>
                                    </p:set>
                                    <p:anim calcmode="lin" valueType="num">
                                      <p:cBhvr additive="base">
                                        <p:cTn id="17" dur="500" fill="hold"/>
                                        <p:tgtEl>
                                          <p:spTgt spid="383"/>
                                        </p:tgtEl>
                                        <p:attrNameLst>
                                          <p:attrName>ppt_x</p:attrName>
                                        </p:attrNameLst>
                                      </p:cBhvr>
                                      <p:tavLst>
                                        <p:tav tm="0">
                                          <p:val>
                                            <p:strVal val="#ppt_x"/>
                                          </p:val>
                                        </p:tav>
                                        <p:tav tm="100000">
                                          <p:val>
                                            <p:strVal val="#ppt_x"/>
                                          </p:val>
                                        </p:tav>
                                      </p:tavLst>
                                    </p:anim>
                                    <p:anim calcmode="lin" valueType="num">
                                      <p:cBhvr additive="base">
                                        <p:cTn id="18" dur="500" fill="hold"/>
                                        <p:tgtEl>
                                          <p:spTgt spid="38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84"/>
                                        </p:tgtEl>
                                        <p:attrNameLst>
                                          <p:attrName>style.visibility</p:attrName>
                                        </p:attrNameLst>
                                      </p:cBhvr>
                                      <p:to>
                                        <p:strVal val="visible"/>
                                      </p:to>
                                    </p:set>
                                    <p:anim calcmode="lin" valueType="num">
                                      <p:cBhvr additive="base">
                                        <p:cTn id="27" dur="500" fill="hold"/>
                                        <p:tgtEl>
                                          <p:spTgt spid="384"/>
                                        </p:tgtEl>
                                        <p:attrNameLst>
                                          <p:attrName>ppt_x</p:attrName>
                                        </p:attrNameLst>
                                      </p:cBhvr>
                                      <p:tavLst>
                                        <p:tav tm="0">
                                          <p:val>
                                            <p:strVal val="#ppt_x"/>
                                          </p:val>
                                        </p:tav>
                                        <p:tav tm="100000">
                                          <p:val>
                                            <p:strVal val="#ppt_x"/>
                                          </p:val>
                                        </p:tav>
                                      </p:tavLst>
                                    </p:anim>
                                    <p:anim calcmode="lin" valueType="num">
                                      <p:cBhvr additive="base">
                                        <p:cTn id="28" dur="500" fill="hold"/>
                                        <p:tgtEl>
                                          <p:spTgt spid="38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85"/>
                                        </p:tgtEl>
                                        <p:attrNameLst>
                                          <p:attrName>style.visibility</p:attrName>
                                        </p:attrNameLst>
                                      </p:cBhvr>
                                      <p:to>
                                        <p:strVal val="visible"/>
                                      </p:to>
                                    </p:set>
                                    <p:anim calcmode="lin" valueType="num">
                                      <p:cBhvr additive="base">
                                        <p:cTn id="37" dur="500" fill="hold"/>
                                        <p:tgtEl>
                                          <p:spTgt spid="385"/>
                                        </p:tgtEl>
                                        <p:attrNameLst>
                                          <p:attrName>ppt_x</p:attrName>
                                        </p:attrNameLst>
                                      </p:cBhvr>
                                      <p:tavLst>
                                        <p:tav tm="0">
                                          <p:val>
                                            <p:strVal val="#ppt_x"/>
                                          </p:val>
                                        </p:tav>
                                        <p:tav tm="100000">
                                          <p:val>
                                            <p:strVal val="#ppt_x"/>
                                          </p:val>
                                        </p:tav>
                                      </p:tavLst>
                                    </p:anim>
                                    <p:anim calcmode="lin" valueType="num">
                                      <p:cBhvr additive="base">
                                        <p:cTn id="38" dur="500" fill="hold"/>
                                        <p:tgtEl>
                                          <p:spTgt spid="38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97"/>
                                        </p:tgtEl>
                                        <p:attrNameLst>
                                          <p:attrName>style.visibility</p:attrName>
                                        </p:attrNameLst>
                                      </p:cBhvr>
                                      <p:to>
                                        <p:strVal val="visible"/>
                                      </p:to>
                                    </p:set>
                                    <p:anim calcmode="lin" valueType="num">
                                      <p:cBhvr additive="base">
                                        <p:cTn id="47" dur="500" fill="hold"/>
                                        <p:tgtEl>
                                          <p:spTgt spid="197"/>
                                        </p:tgtEl>
                                        <p:attrNameLst>
                                          <p:attrName>ppt_x</p:attrName>
                                        </p:attrNameLst>
                                      </p:cBhvr>
                                      <p:tavLst>
                                        <p:tav tm="0">
                                          <p:val>
                                            <p:strVal val="#ppt_x"/>
                                          </p:val>
                                        </p:tav>
                                        <p:tav tm="100000">
                                          <p:val>
                                            <p:strVal val="#ppt_x"/>
                                          </p:val>
                                        </p:tav>
                                      </p:tavLst>
                                    </p:anim>
                                    <p:anim calcmode="lin" valueType="num">
                                      <p:cBhvr additive="base">
                                        <p:cTn id="48" dur="500" fill="hold"/>
                                        <p:tgtEl>
                                          <p:spTgt spid="197"/>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386"/>
                                        </p:tgtEl>
                                        <p:attrNameLst>
                                          <p:attrName>style.visibility</p:attrName>
                                        </p:attrNameLst>
                                      </p:cBhvr>
                                      <p:to>
                                        <p:strVal val="visible"/>
                                      </p:to>
                                    </p:set>
                                    <p:anim calcmode="lin" valueType="num">
                                      <p:cBhvr additive="base">
                                        <p:cTn id="52" dur="500" fill="hold"/>
                                        <p:tgtEl>
                                          <p:spTgt spid="386"/>
                                        </p:tgtEl>
                                        <p:attrNameLst>
                                          <p:attrName>ppt_x</p:attrName>
                                        </p:attrNameLst>
                                      </p:cBhvr>
                                      <p:tavLst>
                                        <p:tav tm="0">
                                          <p:val>
                                            <p:strVal val="#ppt_x"/>
                                          </p:val>
                                        </p:tav>
                                        <p:tav tm="100000">
                                          <p:val>
                                            <p:strVal val="#ppt_x"/>
                                          </p:val>
                                        </p:tav>
                                      </p:tavLst>
                                    </p:anim>
                                    <p:anim calcmode="lin" valueType="num">
                                      <p:cBhvr additive="base">
                                        <p:cTn id="53" dur="500" fill="hold"/>
                                        <p:tgtEl>
                                          <p:spTgt spid="38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5" grpId="0" animBg="1"/>
      <p:bldP spid="386" grpId="0" animBg="1"/>
      <p:bldP spid="19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EBC9-2A78-4750-8AA9-324D3FDA59F1}"/>
              </a:ext>
            </a:extLst>
          </p:cNvPr>
          <p:cNvSpPr>
            <a:spLocks noGrp="1"/>
          </p:cNvSpPr>
          <p:nvPr>
            <p:ph type="title"/>
          </p:nvPr>
        </p:nvSpPr>
        <p:spPr/>
        <p:txBody>
          <a:bodyPr>
            <a:noAutofit/>
          </a:bodyPr>
          <a:lstStyle/>
          <a:p>
            <a:r>
              <a:rPr lang="en-US" sz="3600" b="1" dirty="0"/>
              <a:t>How to Break a Project Down into (Actionable) Tasks</a:t>
            </a:r>
            <a:endParaRPr lang="en-US" sz="3600" dirty="0"/>
          </a:p>
        </p:txBody>
      </p:sp>
      <p:pic>
        <p:nvPicPr>
          <p:cNvPr id="5" name="Content Placeholder 4">
            <a:extLst>
              <a:ext uri="{FF2B5EF4-FFF2-40B4-BE49-F238E27FC236}">
                <a16:creationId xmlns:a16="http://schemas.microsoft.com/office/drawing/2014/main" id="{CF9AF0B0-E394-4456-820A-1BD3CDEC2D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772" y="2286000"/>
            <a:ext cx="5844594" cy="4022725"/>
          </a:xfrm>
        </p:spPr>
      </p:pic>
    </p:spTree>
    <p:extLst>
      <p:ext uri="{BB962C8B-B14F-4D97-AF65-F5344CB8AC3E}">
        <p14:creationId xmlns:p14="http://schemas.microsoft.com/office/powerpoint/2010/main" val="1171307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5C15-B3F6-44D8-BD7B-DBE2C31A6118}"/>
              </a:ext>
            </a:extLst>
          </p:cNvPr>
          <p:cNvSpPr>
            <a:spLocks noGrp="1"/>
          </p:cNvSpPr>
          <p:nvPr>
            <p:ph type="title"/>
          </p:nvPr>
        </p:nvSpPr>
        <p:spPr/>
        <p:txBody>
          <a:bodyPr/>
          <a:lstStyle/>
          <a:p>
            <a:pPr algn="ctr"/>
            <a:r>
              <a:rPr lang="en-US" dirty="0"/>
              <a:t>Methodology  VS  Framework</a:t>
            </a:r>
          </a:p>
        </p:txBody>
      </p:sp>
      <p:pic>
        <p:nvPicPr>
          <p:cNvPr id="5" name="Content Placeholder 4">
            <a:extLst>
              <a:ext uri="{FF2B5EF4-FFF2-40B4-BE49-F238E27FC236}">
                <a16:creationId xmlns:a16="http://schemas.microsoft.com/office/drawing/2014/main" id="{C2228A3B-AE2F-47DA-B16D-94C87EAA55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838" y="2156655"/>
            <a:ext cx="4987610" cy="3130713"/>
          </a:xfrm>
        </p:spPr>
      </p:pic>
    </p:spTree>
    <p:extLst>
      <p:ext uri="{BB962C8B-B14F-4D97-AF65-F5344CB8AC3E}">
        <p14:creationId xmlns:p14="http://schemas.microsoft.com/office/powerpoint/2010/main" val="1001300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248033" y="3606024"/>
            <a:ext cx="3151461" cy="1890309"/>
          </a:xfrm>
          <a:prstGeom prst="rect">
            <a:avLst/>
          </a:prstGeom>
          <a:noFill/>
          <a:ln w="1270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fa-IR" sz="1400" dirty="0">
                <a:solidFill>
                  <a:schemeClr val="tx1">
                    <a:lumMod val="95000"/>
                    <a:lumOff val="5000"/>
                  </a:schemeClr>
                </a:solidFill>
                <a:cs typeface="B Nazanin" panose="00000400000000000000" pitchFamily="2" charset="-78"/>
              </a:rPr>
              <a:t>فریم ورک بر خلاف متدولوژی ، انعطاف پذیر تره  و بعبارتی یه فضایی از خلاقیت فراهم میکنه که به ما اجازه میده تا حدودی مسیرمون رو خودمون انتخاب کنیم که البته میتونه یه حالت موهومی و مبهم بودن به </a:t>
            </a:r>
            <a:r>
              <a:rPr lang="en-US" sz="1400" dirty="0">
                <a:solidFill>
                  <a:schemeClr val="tx1">
                    <a:lumMod val="95000"/>
                    <a:lumOff val="5000"/>
                  </a:schemeClr>
                </a:solidFill>
                <a:cs typeface="B Nazanin" panose="00000400000000000000" pitchFamily="2" charset="-78"/>
              </a:rPr>
              <a:t>Framework  </a:t>
            </a:r>
            <a:r>
              <a:rPr lang="fa-IR" sz="1400" dirty="0">
                <a:solidFill>
                  <a:schemeClr val="tx1">
                    <a:lumMod val="95000"/>
                    <a:lumOff val="5000"/>
                  </a:schemeClr>
                </a:solidFill>
                <a:cs typeface="B Nazanin" panose="00000400000000000000" pitchFamily="2" charset="-78"/>
              </a:rPr>
              <a:t>بده. از طرفی باید یادآوری کرد که فریم ورک یه چارچوب کلی رو مشخص میکنه و در واقع شاید نشه همه بخش های یک فریم ورک رو توی تمام پروژه ها عملی کرد.</a:t>
            </a:r>
            <a:endParaRPr lang="en-US" sz="1400" dirty="0">
              <a:solidFill>
                <a:schemeClr val="tx1">
                  <a:lumMod val="95000"/>
                  <a:lumOff val="5000"/>
                </a:schemeClr>
              </a:solidFill>
              <a:cs typeface="B Nazanin" panose="00000400000000000000" pitchFamily="2" charset="-78"/>
            </a:endParaRPr>
          </a:p>
        </p:txBody>
      </p:sp>
      <p:sp>
        <p:nvSpPr>
          <p:cNvPr id="6" name="Rectangle 5"/>
          <p:cNvSpPr/>
          <p:nvPr/>
        </p:nvSpPr>
        <p:spPr>
          <a:xfrm>
            <a:off x="601663" y="838454"/>
            <a:ext cx="4636107" cy="89093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prstClr val="white"/>
                </a:solidFill>
                <a:effectLst/>
                <a:uLnTx/>
                <a:uFillTx/>
                <a:latin typeface="Calibri"/>
                <a:cs typeface="B Titr" panose="00000700000000000000" pitchFamily="2" charset="-78"/>
              </a:rPr>
              <a:t>متدولوژی</a:t>
            </a:r>
            <a:endParaRPr kumimoji="0" lang="en-US" sz="2800" b="0" i="0" u="none" strike="noStrike" kern="1200" cap="none" spc="0" normalizeH="0" baseline="0" noProof="0" dirty="0">
              <a:ln>
                <a:noFill/>
              </a:ln>
              <a:solidFill>
                <a:prstClr val="white"/>
              </a:solidFill>
              <a:effectLst/>
              <a:uLnTx/>
              <a:uFillTx/>
              <a:latin typeface="Calibri"/>
              <a:cs typeface="B Titr" panose="00000700000000000000" pitchFamily="2" charset="-78"/>
            </a:endParaRPr>
          </a:p>
        </p:txBody>
      </p:sp>
      <p:sp>
        <p:nvSpPr>
          <p:cNvPr id="8" name="Parallelogram 7"/>
          <p:cNvSpPr/>
          <p:nvPr/>
        </p:nvSpPr>
        <p:spPr>
          <a:xfrm rot="16200000" flipV="1">
            <a:off x="3708844" y="882734"/>
            <a:ext cx="1573207" cy="1484646"/>
          </a:xfrm>
          <a:prstGeom prst="parallelogram">
            <a:avLst>
              <a:gd name="adj" fmla="val 46003"/>
            </a:avLst>
          </a:prstGeom>
          <a:solidFill>
            <a:schemeClr val="bg1">
              <a:lumMod val="6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p:cNvSpPr/>
          <p:nvPr/>
        </p:nvSpPr>
        <p:spPr>
          <a:xfrm>
            <a:off x="3753124" y="1520727"/>
            <a:ext cx="4636107" cy="89093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prstClr val="white"/>
                </a:solidFill>
                <a:effectLst/>
                <a:uLnTx/>
                <a:uFillTx/>
                <a:latin typeface="Calibri"/>
                <a:cs typeface="B Titr" panose="00000700000000000000" pitchFamily="2" charset="-78"/>
              </a:rPr>
              <a:t>فریم ورک</a:t>
            </a:r>
            <a:endParaRPr kumimoji="0" lang="en-US" sz="2800" b="0" i="0" u="none" strike="noStrike" kern="1200" cap="none" spc="0" normalizeH="0" baseline="0" noProof="0" dirty="0">
              <a:ln>
                <a:noFill/>
              </a:ln>
              <a:solidFill>
                <a:prstClr val="white"/>
              </a:solidFill>
              <a:effectLst/>
              <a:uLnTx/>
              <a:uFillTx/>
              <a:latin typeface="Calibri"/>
              <a:cs typeface="B Titr" panose="00000700000000000000" pitchFamily="2" charset="-78"/>
            </a:endParaRPr>
          </a:p>
        </p:txBody>
      </p:sp>
      <p:sp>
        <p:nvSpPr>
          <p:cNvPr id="11" name="Parallelogram 10"/>
          <p:cNvSpPr/>
          <p:nvPr/>
        </p:nvSpPr>
        <p:spPr>
          <a:xfrm rot="16200000" flipV="1">
            <a:off x="6860304" y="1549879"/>
            <a:ext cx="1573207" cy="1484646"/>
          </a:xfrm>
          <a:prstGeom prst="parallelogram">
            <a:avLst>
              <a:gd name="adj" fmla="val 46003"/>
            </a:avLst>
          </a:prstGeom>
          <a:solidFill>
            <a:schemeClr val="bg1">
              <a:lumMod val="6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Pentagon 4"/>
          <p:cNvSpPr/>
          <p:nvPr/>
        </p:nvSpPr>
        <p:spPr>
          <a:xfrm>
            <a:off x="6904584" y="2202999"/>
            <a:ext cx="4636107" cy="890934"/>
          </a:xfrm>
          <a:prstGeom prst="homePlate">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800" b="0" i="0" u="none" strike="noStrike" kern="1200" cap="none" spc="0" normalizeH="0" baseline="0" noProof="0" dirty="0">
                <a:ln>
                  <a:noFill/>
                </a:ln>
                <a:solidFill>
                  <a:prstClr val="white"/>
                </a:solidFill>
                <a:effectLst/>
                <a:uLnTx/>
                <a:uFillTx/>
                <a:latin typeface="Calibri"/>
                <a:cs typeface="B Titr" panose="00000700000000000000" pitchFamily="2" charset="-78"/>
              </a:rPr>
              <a:t>چطور انتخاب کنیم ؟</a:t>
            </a:r>
            <a:endParaRPr kumimoji="0" lang="en-US" sz="2800" b="0" i="0" u="none" strike="noStrike" kern="1200" cap="none" spc="0" normalizeH="0" baseline="0" noProof="0" dirty="0">
              <a:ln>
                <a:noFill/>
              </a:ln>
              <a:solidFill>
                <a:prstClr val="white"/>
              </a:solidFill>
              <a:effectLst/>
              <a:uLnTx/>
              <a:uFillTx/>
              <a:latin typeface="Calibri"/>
              <a:cs typeface="B Titr" panose="00000700000000000000" pitchFamily="2" charset="-78"/>
            </a:endParaRPr>
          </a:p>
        </p:txBody>
      </p:sp>
      <p:sp>
        <p:nvSpPr>
          <p:cNvPr id="14" name="Rectangle 13"/>
          <p:cNvSpPr/>
          <p:nvPr/>
        </p:nvSpPr>
        <p:spPr>
          <a:xfrm>
            <a:off x="601663" y="2914740"/>
            <a:ext cx="3151461" cy="1301688"/>
          </a:xfrm>
          <a:prstGeom prst="rect">
            <a:avLst/>
          </a:prstGeom>
          <a:noFill/>
          <a:ln w="1270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fa-IR" sz="1400" dirty="0">
                <a:solidFill>
                  <a:schemeClr val="tx1">
                    <a:lumMod val="95000"/>
                    <a:lumOff val="5000"/>
                  </a:schemeClr>
                </a:solidFill>
                <a:cs typeface="B Nazanin" panose="00000400000000000000" pitchFamily="2" charset="-78"/>
              </a:rPr>
              <a:t>ما بطور ویژه در مدیریت پروژه میتونیم بگیم متدولوژی یه جورایی حالت تجویز داره که به ما میگه چه گام هایی رو چرا ، چطور و به چه ترتیبی انجام بدیم و یه ویژگی مهمش اینه که خلاقیت و نوآوری تو سیستم رو محدود میکنه و مجموعه رو توی مسیر از پیش تعیین شده و خط کشی شده میبره جلو.</a:t>
            </a:r>
            <a:endParaRPr lang="en-US" sz="1400" dirty="0">
              <a:solidFill>
                <a:schemeClr val="tx1">
                  <a:lumMod val="95000"/>
                  <a:lumOff val="5000"/>
                </a:schemeClr>
              </a:solidFill>
              <a:cs typeface="B Nazanin" panose="00000400000000000000" pitchFamily="2" charset="-78"/>
            </a:endParaRPr>
          </a:p>
        </p:txBody>
      </p:sp>
      <p:sp>
        <p:nvSpPr>
          <p:cNvPr id="15" name="Rectangle 14"/>
          <p:cNvSpPr/>
          <p:nvPr/>
        </p:nvSpPr>
        <p:spPr>
          <a:xfrm>
            <a:off x="7938376" y="4323702"/>
            <a:ext cx="3151461" cy="1890309"/>
          </a:xfrm>
          <a:prstGeom prst="rect">
            <a:avLst/>
          </a:prstGeom>
          <a:noFill/>
          <a:ln w="1270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fa-IR" sz="1400" dirty="0">
                <a:solidFill>
                  <a:schemeClr val="tx1">
                    <a:lumMod val="95000"/>
                    <a:lumOff val="5000"/>
                  </a:schemeClr>
                </a:solidFill>
                <a:cs typeface="B Nazanin" panose="00000400000000000000" pitchFamily="2" charset="-78"/>
              </a:rPr>
              <a:t>اعتقاد بر اینه که اگه ما توی یک سازمان کوچک کار میکنیم که دارای پروژه های با اشل کوچک هست یا اینکه تو یه فضا و صنعت کاری خلاق کار میکنیم بهتره که از یک فریم ورک اقتباس بگیریم . اما در سازمان های بزرگ اگه از فریم ورک استفاده کنیم، بخاطر همون فضای مبهم دارای خلاقیت، میتونه موجب ضعف در سیستم و کنترل ضعیف در سازمان بشه پس بهتره از یک متدولوژی استفاده کنیم.</a:t>
            </a:r>
          </a:p>
        </p:txBody>
      </p:sp>
      <p:cxnSp>
        <p:nvCxnSpPr>
          <p:cNvPr id="18" name="Straight Connector 17"/>
          <p:cNvCxnSpPr>
            <a:stCxn id="14" idx="0"/>
          </p:cNvCxnSpPr>
          <p:nvPr/>
        </p:nvCxnSpPr>
        <p:spPr>
          <a:xfrm flipH="1" flipV="1">
            <a:off x="2177393" y="1729388"/>
            <a:ext cx="1" cy="118535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5823763" y="2420673"/>
            <a:ext cx="1" cy="118535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514106" y="3093933"/>
            <a:ext cx="1" cy="118535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CF7176F-0C64-47F1-821B-0B2DE519C149}"/>
              </a:ext>
            </a:extLst>
          </p:cNvPr>
          <p:cNvSpPr txBox="1"/>
          <p:nvPr/>
        </p:nvSpPr>
        <p:spPr>
          <a:xfrm>
            <a:off x="4296487" y="5496488"/>
            <a:ext cx="941283" cy="646331"/>
          </a:xfrm>
          <a:prstGeom prst="rect">
            <a:avLst/>
          </a:prstGeom>
          <a:noFill/>
        </p:spPr>
        <p:txBody>
          <a:bodyPr wrap="none" rtlCol="0">
            <a:spAutoFit/>
          </a:bodyPr>
          <a:lstStyle/>
          <a:p>
            <a:r>
              <a:rPr lang="en-US" dirty="0"/>
              <a:t>Prince 2</a:t>
            </a:r>
          </a:p>
          <a:p>
            <a:r>
              <a:rPr lang="en-US" dirty="0"/>
              <a:t>Scrum</a:t>
            </a:r>
          </a:p>
        </p:txBody>
      </p:sp>
      <p:sp>
        <p:nvSpPr>
          <p:cNvPr id="39" name="TextBox 38">
            <a:extLst>
              <a:ext uri="{FF2B5EF4-FFF2-40B4-BE49-F238E27FC236}">
                <a16:creationId xmlns:a16="http://schemas.microsoft.com/office/drawing/2014/main" id="{A1EBBA25-D52A-42FE-A97D-FC0851FC79DD}"/>
              </a:ext>
            </a:extLst>
          </p:cNvPr>
          <p:cNvSpPr txBox="1"/>
          <p:nvPr/>
        </p:nvSpPr>
        <p:spPr>
          <a:xfrm>
            <a:off x="601663" y="4323702"/>
            <a:ext cx="1694438" cy="923330"/>
          </a:xfrm>
          <a:prstGeom prst="rect">
            <a:avLst/>
          </a:prstGeom>
          <a:noFill/>
        </p:spPr>
        <p:txBody>
          <a:bodyPr wrap="none" rtlCol="0">
            <a:spAutoFit/>
          </a:bodyPr>
          <a:lstStyle/>
          <a:p>
            <a:r>
              <a:rPr lang="en-US" dirty="0" err="1"/>
              <a:t>PMBok</a:t>
            </a:r>
            <a:endParaRPr lang="en-US" dirty="0"/>
          </a:p>
          <a:p>
            <a:r>
              <a:rPr lang="en-US" dirty="0"/>
              <a:t>Agile</a:t>
            </a:r>
          </a:p>
          <a:p>
            <a:r>
              <a:rPr lang="en-US" dirty="0"/>
              <a:t>Kanban Method</a:t>
            </a:r>
          </a:p>
        </p:txBody>
      </p:sp>
    </p:spTree>
    <p:extLst>
      <p:ext uri="{BB962C8B-B14F-4D97-AF65-F5344CB8AC3E}">
        <p14:creationId xmlns:p14="http://schemas.microsoft.com/office/powerpoint/2010/main" val="3463685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BF33-F4E6-4E65-839D-97CBD9C0FE7C}"/>
              </a:ext>
            </a:extLst>
          </p:cNvPr>
          <p:cNvSpPr>
            <a:spLocks noGrp="1"/>
          </p:cNvSpPr>
          <p:nvPr>
            <p:ph type="title"/>
          </p:nvPr>
        </p:nvSpPr>
        <p:spPr/>
        <p:txBody>
          <a:bodyPr/>
          <a:lstStyle/>
          <a:p>
            <a:pPr algn="ctr" rtl="1"/>
            <a:r>
              <a:rPr lang="fa-IR" dirty="0"/>
              <a:t> معماری پروژه و متدلوژی ها</a:t>
            </a:r>
            <a:endParaRPr lang="en-US" dirty="0"/>
          </a:p>
        </p:txBody>
      </p:sp>
      <p:pic>
        <p:nvPicPr>
          <p:cNvPr id="5" name="Content Placeholder 4">
            <a:extLst>
              <a:ext uri="{FF2B5EF4-FFF2-40B4-BE49-F238E27FC236}">
                <a16:creationId xmlns:a16="http://schemas.microsoft.com/office/drawing/2014/main" id="{794B5D04-D688-46AD-8910-88626A0EB7D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691"/>
          <a:stretch/>
        </p:blipFill>
        <p:spPr>
          <a:xfrm>
            <a:off x="1686187" y="1690688"/>
            <a:ext cx="7533314" cy="4696049"/>
          </a:xfrm>
        </p:spPr>
      </p:pic>
    </p:spTree>
    <p:extLst>
      <p:ext uri="{BB962C8B-B14F-4D97-AF65-F5344CB8AC3E}">
        <p14:creationId xmlns:p14="http://schemas.microsoft.com/office/powerpoint/2010/main" val="1437098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7033-A923-4291-8ECA-37C58CDE31A7}"/>
              </a:ext>
            </a:extLst>
          </p:cNvPr>
          <p:cNvSpPr>
            <a:spLocks noGrp="1"/>
          </p:cNvSpPr>
          <p:nvPr>
            <p:ph type="title"/>
          </p:nvPr>
        </p:nvSpPr>
        <p:spPr/>
        <p:txBody>
          <a:bodyPr/>
          <a:lstStyle/>
          <a:p>
            <a:pPr algn="ctr" rtl="1"/>
            <a:r>
              <a:rPr lang="fa-IR" dirty="0"/>
              <a:t>نظارت کنیم</a:t>
            </a:r>
            <a:endParaRPr lang="en-US" dirty="0"/>
          </a:p>
        </p:txBody>
      </p:sp>
      <p:pic>
        <p:nvPicPr>
          <p:cNvPr id="5" name="Content Placeholder 4">
            <a:extLst>
              <a:ext uri="{FF2B5EF4-FFF2-40B4-BE49-F238E27FC236}">
                <a16:creationId xmlns:a16="http://schemas.microsoft.com/office/drawing/2014/main" id="{F116551B-F93A-4619-BB43-A9A0ABE746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126"/>
          <a:stretch/>
        </p:blipFill>
        <p:spPr>
          <a:xfrm>
            <a:off x="4260815" y="2097249"/>
            <a:ext cx="3399089" cy="3296872"/>
          </a:xfrm>
        </p:spPr>
      </p:pic>
    </p:spTree>
    <p:extLst>
      <p:ext uri="{BB962C8B-B14F-4D97-AF65-F5344CB8AC3E}">
        <p14:creationId xmlns:p14="http://schemas.microsoft.com/office/powerpoint/2010/main" val="95604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1130-0D64-4C9D-B351-197D5E0AA4F2}"/>
              </a:ext>
            </a:extLst>
          </p:cNvPr>
          <p:cNvSpPr>
            <a:spLocks noGrp="1"/>
          </p:cNvSpPr>
          <p:nvPr>
            <p:ph type="title"/>
          </p:nvPr>
        </p:nvSpPr>
        <p:spPr/>
        <p:txBody>
          <a:bodyPr/>
          <a:lstStyle/>
          <a:p>
            <a:pPr marL="342900" indent="-342900">
              <a:lnSpc>
                <a:spcPct val="90000"/>
              </a:lnSpc>
              <a:spcBef>
                <a:spcPts val="1200"/>
              </a:spcBef>
              <a:spcAft>
                <a:spcPts val="200"/>
              </a:spcAft>
              <a:buChar char="•"/>
            </a:pPr>
            <a:r>
              <a:rPr lang="en-US"/>
              <a:t>Make a perfect Team (Disc Model)</a:t>
            </a:r>
          </a:p>
        </p:txBody>
      </p:sp>
      <p:pic>
        <p:nvPicPr>
          <p:cNvPr id="4" name="Picture 4" descr="A picture containing object, chessman, table, indoor&#10;&#10;Description generated with very high confidence">
            <a:extLst>
              <a:ext uri="{FF2B5EF4-FFF2-40B4-BE49-F238E27FC236}">
                <a16:creationId xmlns:a16="http://schemas.microsoft.com/office/drawing/2014/main" id="{D114F699-B389-4CAB-82F7-F008ACC4771C}"/>
              </a:ext>
            </a:extLst>
          </p:cNvPr>
          <p:cNvPicPr>
            <a:picLocks noGrp="1" noChangeAspect="1"/>
          </p:cNvPicPr>
          <p:nvPr>
            <p:ph idx="1"/>
          </p:nvPr>
        </p:nvPicPr>
        <p:blipFill>
          <a:blip r:embed="rId2"/>
          <a:stretch>
            <a:fillRect/>
          </a:stretch>
        </p:blipFill>
        <p:spPr>
          <a:xfrm>
            <a:off x="2718435" y="2286000"/>
            <a:ext cx="6437376" cy="4023360"/>
          </a:xfrm>
          <a:prstGeom prst="rect">
            <a:avLst/>
          </a:prstGeom>
        </p:spPr>
      </p:pic>
    </p:spTree>
    <p:extLst>
      <p:ext uri="{BB962C8B-B14F-4D97-AF65-F5344CB8AC3E}">
        <p14:creationId xmlns:p14="http://schemas.microsoft.com/office/powerpoint/2010/main" val="266452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34B9-39E2-4993-A03E-89C4715EA817}"/>
              </a:ext>
            </a:extLst>
          </p:cNvPr>
          <p:cNvSpPr>
            <a:spLocks noGrp="1"/>
          </p:cNvSpPr>
          <p:nvPr>
            <p:ph type="title"/>
          </p:nvPr>
        </p:nvSpPr>
        <p:spPr/>
        <p:txBody>
          <a:bodyPr/>
          <a:lstStyle/>
          <a:p>
            <a:r>
              <a:rPr lang="en-US"/>
              <a:t>Agile Development </a:t>
            </a:r>
          </a:p>
        </p:txBody>
      </p:sp>
      <p:pic>
        <p:nvPicPr>
          <p:cNvPr id="4" name="Picture 4" descr="A screenshot of a cell phone&#10;&#10;Description generated with high confidence">
            <a:extLst>
              <a:ext uri="{FF2B5EF4-FFF2-40B4-BE49-F238E27FC236}">
                <a16:creationId xmlns:a16="http://schemas.microsoft.com/office/drawing/2014/main" id="{CD8F2DBD-6CE8-481A-BDFA-2B1FD37B64DA}"/>
              </a:ext>
            </a:extLst>
          </p:cNvPr>
          <p:cNvPicPr>
            <a:picLocks noGrp="1" noChangeAspect="1"/>
          </p:cNvPicPr>
          <p:nvPr>
            <p:ph idx="1"/>
          </p:nvPr>
        </p:nvPicPr>
        <p:blipFill>
          <a:blip r:embed="rId2"/>
          <a:stretch>
            <a:fillRect/>
          </a:stretch>
        </p:blipFill>
        <p:spPr>
          <a:xfrm>
            <a:off x="2354585" y="2286000"/>
            <a:ext cx="7165079" cy="4023360"/>
          </a:xfrm>
          <a:prstGeom prst="rect">
            <a:avLst/>
          </a:prstGeom>
        </p:spPr>
      </p:pic>
    </p:spTree>
    <p:extLst>
      <p:ext uri="{BB962C8B-B14F-4D97-AF65-F5344CB8AC3E}">
        <p14:creationId xmlns:p14="http://schemas.microsoft.com/office/powerpoint/2010/main" val="1902366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3A06-86FE-4666-8C78-04C6F73D73B7}"/>
              </a:ext>
            </a:extLst>
          </p:cNvPr>
          <p:cNvSpPr>
            <a:spLocks noGrp="1"/>
          </p:cNvSpPr>
          <p:nvPr>
            <p:ph type="title"/>
          </p:nvPr>
        </p:nvSpPr>
        <p:spPr/>
        <p:txBody>
          <a:bodyPr/>
          <a:lstStyle/>
          <a:p>
            <a:r>
              <a:rPr lang="en-US"/>
              <a:t>Scrum + Kanban </a:t>
            </a:r>
          </a:p>
        </p:txBody>
      </p:sp>
      <p:pic>
        <p:nvPicPr>
          <p:cNvPr id="4" name="Picture 4" descr="A picture containing text, map&#10;&#10;Description generated with high confidence">
            <a:extLst>
              <a:ext uri="{FF2B5EF4-FFF2-40B4-BE49-F238E27FC236}">
                <a16:creationId xmlns:a16="http://schemas.microsoft.com/office/drawing/2014/main" id="{B20A0EC1-F870-4EE8-94F1-67400AC230D1}"/>
              </a:ext>
            </a:extLst>
          </p:cNvPr>
          <p:cNvPicPr>
            <a:picLocks noGrp="1" noChangeAspect="1"/>
          </p:cNvPicPr>
          <p:nvPr>
            <p:ph idx="1"/>
          </p:nvPr>
        </p:nvPicPr>
        <p:blipFill>
          <a:blip r:embed="rId2"/>
          <a:stretch>
            <a:fillRect/>
          </a:stretch>
        </p:blipFill>
        <p:spPr>
          <a:xfrm>
            <a:off x="3254883" y="2286000"/>
            <a:ext cx="5364480" cy="4023360"/>
          </a:xfrm>
          <a:prstGeom prst="rect">
            <a:avLst/>
          </a:prstGeom>
        </p:spPr>
      </p:pic>
    </p:spTree>
    <p:extLst>
      <p:ext uri="{BB962C8B-B14F-4D97-AF65-F5344CB8AC3E}">
        <p14:creationId xmlns:p14="http://schemas.microsoft.com/office/powerpoint/2010/main" val="1768005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EFC5-8487-468B-877F-EE6D101B7EC9}"/>
              </a:ext>
            </a:extLst>
          </p:cNvPr>
          <p:cNvSpPr>
            <a:spLocks noGrp="1"/>
          </p:cNvSpPr>
          <p:nvPr>
            <p:ph type="title"/>
          </p:nvPr>
        </p:nvSpPr>
        <p:spPr/>
        <p:txBody>
          <a:bodyPr/>
          <a:lstStyle/>
          <a:p>
            <a:r>
              <a:rPr lang="en-US"/>
              <a:t>Scrum + Kanban </a:t>
            </a:r>
          </a:p>
        </p:txBody>
      </p:sp>
      <p:pic>
        <p:nvPicPr>
          <p:cNvPr id="4" name="Picture 4" descr="A screenshot of a cell phone&#10;&#10;Description generated with high confidence">
            <a:extLst>
              <a:ext uri="{FF2B5EF4-FFF2-40B4-BE49-F238E27FC236}">
                <a16:creationId xmlns:a16="http://schemas.microsoft.com/office/drawing/2014/main" id="{E1F08315-807D-4F3F-926D-7EBF8EC5DB75}"/>
              </a:ext>
            </a:extLst>
          </p:cNvPr>
          <p:cNvPicPr>
            <a:picLocks noGrp="1" noChangeAspect="1"/>
          </p:cNvPicPr>
          <p:nvPr>
            <p:ph idx="1"/>
          </p:nvPr>
        </p:nvPicPr>
        <p:blipFill>
          <a:blip r:embed="rId2"/>
          <a:stretch>
            <a:fillRect/>
          </a:stretch>
        </p:blipFill>
        <p:spPr>
          <a:xfrm>
            <a:off x="3070099" y="2787969"/>
            <a:ext cx="5734050" cy="3019425"/>
          </a:xfrm>
          <a:prstGeom prst="rect">
            <a:avLst/>
          </a:prstGeom>
        </p:spPr>
      </p:pic>
    </p:spTree>
    <p:extLst>
      <p:ext uri="{BB962C8B-B14F-4D97-AF65-F5344CB8AC3E}">
        <p14:creationId xmlns:p14="http://schemas.microsoft.com/office/powerpoint/2010/main" val="1130695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E19C-5459-48F0-994D-E0A6CF031B58}"/>
              </a:ext>
            </a:extLst>
          </p:cNvPr>
          <p:cNvSpPr>
            <a:spLocks noGrp="1"/>
          </p:cNvSpPr>
          <p:nvPr>
            <p:ph type="title"/>
          </p:nvPr>
        </p:nvSpPr>
        <p:spPr/>
        <p:txBody>
          <a:bodyPr/>
          <a:lstStyle/>
          <a:p>
            <a:pPr algn="ctr" rtl="1"/>
            <a:r>
              <a:rPr lang="fa-IR" dirty="0"/>
              <a:t> تحویل فرآیندها</a:t>
            </a:r>
            <a:endParaRPr lang="en-US" dirty="0"/>
          </a:p>
        </p:txBody>
      </p:sp>
      <p:sp>
        <p:nvSpPr>
          <p:cNvPr id="3" name="Content Placeholder 2">
            <a:extLst>
              <a:ext uri="{FF2B5EF4-FFF2-40B4-BE49-F238E27FC236}">
                <a16:creationId xmlns:a16="http://schemas.microsoft.com/office/drawing/2014/main" id="{9A0BEEF2-9A21-49C8-8CA0-F9F1539C9920}"/>
              </a:ext>
            </a:extLst>
          </p:cNvPr>
          <p:cNvSpPr>
            <a:spLocks noGrp="1"/>
          </p:cNvSpPr>
          <p:nvPr>
            <p:ph idx="1"/>
          </p:nvPr>
        </p:nvSpPr>
        <p:spPr>
          <a:xfrm>
            <a:off x="1828479" y="2178141"/>
            <a:ext cx="9720073" cy="4023360"/>
          </a:xfrm>
        </p:spPr>
        <p:txBody>
          <a:bodyPr>
            <a:normAutofit fontScale="92500" lnSpcReduction="10000"/>
          </a:bodyPr>
          <a:lstStyle/>
          <a:p>
            <a:pPr algn="r" rtl="1"/>
            <a:r>
              <a:rPr lang="fa-IR" b="1" dirty="0">
                <a:effectLst/>
              </a:rPr>
              <a:t>قدم اول : برنامه‌ریزی کردن برای شکست نخوردن</a:t>
            </a:r>
          </a:p>
          <a:p>
            <a:pPr lvl="1" algn="r" rtl="1"/>
            <a:r>
              <a:rPr lang="fa-IR" dirty="0"/>
              <a:t>برنامه‌ریزی کنید که شکست نخورید و در برنامه‌ریزی شکست نخورید.</a:t>
            </a:r>
          </a:p>
          <a:p>
            <a:pPr lvl="1" algn="r" rtl="1"/>
            <a:r>
              <a:rPr lang="fa-IR" dirty="0"/>
              <a:t>مایلستون‌های تحویلِ ماهانه</a:t>
            </a:r>
          </a:p>
          <a:p>
            <a:pPr lvl="1" algn="r" rtl="1"/>
            <a:r>
              <a:rPr lang="en-US" dirty="0">
                <a:effectLst/>
              </a:rPr>
              <a:t>WBS</a:t>
            </a:r>
            <a:r>
              <a:rPr lang="fa-IR" dirty="0">
                <a:effectLst/>
              </a:rPr>
              <a:t> با تمام جزییات</a:t>
            </a:r>
          </a:p>
          <a:p>
            <a:pPr algn="r" rtl="1"/>
            <a:r>
              <a:rPr lang="fa-IR" b="1" dirty="0">
                <a:effectLst/>
              </a:rPr>
              <a:t>قدم دوم: تعیین ساعات سپری‌شده</a:t>
            </a:r>
            <a:endParaRPr lang="fa-IR" dirty="0">
              <a:effectLst/>
            </a:endParaRPr>
          </a:p>
          <a:p>
            <a:pPr algn="r" rtl="1"/>
            <a:r>
              <a:rPr lang="fa-IR" b="1" dirty="0">
                <a:effectLst/>
              </a:rPr>
              <a:t>قدم سوم: فراهم کردن یک نمای کلی‌ </a:t>
            </a:r>
            <a:endParaRPr lang="fa-IR" dirty="0">
              <a:effectLst/>
            </a:endParaRPr>
          </a:p>
          <a:p>
            <a:pPr algn="r" rtl="1"/>
            <a:r>
              <a:rPr lang="fa-IR" b="1" dirty="0">
                <a:effectLst/>
              </a:rPr>
              <a:t>قدم چهارم: بازهم کله‌پا شدن؟!</a:t>
            </a:r>
            <a:endParaRPr lang="fa-IR" dirty="0">
              <a:effectLst/>
            </a:endParaRPr>
          </a:p>
          <a:p>
            <a:pPr algn="r" rtl="1"/>
            <a:r>
              <a:rPr lang="fa-IR" b="1" dirty="0">
                <a:effectLst/>
              </a:rPr>
              <a:t>قدم ۵: داشتن ترکیب مناسب</a:t>
            </a:r>
            <a:endParaRPr lang="fa-IR" dirty="0">
              <a:effectLst/>
            </a:endParaRPr>
          </a:p>
          <a:p>
            <a:pPr lvl="1" algn="r" rtl="1"/>
            <a:r>
              <a:rPr lang="fa-IR" dirty="0">
                <a:effectLst/>
              </a:rPr>
              <a:t>فرایند مدیریت تغییر</a:t>
            </a:r>
          </a:p>
          <a:p>
            <a:pPr lvl="1" algn="r" rtl="1"/>
            <a:r>
              <a:rPr lang="fa-IR" dirty="0">
                <a:effectLst/>
              </a:rPr>
              <a:t>فرایند مدیریت مخاطره (ریسک)</a:t>
            </a:r>
          </a:p>
          <a:p>
            <a:pPr lvl="1" algn="r" rtl="1"/>
            <a:r>
              <a:rPr lang="fa-IR" dirty="0">
                <a:effectLst/>
              </a:rPr>
              <a:t>فرایند مدیریت مشکل</a:t>
            </a:r>
          </a:p>
          <a:p>
            <a:pPr algn="r" rtl="1"/>
            <a:endParaRPr lang="en-US" dirty="0"/>
          </a:p>
        </p:txBody>
      </p:sp>
      <p:graphicFrame>
        <p:nvGraphicFramePr>
          <p:cNvPr id="4" name="Chart 3">
            <a:extLst>
              <a:ext uri="{FF2B5EF4-FFF2-40B4-BE49-F238E27FC236}">
                <a16:creationId xmlns:a16="http://schemas.microsoft.com/office/drawing/2014/main" id="{501A959D-2C0C-4249-A5DE-4D49F7F5790B}"/>
              </a:ext>
            </a:extLst>
          </p:cNvPr>
          <p:cNvGraphicFramePr/>
          <p:nvPr>
            <p:extLst>
              <p:ext uri="{D42A27DB-BD31-4B8C-83A1-F6EECF244321}">
                <p14:modId xmlns:p14="http://schemas.microsoft.com/office/powerpoint/2010/main" val="687625382"/>
              </p:ext>
            </p:extLst>
          </p:nvPr>
        </p:nvGraphicFramePr>
        <p:xfrm>
          <a:off x="224336" y="2597795"/>
          <a:ext cx="6783273" cy="3538808"/>
        </p:xfrm>
        <a:graphic>
          <a:graphicData uri="http://schemas.openxmlformats.org/drawingml/2006/chart">
            <c:chart xmlns:c="http://schemas.openxmlformats.org/drawingml/2006/chart" xmlns:r="http://schemas.openxmlformats.org/officeDocument/2006/relationships" r:id="rId18"/>
          </a:graphicData>
        </a:graphic>
      </p:graphicFrame>
      <p:grpSp>
        <p:nvGrpSpPr>
          <p:cNvPr id="5" name="Group 4">
            <a:extLst>
              <a:ext uri="{FF2B5EF4-FFF2-40B4-BE49-F238E27FC236}">
                <a16:creationId xmlns:a16="http://schemas.microsoft.com/office/drawing/2014/main" id="{9FE3C930-BE76-4A25-892A-62B74CBDD72C}"/>
              </a:ext>
            </a:extLst>
          </p:cNvPr>
          <p:cNvGrpSpPr/>
          <p:nvPr/>
        </p:nvGrpSpPr>
        <p:grpSpPr>
          <a:xfrm>
            <a:off x="590490" y="5860662"/>
            <a:ext cx="867276" cy="448698"/>
            <a:chOff x="2320159" y="1622419"/>
            <a:chExt cx="867276" cy="448698"/>
          </a:xfrm>
        </p:grpSpPr>
        <p:grpSp>
          <p:nvGrpSpPr>
            <p:cNvPr id="6" name="Stopwatch">
              <a:extLst>
                <a:ext uri="{FF2B5EF4-FFF2-40B4-BE49-F238E27FC236}">
                  <a16:creationId xmlns:a16="http://schemas.microsoft.com/office/drawing/2014/main" id="{A1D5F61A-2B00-4C32-8C67-0C42C14B9EC4}"/>
                </a:ext>
              </a:extLst>
            </p:cNvPr>
            <p:cNvGrpSpPr>
              <a:grpSpLocks noChangeAspect="1"/>
            </p:cNvGrpSpPr>
            <p:nvPr>
              <p:custDataLst>
                <p:tags r:id="rId16"/>
              </p:custDataLst>
            </p:nvPr>
          </p:nvGrpSpPr>
          <p:grpSpPr>
            <a:xfrm>
              <a:off x="2320159" y="1622419"/>
              <a:ext cx="368437" cy="448698"/>
              <a:chOff x="3270437" y="0"/>
              <a:chExt cx="5592390" cy="6810649"/>
            </a:xfrm>
            <a:solidFill>
              <a:schemeClr val="accent1"/>
            </a:solidFill>
          </p:grpSpPr>
          <p:sp>
            <p:nvSpPr>
              <p:cNvPr id="8" name="Rectangle 7">
                <a:extLst>
                  <a:ext uri="{FF2B5EF4-FFF2-40B4-BE49-F238E27FC236}">
                    <a16:creationId xmlns:a16="http://schemas.microsoft.com/office/drawing/2014/main" id="{6CB63D28-7A21-4ABF-8D62-090683EFDF11}"/>
                  </a:ext>
                </a:extLst>
              </p:cNvPr>
              <p:cNvSpPr/>
              <p:nvPr/>
            </p:nvSpPr>
            <p:spPr>
              <a:xfrm rot="19700111">
                <a:off x="4961335" y="2005805"/>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5E904A2-5A23-46F7-AC24-0211DFFF3CCA}"/>
                  </a:ext>
                </a:extLst>
              </p:cNvPr>
              <p:cNvSpPr/>
              <p:nvPr/>
            </p:nvSpPr>
            <p:spPr>
              <a:xfrm rot="17971480">
                <a:off x="4171597" y="2798597"/>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004F01E-1909-410B-9A66-A0E937738E94}"/>
                  </a:ext>
                </a:extLst>
              </p:cNvPr>
              <p:cNvSpPr/>
              <p:nvPr/>
            </p:nvSpPr>
            <p:spPr>
              <a:xfrm rot="16200000">
                <a:off x="3881836" y="3877469"/>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F3A0221-05B8-4862-A187-6D7C9DF15525}"/>
                  </a:ext>
                </a:extLst>
              </p:cNvPr>
              <p:cNvSpPr/>
              <p:nvPr/>
            </p:nvSpPr>
            <p:spPr>
              <a:xfrm rot="14424671">
                <a:off x="4171553" y="4958781"/>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7B97A94-9ED6-4C06-BEC4-7F2B428CE134}"/>
                  </a:ext>
                </a:extLst>
              </p:cNvPr>
              <p:cNvSpPr/>
              <p:nvPr/>
            </p:nvSpPr>
            <p:spPr>
              <a:xfrm rot="12623417">
                <a:off x="4961335" y="5749561"/>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177809B-01B0-4403-AE4E-8F1F605D2E0B}"/>
                  </a:ext>
                </a:extLst>
              </p:cNvPr>
              <p:cNvSpPr/>
              <p:nvPr/>
            </p:nvSpPr>
            <p:spPr>
              <a:xfrm rot="10800000">
                <a:off x="6041231" y="6038850"/>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170D3AB-67B1-419E-9058-7F3E0F8D681A}"/>
                  </a:ext>
                </a:extLst>
              </p:cNvPr>
              <p:cNvSpPr/>
              <p:nvPr/>
            </p:nvSpPr>
            <p:spPr>
              <a:xfrm rot="9013205">
                <a:off x="7119541" y="5749131"/>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15218FF-9ED3-46CF-8054-C6F07ED41BE4}"/>
                  </a:ext>
                </a:extLst>
              </p:cNvPr>
              <p:cNvSpPr/>
              <p:nvPr/>
            </p:nvSpPr>
            <p:spPr>
              <a:xfrm rot="7211353">
                <a:off x="7909322" y="4957762"/>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3E8B506-599B-4E8E-AEFE-92CAE1970021}"/>
                  </a:ext>
                </a:extLst>
              </p:cNvPr>
              <p:cNvSpPr/>
              <p:nvPr/>
            </p:nvSpPr>
            <p:spPr>
              <a:xfrm rot="5400000">
                <a:off x="8198247" y="3877469"/>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0C72B6-D8E3-4830-8BD4-8D62B046C86B}"/>
                  </a:ext>
                </a:extLst>
              </p:cNvPr>
              <p:cNvSpPr/>
              <p:nvPr/>
            </p:nvSpPr>
            <p:spPr>
              <a:xfrm rot="3578189">
                <a:off x="7909324" y="2797175"/>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9EE4FF0-9839-46B6-A412-9F7F3B3ECAD0}"/>
                  </a:ext>
                </a:extLst>
              </p:cNvPr>
              <p:cNvSpPr/>
              <p:nvPr/>
            </p:nvSpPr>
            <p:spPr>
              <a:xfrm rot="1732554">
                <a:off x="7119542" y="2005805"/>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457">
                <a:extLst>
                  <a:ext uri="{FF2B5EF4-FFF2-40B4-BE49-F238E27FC236}">
                    <a16:creationId xmlns:a16="http://schemas.microsoft.com/office/drawing/2014/main" id="{B0DFDE9E-7FA7-48D2-980E-DB558E315C16}"/>
                  </a:ext>
                </a:extLst>
              </p:cNvPr>
              <p:cNvSpPr>
                <a:spLocks noChangeAspect="1"/>
              </p:cNvSpPr>
              <p:nvPr/>
            </p:nvSpPr>
            <p:spPr>
              <a:xfrm>
                <a:off x="3270437" y="0"/>
                <a:ext cx="5592390" cy="6810649"/>
              </a:xfrm>
              <a:custGeom>
                <a:avLst/>
                <a:gdLst>
                  <a:gd name="connsiteX0" fmla="*/ 2796195 w 5592390"/>
                  <a:gd name="connsiteY0" fmla="*/ 1703549 h 6810649"/>
                  <a:gd name="connsiteX1" fmla="*/ 485290 w 5592390"/>
                  <a:gd name="connsiteY1" fmla="*/ 4014454 h 6810649"/>
                  <a:gd name="connsiteX2" fmla="*/ 2796195 w 5592390"/>
                  <a:gd name="connsiteY2" fmla="*/ 6325359 h 6810649"/>
                  <a:gd name="connsiteX3" fmla="*/ 5107100 w 5592390"/>
                  <a:gd name="connsiteY3" fmla="*/ 4014454 h 6810649"/>
                  <a:gd name="connsiteX4" fmla="*/ 2796195 w 5592390"/>
                  <a:gd name="connsiteY4" fmla="*/ 1703549 h 6810649"/>
                  <a:gd name="connsiteX5" fmla="*/ 2796195 w 5592390"/>
                  <a:gd name="connsiteY5" fmla="*/ 1218259 h 6810649"/>
                  <a:gd name="connsiteX6" fmla="*/ 5592390 w 5592390"/>
                  <a:gd name="connsiteY6" fmla="*/ 4014454 h 6810649"/>
                  <a:gd name="connsiteX7" fmla="*/ 2796195 w 5592390"/>
                  <a:gd name="connsiteY7" fmla="*/ 6810649 h 6810649"/>
                  <a:gd name="connsiteX8" fmla="*/ 0 w 5592390"/>
                  <a:gd name="connsiteY8" fmla="*/ 4014454 h 6810649"/>
                  <a:gd name="connsiteX9" fmla="*/ 2796195 w 5592390"/>
                  <a:gd name="connsiteY9" fmla="*/ 1218259 h 6810649"/>
                  <a:gd name="connsiteX10" fmla="*/ 616486 w 5592390"/>
                  <a:gd name="connsiteY10" fmla="*/ 1188808 h 6810649"/>
                  <a:gd name="connsiteX11" fmla="*/ 683602 w 5592390"/>
                  <a:gd name="connsiteY11" fmla="*/ 1216690 h 6810649"/>
                  <a:gd name="connsiteX12" fmla="*/ 992943 w 5592390"/>
                  <a:gd name="connsiteY12" fmla="*/ 1525725 h 6810649"/>
                  <a:gd name="connsiteX13" fmla="*/ 992943 w 5592390"/>
                  <a:gd name="connsiteY13" fmla="*/ 1660492 h 6810649"/>
                  <a:gd name="connsiteX14" fmla="*/ 602783 w 5592390"/>
                  <a:gd name="connsiteY14" fmla="*/ 2050386 h 6810649"/>
                  <a:gd name="connsiteX15" fmla="*/ 468550 w 5592390"/>
                  <a:gd name="connsiteY15" fmla="*/ 2050386 h 6810649"/>
                  <a:gd name="connsiteX16" fmla="*/ 159209 w 5592390"/>
                  <a:gd name="connsiteY16" fmla="*/ 1741352 h 6810649"/>
                  <a:gd name="connsiteX17" fmla="*/ 159209 w 5592390"/>
                  <a:gd name="connsiteY17" fmla="*/ 1606585 h 6810649"/>
                  <a:gd name="connsiteX18" fmla="*/ 549369 w 5592390"/>
                  <a:gd name="connsiteY18" fmla="*/ 1216690 h 6810649"/>
                  <a:gd name="connsiteX19" fmla="*/ 616486 w 5592390"/>
                  <a:gd name="connsiteY19" fmla="*/ 1188808 h 6810649"/>
                  <a:gd name="connsiteX20" fmla="*/ 2394550 w 5592390"/>
                  <a:gd name="connsiteY20" fmla="*/ 0 h 6810649"/>
                  <a:gd name="connsiteX21" fmla="*/ 3172442 w 5592390"/>
                  <a:gd name="connsiteY21" fmla="*/ 0 h 6810649"/>
                  <a:gd name="connsiteX22" fmla="*/ 3306577 w 5592390"/>
                  <a:gd name="connsiteY22" fmla="*/ 134414 h 6810649"/>
                  <a:gd name="connsiteX23" fmla="*/ 3306577 w 5592390"/>
                  <a:gd name="connsiteY23" fmla="*/ 752999 h 6810649"/>
                  <a:gd name="connsiteX24" fmla="*/ 3172442 w 5592390"/>
                  <a:gd name="connsiteY24" fmla="*/ 887413 h 6810649"/>
                  <a:gd name="connsiteX25" fmla="*/ 2984314 w 5592390"/>
                  <a:gd name="connsiteY25" fmla="*/ 887413 h 6810649"/>
                  <a:gd name="connsiteX26" fmla="*/ 2984314 w 5592390"/>
                  <a:gd name="connsiteY26" fmla="*/ 1176338 h 6810649"/>
                  <a:gd name="connsiteX27" fmla="*/ 2581089 w 5592390"/>
                  <a:gd name="connsiteY27" fmla="*/ 1176338 h 6810649"/>
                  <a:gd name="connsiteX28" fmla="*/ 2581089 w 5592390"/>
                  <a:gd name="connsiteY28" fmla="*/ 887413 h 6810649"/>
                  <a:gd name="connsiteX29" fmla="*/ 2394550 w 5592390"/>
                  <a:gd name="connsiteY29" fmla="*/ 887413 h 6810649"/>
                  <a:gd name="connsiteX30" fmla="*/ 2260414 w 5592390"/>
                  <a:gd name="connsiteY30" fmla="*/ 752999 h 6810649"/>
                  <a:gd name="connsiteX31" fmla="*/ 2260414 w 5592390"/>
                  <a:gd name="connsiteY31" fmla="*/ 134414 h 6810649"/>
                  <a:gd name="connsiteX32" fmla="*/ 2394550 w 5592390"/>
                  <a:gd name="connsiteY32" fmla="*/ 0 h 681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92390" h="6810649">
                    <a:moveTo>
                      <a:pt x="2796195" y="1703549"/>
                    </a:moveTo>
                    <a:cubicBezTo>
                      <a:pt x="1519917" y="1703549"/>
                      <a:pt x="485290" y="2738176"/>
                      <a:pt x="485290" y="4014454"/>
                    </a:cubicBezTo>
                    <a:cubicBezTo>
                      <a:pt x="485290" y="5290732"/>
                      <a:pt x="1519917" y="6325359"/>
                      <a:pt x="2796195" y="6325359"/>
                    </a:cubicBezTo>
                    <a:cubicBezTo>
                      <a:pt x="4072473" y="6325359"/>
                      <a:pt x="5107100" y="5290732"/>
                      <a:pt x="5107100" y="4014454"/>
                    </a:cubicBezTo>
                    <a:cubicBezTo>
                      <a:pt x="5107100" y="2738176"/>
                      <a:pt x="4072473" y="1703549"/>
                      <a:pt x="2796195" y="1703549"/>
                    </a:cubicBezTo>
                    <a:close/>
                    <a:moveTo>
                      <a:pt x="2796195" y="1218259"/>
                    </a:moveTo>
                    <a:cubicBezTo>
                      <a:pt x="4340491" y="1218259"/>
                      <a:pt x="5592390" y="2470158"/>
                      <a:pt x="5592390" y="4014454"/>
                    </a:cubicBezTo>
                    <a:cubicBezTo>
                      <a:pt x="5592390" y="5558750"/>
                      <a:pt x="4340491" y="6810649"/>
                      <a:pt x="2796195" y="6810649"/>
                    </a:cubicBezTo>
                    <a:cubicBezTo>
                      <a:pt x="1251899" y="6810649"/>
                      <a:pt x="0" y="5558750"/>
                      <a:pt x="0" y="4014454"/>
                    </a:cubicBezTo>
                    <a:cubicBezTo>
                      <a:pt x="0" y="2470158"/>
                      <a:pt x="1251899" y="1218259"/>
                      <a:pt x="2796195" y="1218259"/>
                    </a:cubicBezTo>
                    <a:close/>
                    <a:moveTo>
                      <a:pt x="616486" y="1188808"/>
                    </a:moveTo>
                    <a:cubicBezTo>
                      <a:pt x="640754" y="1188808"/>
                      <a:pt x="665023" y="1198102"/>
                      <a:pt x="683602" y="1216690"/>
                    </a:cubicBezTo>
                    <a:lnTo>
                      <a:pt x="992943" y="1525725"/>
                    </a:lnTo>
                    <a:cubicBezTo>
                      <a:pt x="1030101" y="1563367"/>
                      <a:pt x="1030101" y="1623314"/>
                      <a:pt x="992943" y="1660492"/>
                    </a:cubicBezTo>
                    <a:lnTo>
                      <a:pt x="602783" y="2050386"/>
                    </a:lnTo>
                    <a:cubicBezTo>
                      <a:pt x="565625" y="2087563"/>
                      <a:pt x="505708" y="2087563"/>
                      <a:pt x="468550" y="2050386"/>
                    </a:cubicBezTo>
                    <a:lnTo>
                      <a:pt x="159209" y="1741352"/>
                    </a:lnTo>
                    <a:cubicBezTo>
                      <a:pt x="122051" y="1703710"/>
                      <a:pt x="122051" y="1643762"/>
                      <a:pt x="159209" y="1606585"/>
                    </a:cubicBezTo>
                    <a:lnTo>
                      <a:pt x="549369" y="1216690"/>
                    </a:lnTo>
                    <a:cubicBezTo>
                      <a:pt x="567948" y="1198102"/>
                      <a:pt x="592217" y="1188808"/>
                      <a:pt x="616486" y="1188808"/>
                    </a:cubicBezTo>
                    <a:close/>
                    <a:moveTo>
                      <a:pt x="2394550" y="0"/>
                    </a:moveTo>
                    <a:lnTo>
                      <a:pt x="3172442" y="0"/>
                    </a:lnTo>
                    <a:cubicBezTo>
                      <a:pt x="3246704" y="0"/>
                      <a:pt x="3306577" y="59998"/>
                      <a:pt x="3306577" y="134414"/>
                    </a:cubicBezTo>
                    <a:lnTo>
                      <a:pt x="3306577" y="752999"/>
                    </a:lnTo>
                    <a:cubicBezTo>
                      <a:pt x="3306577" y="827415"/>
                      <a:pt x="3246704" y="887413"/>
                      <a:pt x="3172442" y="887413"/>
                    </a:cubicBezTo>
                    <a:lnTo>
                      <a:pt x="2984314" y="887413"/>
                    </a:lnTo>
                    <a:lnTo>
                      <a:pt x="2984314" y="1176338"/>
                    </a:lnTo>
                    <a:lnTo>
                      <a:pt x="2581089" y="1176338"/>
                    </a:lnTo>
                    <a:lnTo>
                      <a:pt x="2581089" y="887413"/>
                    </a:lnTo>
                    <a:lnTo>
                      <a:pt x="2394550" y="887413"/>
                    </a:lnTo>
                    <a:cubicBezTo>
                      <a:pt x="2320288" y="887413"/>
                      <a:pt x="2260414" y="827415"/>
                      <a:pt x="2260414" y="752999"/>
                    </a:cubicBezTo>
                    <a:lnTo>
                      <a:pt x="2260414" y="134414"/>
                    </a:lnTo>
                    <a:cubicBezTo>
                      <a:pt x="2260414" y="59998"/>
                      <a:pt x="2320288" y="0"/>
                      <a:pt x="23945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214">
                <a:extLst>
                  <a:ext uri="{FF2B5EF4-FFF2-40B4-BE49-F238E27FC236}">
                    <a16:creationId xmlns:a16="http://schemas.microsoft.com/office/drawing/2014/main" id="{8AF7DF07-753D-4905-AD81-F00A1DB68BE6}"/>
                  </a:ext>
                </a:extLst>
              </p:cNvPr>
              <p:cNvSpPr>
                <a:spLocks/>
              </p:cNvSpPr>
              <p:nvPr/>
            </p:nvSpPr>
            <p:spPr bwMode="auto">
              <a:xfrm>
                <a:off x="3957638" y="1744663"/>
                <a:ext cx="355600" cy="357188"/>
              </a:xfrm>
              <a:custGeom>
                <a:avLst/>
                <a:gdLst>
                  <a:gd name="T0" fmla="*/ 0 w 767"/>
                  <a:gd name="T1" fmla="*/ 434 h 767"/>
                  <a:gd name="T2" fmla="*/ 434 w 767"/>
                  <a:gd name="T3" fmla="*/ 0 h 767"/>
                  <a:gd name="T4" fmla="*/ 767 w 767"/>
                  <a:gd name="T5" fmla="*/ 333 h 767"/>
                  <a:gd name="T6" fmla="*/ 333 w 767"/>
                  <a:gd name="T7" fmla="*/ 767 h 767"/>
                  <a:gd name="T8" fmla="*/ 0 w 767"/>
                  <a:gd name="T9" fmla="*/ 434 h 767"/>
                </a:gdLst>
                <a:ahLst/>
                <a:cxnLst>
                  <a:cxn ang="0">
                    <a:pos x="T0" y="T1"/>
                  </a:cxn>
                  <a:cxn ang="0">
                    <a:pos x="T2" y="T3"/>
                  </a:cxn>
                  <a:cxn ang="0">
                    <a:pos x="T4" y="T5"/>
                  </a:cxn>
                  <a:cxn ang="0">
                    <a:pos x="T6" y="T7"/>
                  </a:cxn>
                  <a:cxn ang="0">
                    <a:pos x="T8" y="T9"/>
                  </a:cxn>
                </a:cxnLst>
                <a:rect l="0" t="0" r="r" b="b"/>
                <a:pathLst>
                  <a:path w="767" h="767">
                    <a:moveTo>
                      <a:pt x="0" y="434"/>
                    </a:moveTo>
                    <a:lnTo>
                      <a:pt x="434" y="0"/>
                    </a:lnTo>
                    <a:lnTo>
                      <a:pt x="767" y="333"/>
                    </a:lnTo>
                    <a:lnTo>
                      <a:pt x="333" y="767"/>
                    </a:lnTo>
                    <a:lnTo>
                      <a:pt x="0" y="4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Shape 459">
                <a:extLst>
                  <a:ext uri="{FF2B5EF4-FFF2-40B4-BE49-F238E27FC236}">
                    <a16:creationId xmlns:a16="http://schemas.microsoft.com/office/drawing/2014/main" id="{240C74D6-7F3B-4985-9FBC-68758989BE67}"/>
                  </a:ext>
                </a:extLst>
              </p:cNvPr>
              <p:cNvSpPr>
                <a:spLocks noChangeArrowheads="1"/>
              </p:cNvSpPr>
              <p:nvPr/>
            </p:nvSpPr>
            <p:spPr bwMode="auto">
              <a:xfrm>
                <a:off x="5860257" y="2160588"/>
                <a:ext cx="412750" cy="2055813"/>
              </a:xfrm>
              <a:custGeom>
                <a:avLst/>
                <a:gdLst>
                  <a:gd name="connsiteX0" fmla="*/ 205580 w 412750"/>
                  <a:gd name="connsiteY0" fmla="*/ 1775070 h 2055813"/>
                  <a:gd name="connsiteX1" fmla="*/ 130824 w 412750"/>
                  <a:gd name="connsiteY1" fmla="*/ 1849826 h 2055813"/>
                  <a:gd name="connsiteX2" fmla="*/ 205580 w 412750"/>
                  <a:gd name="connsiteY2" fmla="*/ 1924582 h 2055813"/>
                  <a:gd name="connsiteX3" fmla="*/ 280336 w 412750"/>
                  <a:gd name="connsiteY3" fmla="*/ 1849826 h 2055813"/>
                  <a:gd name="connsiteX4" fmla="*/ 205580 w 412750"/>
                  <a:gd name="connsiteY4" fmla="*/ 1775070 h 2055813"/>
                  <a:gd name="connsiteX5" fmla="*/ 208794 w 412750"/>
                  <a:gd name="connsiteY5" fmla="*/ 0 h 2055813"/>
                  <a:gd name="connsiteX6" fmla="*/ 247340 w 412750"/>
                  <a:gd name="connsiteY6" fmla="*/ 82772 h 2055813"/>
                  <a:gd name="connsiteX7" fmla="*/ 284144 w 412750"/>
                  <a:gd name="connsiteY7" fmla="*/ 1657236 h 2055813"/>
                  <a:gd name="connsiteX8" fmla="*/ 286706 w 412750"/>
                  <a:gd name="connsiteY8" fmla="*/ 1657756 h 2055813"/>
                  <a:gd name="connsiteX9" fmla="*/ 412750 w 412750"/>
                  <a:gd name="connsiteY9" fmla="*/ 1848644 h 2055813"/>
                  <a:gd name="connsiteX10" fmla="*/ 206375 w 412750"/>
                  <a:gd name="connsiteY10" fmla="*/ 2055813 h 2055813"/>
                  <a:gd name="connsiteX11" fmla="*/ 0 w 412750"/>
                  <a:gd name="connsiteY11" fmla="*/ 1848644 h 2055813"/>
                  <a:gd name="connsiteX12" fmla="*/ 126045 w 412750"/>
                  <a:gd name="connsiteY12" fmla="*/ 1657756 h 2055813"/>
                  <a:gd name="connsiteX13" fmla="*/ 130252 w 412750"/>
                  <a:gd name="connsiteY13" fmla="*/ 1656903 h 2055813"/>
                  <a:gd name="connsiteX14" fmla="*/ 169320 w 412750"/>
                  <a:gd name="connsiteY14" fmla="*/ 82772 h 205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750" h="2055813">
                    <a:moveTo>
                      <a:pt x="205580" y="1775070"/>
                    </a:moveTo>
                    <a:cubicBezTo>
                      <a:pt x="164293" y="1775070"/>
                      <a:pt x="130824" y="1808539"/>
                      <a:pt x="130824" y="1849826"/>
                    </a:cubicBezTo>
                    <a:cubicBezTo>
                      <a:pt x="130824" y="1891113"/>
                      <a:pt x="164293" y="1924582"/>
                      <a:pt x="205580" y="1924582"/>
                    </a:cubicBezTo>
                    <a:cubicBezTo>
                      <a:pt x="246867" y="1924582"/>
                      <a:pt x="280336" y="1891113"/>
                      <a:pt x="280336" y="1849826"/>
                    </a:cubicBezTo>
                    <a:cubicBezTo>
                      <a:pt x="280336" y="1808539"/>
                      <a:pt x="246867" y="1775070"/>
                      <a:pt x="205580" y="1775070"/>
                    </a:cubicBezTo>
                    <a:close/>
                    <a:moveTo>
                      <a:pt x="208794" y="0"/>
                    </a:moveTo>
                    <a:lnTo>
                      <a:pt x="247340" y="82772"/>
                    </a:lnTo>
                    <a:lnTo>
                      <a:pt x="284144" y="1657236"/>
                    </a:lnTo>
                    <a:lnTo>
                      <a:pt x="286706" y="1657756"/>
                    </a:lnTo>
                    <a:cubicBezTo>
                      <a:pt x="360777" y="1689206"/>
                      <a:pt x="412750" y="1762832"/>
                      <a:pt x="412750" y="1848644"/>
                    </a:cubicBezTo>
                    <a:cubicBezTo>
                      <a:pt x="412750" y="1963060"/>
                      <a:pt x="320353" y="2055813"/>
                      <a:pt x="206375" y="2055813"/>
                    </a:cubicBezTo>
                    <a:cubicBezTo>
                      <a:pt x="92397" y="2055813"/>
                      <a:pt x="0" y="1963060"/>
                      <a:pt x="0" y="1848644"/>
                    </a:cubicBezTo>
                    <a:cubicBezTo>
                      <a:pt x="0" y="1762832"/>
                      <a:pt x="51974" y="1689206"/>
                      <a:pt x="126045" y="1657756"/>
                    </a:cubicBezTo>
                    <a:lnTo>
                      <a:pt x="130252" y="1656903"/>
                    </a:lnTo>
                    <a:lnTo>
                      <a:pt x="169320" y="82772"/>
                    </a:lnTo>
                    <a:close/>
                  </a:path>
                </a:pathLst>
              </a:custGeom>
              <a:grpFill/>
              <a:ln w="212725"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Line 228">
                <a:extLst>
                  <a:ext uri="{FF2B5EF4-FFF2-40B4-BE49-F238E27FC236}">
                    <a16:creationId xmlns:a16="http://schemas.microsoft.com/office/drawing/2014/main" id="{48FD0FE3-ED09-429A-AEC2-CA6B2408CBF4}"/>
                  </a:ext>
                </a:extLst>
              </p:cNvPr>
              <p:cNvSpPr>
                <a:spLocks noChangeShapeType="1"/>
              </p:cNvSpPr>
              <p:nvPr/>
            </p:nvSpPr>
            <p:spPr bwMode="auto">
              <a:xfrm>
                <a:off x="4924426" y="2022475"/>
                <a:ext cx="128588" cy="222250"/>
              </a:xfrm>
              <a:prstGeom prst="line">
                <a:avLst/>
              </a:prstGeom>
              <a:grpFill/>
              <a:ln w="523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AE3DAA7-24C2-4308-A9ED-029ED2534441}"/>
                  </a:ext>
                </a:extLst>
              </p:cNvPr>
              <p:cNvSpPr/>
              <p:nvPr/>
            </p:nvSpPr>
            <p:spPr>
              <a:xfrm>
                <a:off x="6041231" y="1716088"/>
                <a:ext cx="54769" cy="255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651911FD-E14F-426F-9BDB-4E75F0487EBB}"/>
                </a:ext>
              </a:extLst>
            </p:cNvPr>
            <p:cNvSpPr txBox="1"/>
            <p:nvPr/>
          </p:nvSpPr>
          <p:spPr>
            <a:xfrm>
              <a:off x="2724808" y="1708269"/>
              <a:ext cx="462627" cy="276999"/>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A2BF"/>
                  </a:solidFill>
                  <a:effectLst/>
                  <a:uLnTx/>
                  <a:uFillTx/>
                  <a:latin typeface="Calibri"/>
                  <a:ea typeface="+mn-ea"/>
                  <a:cs typeface="+mn-cs"/>
                </a:rPr>
                <a:t>Start</a:t>
              </a:r>
            </a:p>
          </p:txBody>
        </p:sp>
      </p:grpSp>
      <p:grpSp>
        <p:nvGrpSpPr>
          <p:cNvPr id="24" name="Group 23">
            <a:extLst>
              <a:ext uri="{FF2B5EF4-FFF2-40B4-BE49-F238E27FC236}">
                <a16:creationId xmlns:a16="http://schemas.microsoft.com/office/drawing/2014/main" id="{9E6A3CBF-4C49-4CC9-BBC7-0F5D68FCA841}"/>
              </a:ext>
            </a:extLst>
          </p:cNvPr>
          <p:cNvGrpSpPr/>
          <p:nvPr/>
        </p:nvGrpSpPr>
        <p:grpSpPr>
          <a:xfrm>
            <a:off x="6883605" y="4297680"/>
            <a:ext cx="395325" cy="505134"/>
            <a:chOff x="11027484" y="4881666"/>
            <a:chExt cx="395325" cy="505134"/>
          </a:xfrm>
        </p:grpSpPr>
        <p:grpSp>
          <p:nvGrpSpPr>
            <p:cNvPr id="25" name="Flag5">
              <a:extLst>
                <a:ext uri="{FF2B5EF4-FFF2-40B4-BE49-F238E27FC236}">
                  <a16:creationId xmlns:a16="http://schemas.microsoft.com/office/drawing/2014/main" id="{5D5C93D6-D12E-4A9A-9AC7-CA98B495F8DF}"/>
                </a:ext>
              </a:extLst>
            </p:cNvPr>
            <p:cNvGrpSpPr>
              <a:grpSpLocks noChangeAspect="1"/>
            </p:cNvGrpSpPr>
            <p:nvPr>
              <p:custDataLst>
                <p:tags r:id="rId1"/>
              </p:custDataLst>
            </p:nvPr>
          </p:nvGrpSpPr>
          <p:grpSpPr bwMode="auto">
            <a:xfrm>
              <a:off x="11027484" y="4881666"/>
              <a:ext cx="348356" cy="448698"/>
              <a:chOff x="8" y="5"/>
              <a:chExt cx="368" cy="474"/>
            </a:xfrm>
            <a:solidFill>
              <a:schemeClr val="accent1"/>
            </a:solidFill>
          </p:grpSpPr>
          <p:sp>
            <p:nvSpPr>
              <p:cNvPr id="27" name="Flag5">
                <a:extLst>
                  <a:ext uri="{FF2B5EF4-FFF2-40B4-BE49-F238E27FC236}">
                    <a16:creationId xmlns:a16="http://schemas.microsoft.com/office/drawing/2014/main" id="{0C64D364-C328-424C-B51D-77FAFC6B2B29}"/>
                  </a:ext>
                </a:extLst>
              </p:cNvPr>
              <p:cNvSpPr>
                <a:spLocks/>
              </p:cNvSpPr>
              <p:nvPr>
                <p:custDataLst>
                  <p:tags r:id="rId2"/>
                </p:custDataLst>
              </p:nvPr>
            </p:nvSpPr>
            <p:spPr bwMode="auto">
              <a:xfrm>
                <a:off x="8" y="5"/>
                <a:ext cx="26" cy="474"/>
              </a:xfrm>
              <a:custGeom>
                <a:avLst/>
                <a:gdLst>
                  <a:gd name="T0" fmla="*/ 68 w 68"/>
                  <a:gd name="T1" fmla="*/ 1223 h 1257"/>
                  <a:gd name="T2" fmla="*/ 34 w 68"/>
                  <a:gd name="T3" fmla="*/ 1257 h 1257"/>
                  <a:gd name="T4" fmla="*/ 34 w 68"/>
                  <a:gd name="T5" fmla="*/ 1257 h 1257"/>
                  <a:gd name="T6" fmla="*/ 0 w 68"/>
                  <a:gd name="T7" fmla="*/ 1223 h 1257"/>
                  <a:gd name="T8" fmla="*/ 0 w 68"/>
                  <a:gd name="T9" fmla="*/ 34 h 1257"/>
                  <a:gd name="T10" fmla="*/ 34 w 68"/>
                  <a:gd name="T11" fmla="*/ 0 h 1257"/>
                  <a:gd name="T12" fmla="*/ 34 w 68"/>
                  <a:gd name="T13" fmla="*/ 0 h 1257"/>
                  <a:gd name="T14" fmla="*/ 68 w 68"/>
                  <a:gd name="T15" fmla="*/ 34 h 1257"/>
                  <a:gd name="T16" fmla="*/ 68 w 68"/>
                  <a:gd name="T17" fmla="*/ 1223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257">
                    <a:moveTo>
                      <a:pt x="68" y="1223"/>
                    </a:moveTo>
                    <a:cubicBezTo>
                      <a:pt x="68" y="1242"/>
                      <a:pt x="53" y="1257"/>
                      <a:pt x="34" y="1257"/>
                    </a:cubicBezTo>
                    <a:lnTo>
                      <a:pt x="34" y="1257"/>
                    </a:lnTo>
                    <a:cubicBezTo>
                      <a:pt x="15" y="1257"/>
                      <a:pt x="0" y="1242"/>
                      <a:pt x="0" y="1223"/>
                    </a:cubicBezTo>
                    <a:lnTo>
                      <a:pt x="0" y="34"/>
                    </a:lnTo>
                    <a:cubicBezTo>
                      <a:pt x="0" y="15"/>
                      <a:pt x="15" y="0"/>
                      <a:pt x="34" y="0"/>
                    </a:cubicBezTo>
                    <a:lnTo>
                      <a:pt x="34" y="0"/>
                    </a:lnTo>
                    <a:cubicBezTo>
                      <a:pt x="53" y="0"/>
                      <a:pt x="68" y="15"/>
                      <a:pt x="68" y="34"/>
                    </a:cubicBezTo>
                    <a:lnTo>
                      <a:pt x="68" y="12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lag5">
                <a:extLst>
                  <a:ext uri="{FF2B5EF4-FFF2-40B4-BE49-F238E27FC236}">
                    <a16:creationId xmlns:a16="http://schemas.microsoft.com/office/drawing/2014/main" id="{1847B8BA-B2A0-4C14-ADE8-B7F7D71DB3B1}"/>
                  </a:ext>
                </a:extLst>
              </p:cNvPr>
              <p:cNvSpPr>
                <a:spLocks noChangeArrowheads="1"/>
              </p:cNvSpPr>
              <p:nvPr>
                <p:custDataLst>
                  <p:tags r:id="rId3"/>
                </p:custDataLst>
              </p:nvPr>
            </p:nvSpPr>
            <p:spPr bwMode="auto">
              <a:xfrm>
                <a:off x="34" y="26"/>
                <a:ext cx="55"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lag5">
                <a:extLst>
                  <a:ext uri="{FF2B5EF4-FFF2-40B4-BE49-F238E27FC236}">
                    <a16:creationId xmlns:a16="http://schemas.microsoft.com/office/drawing/2014/main" id="{81896CD4-A115-4040-90F3-AAD879A0DBC5}"/>
                  </a:ext>
                </a:extLst>
              </p:cNvPr>
              <p:cNvSpPr>
                <a:spLocks noChangeArrowheads="1"/>
              </p:cNvSpPr>
              <p:nvPr>
                <p:custDataLst>
                  <p:tags r:id="rId4"/>
                </p:custDataLst>
              </p:nvPr>
            </p:nvSpPr>
            <p:spPr bwMode="auto">
              <a:xfrm>
                <a:off x="88" y="81"/>
                <a:ext cx="56"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lag5">
                <a:extLst>
                  <a:ext uri="{FF2B5EF4-FFF2-40B4-BE49-F238E27FC236}">
                    <a16:creationId xmlns:a16="http://schemas.microsoft.com/office/drawing/2014/main" id="{E78D35FE-5BE2-44B7-92AB-EF45F72CFAE2}"/>
                  </a:ext>
                </a:extLst>
              </p:cNvPr>
              <p:cNvSpPr>
                <a:spLocks noChangeArrowheads="1"/>
              </p:cNvSpPr>
              <p:nvPr>
                <p:custDataLst>
                  <p:tags r:id="rId5"/>
                </p:custDataLst>
              </p:nvPr>
            </p:nvSpPr>
            <p:spPr bwMode="auto">
              <a:xfrm>
                <a:off x="34" y="136"/>
                <a:ext cx="55"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lag5">
                <a:extLst>
                  <a:ext uri="{FF2B5EF4-FFF2-40B4-BE49-F238E27FC236}">
                    <a16:creationId xmlns:a16="http://schemas.microsoft.com/office/drawing/2014/main" id="{DC3C9180-5C1F-4FB6-AEB5-E68EF1D06F4D}"/>
                  </a:ext>
                </a:extLst>
              </p:cNvPr>
              <p:cNvSpPr>
                <a:spLocks noChangeArrowheads="1"/>
              </p:cNvSpPr>
              <p:nvPr>
                <p:custDataLst>
                  <p:tags r:id="rId6"/>
                </p:custDataLst>
              </p:nvPr>
            </p:nvSpPr>
            <p:spPr bwMode="auto">
              <a:xfrm>
                <a:off x="88" y="191"/>
                <a:ext cx="56"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lag5">
                <a:extLst>
                  <a:ext uri="{FF2B5EF4-FFF2-40B4-BE49-F238E27FC236}">
                    <a16:creationId xmlns:a16="http://schemas.microsoft.com/office/drawing/2014/main" id="{DDC49F5D-CC93-453B-8B63-BF7C6F9F8F99}"/>
                  </a:ext>
                </a:extLst>
              </p:cNvPr>
              <p:cNvSpPr>
                <a:spLocks noChangeArrowheads="1"/>
              </p:cNvSpPr>
              <p:nvPr>
                <p:custDataLst>
                  <p:tags r:id="rId7"/>
                </p:custDataLst>
              </p:nvPr>
            </p:nvSpPr>
            <p:spPr bwMode="auto">
              <a:xfrm>
                <a:off x="144" y="26"/>
                <a:ext cx="54"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lag5">
                <a:extLst>
                  <a:ext uri="{FF2B5EF4-FFF2-40B4-BE49-F238E27FC236}">
                    <a16:creationId xmlns:a16="http://schemas.microsoft.com/office/drawing/2014/main" id="{CFA15098-6EAC-4816-9D96-FE6666266B13}"/>
                  </a:ext>
                </a:extLst>
              </p:cNvPr>
              <p:cNvSpPr>
                <a:spLocks noChangeArrowheads="1"/>
              </p:cNvSpPr>
              <p:nvPr>
                <p:custDataLst>
                  <p:tags r:id="rId8"/>
                </p:custDataLst>
              </p:nvPr>
            </p:nvSpPr>
            <p:spPr bwMode="auto">
              <a:xfrm>
                <a:off x="198" y="81"/>
                <a:ext cx="55"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lag5">
                <a:extLst>
                  <a:ext uri="{FF2B5EF4-FFF2-40B4-BE49-F238E27FC236}">
                    <a16:creationId xmlns:a16="http://schemas.microsoft.com/office/drawing/2014/main" id="{A5CA5C39-AFEA-4429-BE16-2C75497AA179}"/>
                  </a:ext>
                </a:extLst>
              </p:cNvPr>
              <p:cNvSpPr>
                <a:spLocks noChangeArrowheads="1"/>
              </p:cNvSpPr>
              <p:nvPr>
                <p:custDataLst>
                  <p:tags r:id="rId9"/>
                </p:custDataLst>
              </p:nvPr>
            </p:nvSpPr>
            <p:spPr bwMode="auto">
              <a:xfrm>
                <a:off x="144" y="136"/>
                <a:ext cx="54"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lag5">
                <a:extLst>
                  <a:ext uri="{FF2B5EF4-FFF2-40B4-BE49-F238E27FC236}">
                    <a16:creationId xmlns:a16="http://schemas.microsoft.com/office/drawing/2014/main" id="{C9048896-9172-4127-8FA6-0FEB7A9DA98E}"/>
                  </a:ext>
                </a:extLst>
              </p:cNvPr>
              <p:cNvSpPr>
                <a:spLocks noChangeArrowheads="1"/>
              </p:cNvSpPr>
              <p:nvPr>
                <p:custDataLst>
                  <p:tags r:id="rId10"/>
                </p:custDataLst>
              </p:nvPr>
            </p:nvSpPr>
            <p:spPr bwMode="auto">
              <a:xfrm>
                <a:off x="198" y="191"/>
                <a:ext cx="55"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lag5">
                <a:extLst>
                  <a:ext uri="{FF2B5EF4-FFF2-40B4-BE49-F238E27FC236}">
                    <a16:creationId xmlns:a16="http://schemas.microsoft.com/office/drawing/2014/main" id="{DAE2FC72-44F3-494B-8303-5E54680EB8EE}"/>
                  </a:ext>
                </a:extLst>
              </p:cNvPr>
              <p:cNvSpPr>
                <a:spLocks noChangeArrowheads="1"/>
              </p:cNvSpPr>
              <p:nvPr>
                <p:custDataLst>
                  <p:tags r:id="rId11"/>
                </p:custDataLst>
              </p:nvPr>
            </p:nvSpPr>
            <p:spPr bwMode="auto">
              <a:xfrm>
                <a:off x="253" y="26"/>
                <a:ext cx="56"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lag5">
                <a:extLst>
                  <a:ext uri="{FF2B5EF4-FFF2-40B4-BE49-F238E27FC236}">
                    <a16:creationId xmlns:a16="http://schemas.microsoft.com/office/drawing/2014/main" id="{27DFCFCD-8D97-421D-9782-7A90447FA1A7}"/>
                  </a:ext>
                </a:extLst>
              </p:cNvPr>
              <p:cNvSpPr>
                <a:spLocks noChangeArrowheads="1"/>
              </p:cNvSpPr>
              <p:nvPr>
                <p:custDataLst>
                  <p:tags r:id="rId12"/>
                </p:custDataLst>
              </p:nvPr>
            </p:nvSpPr>
            <p:spPr bwMode="auto">
              <a:xfrm>
                <a:off x="309" y="81"/>
                <a:ext cx="54"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lag5">
                <a:extLst>
                  <a:ext uri="{FF2B5EF4-FFF2-40B4-BE49-F238E27FC236}">
                    <a16:creationId xmlns:a16="http://schemas.microsoft.com/office/drawing/2014/main" id="{97AA6527-E066-4628-9264-99197E0F92AE}"/>
                  </a:ext>
                </a:extLst>
              </p:cNvPr>
              <p:cNvSpPr>
                <a:spLocks noChangeArrowheads="1"/>
              </p:cNvSpPr>
              <p:nvPr>
                <p:custDataLst>
                  <p:tags r:id="rId13"/>
                </p:custDataLst>
              </p:nvPr>
            </p:nvSpPr>
            <p:spPr bwMode="auto">
              <a:xfrm>
                <a:off x="253" y="136"/>
                <a:ext cx="56"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lag5">
                <a:extLst>
                  <a:ext uri="{FF2B5EF4-FFF2-40B4-BE49-F238E27FC236}">
                    <a16:creationId xmlns:a16="http://schemas.microsoft.com/office/drawing/2014/main" id="{99998E35-4F4F-4040-B8A6-7CBEDEED6513}"/>
                  </a:ext>
                </a:extLst>
              </p:cNvPr>
              <p:cNvSpPr>
                <a:spLocks noChangeArrowheads="1"/>
              </p:cNvSpPr>
              <p:nvPr>
                <p:custDataLst>
                  <p:tags r:id="rId14"/>
                </p:custDataLst>
              </p:nvPr>
            </p:nvSpPr>
            <p:spPr bwMode="auto">
              <a:xfrm>
                <a:off x="309" y="191"/>
                <a:ext cx="54" cy="56"/>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lag5">
                <a:extLst>
                  <a:ext uri="{FF2B5EF4-FFF2-40B4-BE49-F238E27FC236}">
                    <a16:creationId xmlns:a16="http://schemas.microsoft.com/office/drawing/2014/main" id="{2B5763B3-1FE3-4802-8175-A14F0CE2D5BD}"/>
                  </a:ext>
                </a:extLst>
              </p:cNvPr>
              <p:cNvSpPr>
                <a:spLocks noEditPoints="1"/>
              </p:cNvSpPr>
              <p:nvPr>
                <p:custDataLst>
                  <p:tags r:id="rId15"/>
                </p:custDataLst>
              </p:nvPr>
            </p:nvSpPr>
            <p:spPr bwMode="auto">
              <a:xfrm>
                <a:off x="15" y="15"/>
                <a:ext cx="361" cy="244"/>
              </a:xfrm>
              <a:custGeom>
                <a:avLst/>
                <a:gdLst>
                  <a:gd name="T0" fmla="*/ 961 w 961"/>
                  <a:gd name="T1" fmla="*/ 648 h 648"/>
                  <a:gd name="T2" fmla="*/ 0 w 961"/>
                  <a:gd name="T3" fmla="*/ 648 h 648"/>
                  <a:gd name="T4" fmla="*/ 0 w 961"/>
                  <a:gd name="T5" fmla="*/ 0 h 648"/>
                  <a:gd name="T6" fmla="*/ 961 w 961"/>
                  <a:gd name="T7" fmla="*/ 0 h 648"/>
                  <a:gd name="T8" fmla="*/ 961 w 961"/>
                  <a:gd name="T9" fmla="*/ 648 h 648"/>
                  <a:gd name="T10" fmla="*/ 33 w 961"/>
                  <a:gd name="T11" fmla="*/ 615 h 648"/>
                  <a:gd name="T12" fmla="*/ 928 w 961"/>
                  <a:gd name="T13" fmla="*/ 615 h 648"/>
                  <a:gd name="T14" fmla="*/ 928 w 961"/>
                  <a:gd name="T15" fmla="*/ 33 h 648"/>
                  <a:gd name="T16" fmla="*/ 33 w 961"/>
                  <a:gd name="T17" fmla="*/ 33 h 648"/>
                  <a:gd name="T18" fmla="*/ 33 w 961"/>
                  <a:gd name="T19" fmla="*/ 61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648">
                    <a:moveTo>
                      <a:pt x="961" y="648"/>
                    </a:moveTo>
                    <a:lnTo>
                      <a:pt x="0" y="648"/>
                    </a:lnTo>
                    <a:lnTo>
                      <a:pt x="0" y="0"/>
                    </a:lnTo>
                    <a:lnTo>
                      <a:pt x="961" y="0"/>
                    </a:lnTo>
                    <a:lnTo>
                      <a:pt x="961" y="648"/>
                    </a:lnTo>
                    <a:close/>
                    <a:moveTo>
                      <a:pt x="33" y="615"/>
                    </a:moveTo>
                    <a:lnTo>
                      <a:pt x="928" y="615"/>
                    </a:lnTo>
                    <a:lnTo>
                      <a:pt x="928" y="33"/>
                    </a:lnTo>
                    <a:lnTo>
                      <a:pt x="33" y="33"/>
                    </a:lnTo>
                    <a:lnTo>
                      <a:pt x="33" y="6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DE860519-7CE7-442A-AF78-38DE3EDC0BA9}"/>
                </a:ext>
              </a:extLst>
            </p:cNvPr>
            <p:cNvSpPr txBox="1"/>
            <p:nvPr/>
          </p:nvSpPr>
          <p:spPr>
            <a:xfrm>
              <a:off x="11063736" y="5109801"/>
              <a:ext cx="359073" cy="276999"/>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DA2BF"/>
                  </a:solidFill>
                  <a:effectLst/>
                  <a:uLnTx/>
                  <a:uFillTx/>
                  <a:latin typeface="Calibri"/>
                  <a:ea typeface="+mn-ea"/>
                  <a:cs typeface="+mn-cs"/>
                </a:rPr>
                <a:t>End</a:t>
              </a:r>
            </a:p>
          </p:txBody>
        </p:sp>
      </p:grpSp>
    </p:spTree>
    <p:extLst>
      <p:ext uri="{BB962C8B-B14F-4D97-AF65-F5344CB8AC3E}">
        <p14:creationId xmlns:p14="http://schemas.microsoft.com/office/powerpoint/2010/main" val="1548541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normAutofit/>
          </a:bodyPr>
          <a:lstStyle/>
          <a:p>
            <a:pPr algn="r" rtl="1"/>
            <a:r>
              <a:rPr lang="fa-IR" sz="2800" dirty="0"/>
              <a:t> تشخیص و ثبت </a:t>
            </a:r>
            <a:r>
              <a:rPr lang="en-US" sz="2800" dirty="0"/>
              <a:t>bug </a:t>
            </a:r>
            <a:r>
              <a:rPr lang="fa-IR" sz="2800" dirty="0"/>
              <a:t>ها و مدیریت فرآیندهای فوریِ برنامه ریزی نشده</a:t>
            </a:r>
            <a:endParaRPr lang="en-US" sz="2800" dirty="0">
              <a:cs typeface="B Nazanin" panose="00000400000000000000" pitchFamily="2" charset="-78"/>
            </a:endParaRPr>
          </a:p>
        </p:txBody>
      </p:sp>
      <p:grpSp>
        <p:nvGrpSpPr>
          <p:cNvPr id="16" name="Group 15"/>
          <p:cNvGrpSpPr>
            <a:grpSpLocks noChangeAspect="1"/>
          </p:cNvGrpSpPr>
          <p:nvPr/>
        </p:nvGrpSpPr>
        <p:grpSpPr>
          <a:xfrm>
            <a:off x="1998033" y="2995585"/>
            <a:ext cx="2041126" cy="2041126"/>
            <a:chOff x="601033" y="2855912"/>
            <a:chExt cx="2041126" cy="2041126"/>
          </a:xfrm>
        </p:grpSpPr>
        <p:sp>
          <p:nvSpPr>
            <p:cNvPr id="152" name="Circle: Hollow 151"/>
            <p:cNvSpPr>
              <a:spLocks noChangeAspect="1"/>
            </p:cNvSpPr>
            <p:nvPr/>
          </p:nvSpPr>
          <p:spPr>
            <a:xfrm>
              <a:off x="763241" y="3018120"/>
              <a:ext cx="1716710" cy="1716710"/>
            </a:xfrm>
            <a:prstGeom prst="donut">
              <a:avLst>
                <a:gd name="adj" fmla="val 713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cs typeface="B Nazanin" panose="00000400000000000000" pitchFamily="2" charset="-78"/>
              </a:endParaRPr>
            </a:p>
          </p:txBody>
        </p:sp>
        <p:grpSp>
          <p:nvGrpSpPr>
            <p:cNvPr id="153" name="Group 152"/>
            <p:cNvGrpSpPr/>
            <p:nvPr/>
          </p:nvGrpSpPr>
          <p:grpSpPr>
            <a:xfrm>
              <a:off x="1534076" y="2855912"/>
              <a:ext cx="175040" cy="2041126"/>
              <a:chOff x="8229799" y="2768458"/>
              <a:chExt cx="175040" cy="2041126"/>
            </a:xfrm>
            <a:solidFill>
              <a:schemeClr val="tx2"/>
            </a:solidFill>
          </p:grpSpPr>
          <p:sp>
            <p:nvSpPr>
              <p:cNvPr id="169" name="Trapezoid 168"/>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70" name="Trapezoid 169"/>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54" name="Group 153"/>
            <p:cNvGrpSpPr/>
            <p:nvPr/>
          </p:nvGrpSpPr>
          <p:grpSpPr>
            <a:xfrm rot="5400000">
              <a:off x="1534076" y="2855912"/>
              <a:ext cx="175040" cy="2041126"/>
              <a:chOff x="8229799" y="2768458"/>
              <a:chExt cx="175040" cy="2041126"/>
            </a:xfrm>
            <a:solidFill>
              <a:schemeClr val="tx2"/>
            </a:solidFill>
          </p:grpSpPr>
          <p:sp>
            <p:nvSpPr>
              <p:cNvPr id="167" name="Trapezoid 166"/>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68" name="Trapezoid 167"/>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55" name="Group 154"/>
            <p:cNvGrpSpPr/>
            <p:nvPr/>
          </p:nvGrpSpPr>
          <p:grpSpPr>
            <a:xfrm rot="1800000">
              <a:off x="1534076" y="2855912"/>
              <a:ext cx="175040" cy="2041126"/>
              <a:chOff x="8229799" y="2768458"/>
              <a:chExt cx="175040" cy="2041126"/>
            </a:xfrm>
            <a:solidFill>
              <a:schemeClr val="tx2"/>
            </a:solidFill>
          </p:grpSpPr>
          <p:sp>
            <p:nvSpPr>
              <p:cNvPr id="165" name="Trapezoid 164"/>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66" name="Trapezoid 165"/>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56" name="Group 155"/>
            <p:cNvGrpSpPr/>
            <p:nvPr/>
          </p:nvGrpSpPr>
          <p:grpSpPr>
            <a:xfrm rot="3600000">
              <a:off x="1534076" y="2855912"/>
              <a:ext cx="175040" cy="2041126"/>
              <a:chOff x="8229799" y="2768458"/>
              <a:chExt cx="175040" cy="2041126"/>
            </a:xfrm>
            <a:solidFill>
              <a:schemeClr val="tx2"/>
            </a:solidFill>
          </p:grpSpPr>
          <p:sp>
            <p:nvSpPr>
              <p:cNvPr id="163" name="Trapezoid 162"/>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64" name="Trapezoid 163"/>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57" name="Group 156"/>
            <p:cNvGrpSpPr/>
            <p:nvPr/>
          </p:nvGrpSpPr>
          <p:grpSpPr>
            <a:xfrm rot="7200000">
              <a:off x="1534076" y="2855912"/>
              <a:ext cx="175040" cy="2041126"/>
              <a:chOff x="8229799" y="2768458"/>
              <a:chExt cx="175040" cy="2041126"/>
            </a:xfrm>
            <a:solidFill>
              <a:schemeClr val="tx2"/>
            </a:solidFill>
          </p:grpSpPr>
          <p:sp>
            <p:nvSpPr>
              <p:cNvPr id="161" name="Trapezoid 16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62" name="Trapezoid 16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58" name="Group 157"/>
            <p:cNvGrpSpPr/>
            <p:nvPr/>
          </p:nvGrpSpPr>
          <p:grpSpPr>
            <a:xfrm rot="9000000">
              <a:off x="1534076" y="2855912"/>
              <a:ext cx="175040" cy="2041126"/>
              <a:chOff x="8229799" y="2768458"/>
              <a:chExt cx="175040" cy="2041126"/>
            </a:xfrm>
            <a:solidFill>
              <a:schemeClr val="tx2"/>
            </a:solidFill>
          </p:grpSpPr>
          <p:sp>
            <p:nvSpPr>
              <p:cNvPr id="159" name="Trapezoid 158"/>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160" name="Trapezoid 159"/>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11" name="Oval 10"/>
            <p:cNvSpPr>
              <a:spLocks noChangeAspect="1"/>
            </p:cNvSpPr>
            <p:nvPr/>
          </p:nvSpPr>
          <p:spPr>
            <a:xfrm>
              <a:off x="915182" y="3175845"/>
              <a:ext cx="1408186" cy="1408186"/>
            </a:xfrm>
            <a:prstGeom prst="ellipse">
              <a:avLst/>
            </a:prstGeom>
            <a:solidFill>
              <a:schemeClr val="bg1"/>
            </a:solidFill>
            <a:ln w="762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9" name="Group 18"/>
          <p:cNvGrpSpPr/>
          <p:nvPr/>
        </p:nvGrpSpPr>
        <p:grpSpPr>
          <a:xfrm>
            <a:off x="3536735" y="2995585"/>
            <a:ext cx="2041126" cy="2041126"/>
            <a:chOff x="2955023" y="2855911"/>
            <a:chExt cx="2041126" cy="2041126"/>
          </a:xfrm>
        </p:grpSpPr>
        <p:sp>
          <p:nvSpPr>
            <p:cNvPr id="323" name="Circle: Hollow 322"/>
            <p:cNvSpPr>
              <a:spLocks noChangeAspect="1"/>
            </p:cNvSpPr>
            <p:nvPr/>
          </p:nvSpPr>
          <p:spPr>
            <a:xfrm>
              <a:off x="3117231" y="3018119"/>
              <a:ext cx="1716710" cy="1716710"/>
            </a:xfrm>
            <a:prstGeom prst="donut">
              <a:avLst>
                <a:gd name="adj" fmla="val 71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cs typeface="B Nazanin" panose="00000400000000000000" pitchFamily="2" charset="-78"/>
              </a:endParaRPr>
            </a:p>
          </p:txBody>
        </p:sp>
        <p:grpSp>
          <p:nvGrpSpPr>
            <p:cNvPr id="324" name="Group 323"/>
            <p:cNvGrpSpPr/>
            <p:nvPr/>
          </p:nvGrpSpPr>
          <p:grpSpPr>
            <a:xfrm>
              <a:off x="3888066" y="2855911"/>
              <a:ext cx="175040" cy="2041126"/>
              <a:chOff x="8229799" y="2768458"/>
              <a:chExt cx="175040" cy="2041126"/>
            </a:xfrm>
            <a:solidFill>
              <a:schemeClr val="accent1"/>
            </a:solidFill>
          </p:grpSpPr>
          <p:sp>
            <p:nvSpPr>
              <p:cNvPr id="341" name="Trapezoid 34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42" name="Trapezoid 34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25" name="Group 324"/>
            <p:cNvGrpSpPr/>
            <p:nvPr/>
          </p:nvGrpSpPr>
          <p:grpSpPr>
            <a:xfrm rot="5400000">
              <a:off x="3888066" y="2855911"/>
              <a:ext cx="175040" cy="2041126"/>
              <a:chOff x="8229799" y="2768458"/>
              <a:chExt cx="175040" cy="2041126"/>
            </a:xfrm>
            <a:solidFill>
              <a:schemeClr val="accent1"/>
            </a:solidFill>
          </p:grpSpPr>
          <p:sp>
            <p:nvSpPr>
              <p:cNvPr id="339" name="Trapezoid 338"/>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40" name="Trapezoid 339"/>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26" name="Group 325"/>
            <p:cNvGrpSpPr/>
            <p:nvPr/>
          </p:nvGrpSpPr>
          <p:grpSpPr>
            <a:xfrm rot="1800000">
              <a:off x="3888066" y="2855911"/>
              <a:ext cx="175040" cy="2041126"/>
              <a:chOff x="8229799" y="2768458"/>
              <a:chExt cx="175040" cy="2041126"/>
            </a:xfrm>
            <a:solidFill>
              <a:schemeClr val="accent1"/>
            </a:solidFill>
          </p:grpSpPr>
          <p:sp>
            <p:nvSpPr>
              <p:cNvPr id="337" name="Trapezoid 336"/>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38" name="Trapezoid 337"/>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27" name="Group 326"/>
            <p:cNvGrpSpPr/>
            <p:nvPr/>
          </p:nvGrpSpPr>
          <p:grpSpPr>
            <a:xfrm rot="3600000">
              <a:off x="3888066" y="2855911"/>
              <a:ext cx="175040" cy="2041126"/>
              <a:chOff x="8229799" y="2768458"/>
              <a:chExt cx="175040" cy="2041126"/>
            </a:xfrm>
            <a:solidFill>
              <a:schemeClr val="accent1"/>
            </a:solidFill>
          </p:grpSpPr>
          <p:sp>
            <p:nvSpPr>
              <p:cNvPr id="335" name="Trapezoid 334"/>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36" name="Trapezoid 335"/>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28" name="Group 327"/>
            <p:cNvGrpSpPr/>
            <p:nvPr/>
          </p:nvGrpSpPr>
          <p:grpSpPr>
            <a:xfrm rot="7200000">
              <a:off x="3888066" y="2855911"/>
              <a:ext cx="175040" cy="2041126"/>
              <a:chOff x="8229799" y="2768458"/>
              <a:chExt cx="175040" cy="2041126"/>
            </a:xfrm>
            <a:solidFill>
              <a:schemeClr val="accent1"/>
            </a:solidFill>
          </p:grpSpPr>
          <p:sp>
            <p:nvSpPr>
              <p:cNvPr id="333" name="Trapezoid 332"/>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34" name="Trapezoid 333"/>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29" name="Group 328"/>
            <p:cNvGrpSpPr/>
            <p:nvPr/>
          </p:nvGrpSpPr>
          <p:grpSpPr>
            <a:xfrm rot="9000000">
              <a:off x="3888066" y="2855911"/>
              <a:ext cx="175040" cy="2041126"/>
              <a:chOff x="8229799" y="2768458"/>
              <a:chExt cx="175040" cy="2041126"/>
            </a:xfrm>
            <a:solidFill>
              <a:schemeClr val="accent1"/>
            </a:solidFill>
          </p:grpSpPr>
          <p:sp>
            <p:nvSpPr>
              <p:cNvPr id="331" name="Trapezoid 33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32" name="Trapezoid 33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330" name="Oval 329"/>
            <p:cNvSpPr>
              <a:spLocks noChangeAspect="1"/>
            </p:cNvSpPr>
            <p:nvPr/>
          </p:nvSpPr>
          <p:spPr>
            <a:xfrm>
              <a:off x="3269172" y="3175844"/>
              <a:ext cx="1408186" cy="1408186"/>
            </a:xfrm>
            <a:prstGeom prst="ellipse">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20" name="Group 19"/>
          <p:cNvGrpSpPr/>
          <p:nvPr/>
        </p:nvGrpSpPr>
        <p:grpSpPr>
          <a:xfrm>
            <a:off x="5075437" y="2995585"/>
            <a:ext cx="2041126" cy="2041126"/>
            <a:chOff x="5517577" y="2855912"/>
            <a:chExt cx="2041126" cy="2041126"/>
          </a:xfrm>
        </p:grpSpPr>
        <p:sp>
          <p:nvSpPr>
            <p:cNvPr id="343" name="Circle: Hollow 342"/>
            <p:cNvSpPr>
              <a:spLocks noChangeAspect="1"/>
            </p:cNvSpPr>
            <p:nvPr/>
          </p:nvSpPr>
          <p:spPr>
            <a:xfrm>
              <a:off x="5679785" y="3018120"/>
              <a:ext cx="1716710" cy="1716710"/>
            </a:xfrm>
            <a:prstGeom prst="donut">
              <a:avLst>
                <a:gd name="adj" fmla="val 713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cs typeface="B Nazanin" panose="00000400000000000000" pitchFamily="2" charset="-78"/>
              </a:endParaRPr>
            </a:p>
          </p:txBody>
        </p:sp>
        <p:grpSp>
          <p:nvGrpSpPr>
            <p:cNvPr id="344" name="Group 343"/>
            <p:cNvGrpSpPr/>
            <p:nvPr/>
          </p:nvGrpSpPr>
          <p:grpSpPr>
            <a:xfrm>
              <a:off x="6450620" y="2855912"/>
              <a:ext cx="175040" cy="2041126"/>
              <a:chOff x="8229799" y="2768458"/>
              <a:chExt cx="175040" cy="2041126"/>
            </a:xfrm>
            <a:solidFill>
              <a:schemeClr val="accent2"/>
            </a:solidFill>
          </p:grpSpPr>
          <p:sp>
            <p:nvSpPr>
              <p:cNvPr id="345" name="Trapezoid 344"/>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46" name="Trapezoid 345"/>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47" name="Group 346"/>
            <p:cNvGrpSpPr/>
            <p:nvPr/>
          </p:nvGrpSpPr>
          <p:grpSpPr>
            <a:xfrm rot="5400000">
              <a:off x="6450620" y="2855912"/>
              <a:ext cx="175040" cy="2041126"/>
              <a:chOff x="8229799" y="2768458"/>
              <a:chExt cx="175040" cy="2041126"/>
            </a:xfrm>
            <a:solidFill>
              <a:schemeClr val="accent2"/>
            </a:solidFill>
          </p:grpSpPr>
          <p:sp>
            <p:nvSpPr>
              <p:cNvPr id="348" name="Trapezoid 347"/>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49" name="Trapezoid 348"/>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50" name="Group 349"/>
            <p:cNvGrpSpPr/>
            <p:nvPr/>
          </p:nvGrpSpPr>
          <p:grpSpPr>
            <a:xfrm rot="1800000">
              <a:off x="6450620" y="2855912"/>
              <a:ext cx="175040" cy="2041126"/>
              <a:chOff x="8229799" y="2768458"/>
              <a:chExt cx="175040" cy="2041126"/>
            </a:xfrm>
            <a:solidFill>
              <a:schemeClr val="accent2"/>
            </a:solidFill>
          </p:grpSpPr>
          <p:sp>
            <p:nvSpPr>
              <p:cNvPr id="351" name="Trapezoid 35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52" name="Trapezoid 35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53" name="Group 352"/>
            <p:cNvGrpSpPr/>
            <p:nvPr/>
          </p:nvGrpSpPr>
          <p:grpSpPr>
            <a:xfrm rot="3600000">
              <a:off x="6450620" y="2855912"/>
              <a:ext cx="175040" cy="2041126"/>
              <a:chOff x="8229799" y="2768458"/>
              <a:chExt cx="175040" cy="2041126"/>
            </a:xfrm>
            <a:solidFill>
              <a:schemeClr val="accent2"/>
            </a:solidFill>
          </p:grpSpPr>
          <p:sp>
            <p:nvSpPr>
              <p:cNvPr id="354" name="Trapezoid 353"/>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55" name="Trapezoid 354"/>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56" name="Group 355"/>
            <p:cNvGrpSpPr/>
            <p:nvPr/>
          </p:nvGrpSpPr>
          <p:grpSpPr>
            <a:xfrm rot="7200000">
              <a:off x="6450620" y="2855912"/>
              <a:ext cx="175040" cy="2041126"/>
              <a:chOff x="8229799" y="2768458"/>
              <a:chExt cx="175040" cy="2041126"/>
            </a:xfrm>
            <a:solidFill>
              <a:schemeClr val="accent2"/>
            </a:solidFill>
          </p:grpSpPr>
          <p:sp>
            <p:nvSpPr>
              <p:cNvPr id="357" name="Trapezoid 356"/>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58" name="Trapezoid 357"/>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59" name="Group 358"/>
            <p:cNvGrpSpPr/>
            <p:nvPr/>
          </p:nvGrpSpPr>
          <p:grpSpPr>
            <a:xfrm rot="9000000">
              <a:off x="6450620" y="2855912"/>
              <a:ext cx="175040" cy="2041126"/>
              <a:chOff x="8229799" y="2768458"/>
              <a:chExt cx="175040" cy="2041126"/>
            </a:xfrm>
            <a:solidFill>
              <a:schemeClr val="accent2"/>
            </a:solidFill>
          </p:grpSpPr>
          <p:sp>
            <p:nvSpPr>
              <p:cNvPr id="360" name="Trapezoid 359"/>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61" name="Trapezoid 360"/>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362" name="Oval 361"/>
            <p:cNvSpPr>
              <a:spLocks noChangeAspect="1"/>
            </p:cNvSpPr>
            <p:nvPr/>
          </p:nvSpPr>
          <p:spPr>
            <a:xfrm>
              <a:off x="5831726" y="3175845"/>
              <a:ext cx="1408186" cy="1408186"/>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21" name="Group 20"/>
          <p:cNvGrpSpPr/>
          <p:nvPr/>
        </p:nvGrpSpPr>
        <p:grpSpPr>
          <a:xfrm>
            <a:off x="6614139" y="2995585"/>
            <a:ext cx="2041126" cy="2041126"/>
            <a:chOff x="7964592" y="2855911"/>
            <a:chExt cx="2041126" cy="2041126"/>
          </a:xfrm>
        </p:grpSpPr>
        <p:sp>
          <p:nvSpPr>
            <p:cNvPr id="363" name="Circle: Hollow 362"/>
            <p:cNvSpPr>
              <a:spLocks noChangeAspect="1"/>
            </p:cNvSpPr>
            <p:nvPr/>
          </p:nvSpPr>
          <p:spPr>
            <a:xfrm>
              <a:off x="8126800" y="3018119"/>
              <a:ext cx="1716710" cy="1716710"/>
            </a:xfrm>
            <a:prstGeom prst="donut">
              <a:avLst>
                <a:gd name="adj" fmla="val 713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cs typeface="B Nazanin" panose="00000400000000000000" pitchFamily="2" charset="-78"/>
              </a:endParaRPr>
            </a:p>
          </p:txBody>
        </p:sp>
        <p:grpSp>
          <p:nvGrpSpPr>
            <p:cNvPr id="364" name="Group 363"/>
            <p:cNvGrpSpPr/>
            <p:nvPr/>
          </p:nvGrpSpPr>
          <p:grpSpPr>
            <a:xfrm>
              <a:off x="8897635" y="2855911"/>
              <a:ext cx="175040" cy="2041126"/>
              <a:chOff x="8229799" y="2768458"/>
              <a:chExt cx="175040" cy="2041126"/>
            </a:xfrm>
            <a:solidFill>
              <a:schemeClr val="accent3"/>
            </a:solidFill>
          </p:grpSpPr>
          <p:sp>
            <p:nvSpPr>
              <p:cNvPr id="365" name="Trapezoid 364"/>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66" name="Trapezoid 365"/>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67" name="Group 366"/>
            <p:cNvGrpSpPr/>
            <p:nvPr/>
          </p:nvGrpSpPr>
          <p:grpSpPr>
            <a:xfrm rot="5400000">
              <a:off x="8897635" y="2855911"/>
              <a:ext cx="175040" cy="2041126"/>
              <a:chOff x="8229799" y="2768458"/>
              <a:chExt cx="175040" cy="2041126"/>
            </a:xfrm>
            <a:solidFill>
              <a:schemeClr val="accent3"/>
            </a:solidFill>
          </p:grpSpPr>
          <p:sp>
            <p:nvSpPr>
              <p:cNvPr id="368" name="Trapezoid 367"/>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69" name="Trapezoid 368"/>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70" name="Group 369"/>
            <p:cNvGrpSpPr/>
            <p:nvPr/>
          </p:nvGrpSpPr>
          <p:grpSpPr>
            <a:xfrm rot="1800000">
              <a:off x="8897635" y="2855911"/>
              <a:ext cx="175040" cy="2041126"/>
              <a:chOff x="8229799" y="2768458"/>
              <a:chExt cx="175040" cy="2041126"/>
            </a:xfrm>
            <a:solidFill>
              <a:schemeClr val="accent3"/>
            </a:solidFill>
          </p:grpSpPr>
          <p:sp>
            <p:nvSpPr>
              <p:cNvPr id="371" name="Trapezoid 37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72" name="Trapezoid 37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73" name="Group 372"/>
            <p:cNvGrpSpPr/>
            <p:nvPr/>
          </p:nvGrpSpPr>
          <p:grpSpPr>
            <a:xfrm rot="3600000">
              <a:off x="8897635" y="2855911"/>
              <a:ext cx="175040" cy="2041126"/>
              <a:chOff x="8229799" y="2768458"/>
              <a:chExt cx="175040" cy="2041126"/>
            </a:xfrm>
            <a:solidFill>
              <a:schemeClr val="accent3"/>
            </a:solidFill>
          </p:grpSpPr>
          <p:sp>
            <p:nvSpPr>
              <p:cNvPr id="374" name="Trapezoid 373"/>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75" name="Trapezoid 374"/>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76" name="Group 375"/>
            <p:cNvGrpSpPr/>
            <p:nvPr/>
          </p:nvGrpSpPr>
          <p:grpSpPr>
            <a:xfrm rot="7200000">
              <a:off x="8897635" y="2855911"/>
              <a:ext cx="175040" cy="2041126"/>
              <a:chOff x="8229799" y="2768458"/>
              <a:chExt cx="175040" cy="2041126"/>
            </a:xfrm>
            <a:solidFill>
              <a:schemeClr val="accent3"/>
            </a:solidFill>
          </p:grpSpPr>
          <p:sp>
            <p:nvSpPr>
              <p:cNvPr id="377" name="Trapezoid 376"/>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78" name="Trapezoid 377"/>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79" name="Group 378"/>
            <p:cNvGrpSpPr/>
            <p:nvPr/>
          </p:nvGrpSpPr>
          <p:grpSpPr>
            <a:xfrm rot="9000000">
              <a:off x="8897635" y="2855911"/>
              <a:ext cx="175040" cy="2041126"/>
              <a:chOff x="8229799" y="2768458"/>
              <a:chExt cx="175040" cy="2041126"/>
            </a:xfrm>
            <a:solidFill>
              <a:schemeClr val="accent3"/>
            </a:solidFill>
          </p:grpSpPr>
          <p:sp>
            <p:nvSpPr>
              <p:cNvPr id="380" name="Trapezoid 379"/>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81" name="Trapezoid 380"/>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382" name="Oval 381"/>
            <p:cNvSpPr>
              <a:spLocks noChangeAspect="1"/>
            </p:cNvSpPr>
            <p:nvPr/>
          </p:nvSpPr>
          <p:spPr>
            <a:xfrm>
              <a:off x="8278741" y="3175844"/>
              <a:ext cx="1408186" cy="1408186"/>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18" name="Group 17"/>
          <p:cNvGrpSpPr/>
          <p:nvPr/>
        </p:nvGrpSpPr>
        <p:grpSpPr>
          <a:xfrm>
            <a:off x="8152841" y="2995585"/>
            <a:ext cx="2041126" cy="2041126"/>
            <a:chOff x="10100130" y="2614418"/>
            <a:chExt cx="2041126" cy="2041126"/>
          </a:xfrm>
        </p:grpSpPr>
        <p:sp>
          <p:nvSpPr>
            <p:cNvPr id="383" name="Circle: Hollow 382"/>
            <p:cNvSpPr>
              <a:spLocks noChangeAspect="1"/>
            </p:cNvSpPr>
            <p:nvPr/>
          </p:nvSpPr>
          <p:spPr>
            <a:xfrm>
              <a:off x="10262338" y="2776626"/>
              <a:ext cx="1716710" cy="1716710"/>
            </a:xfrm>
            <a:prstGeom prst="donut">
              <a:avLst>
                <a:gd name="adj" fmla="val 713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cs typeface="B Nazanin" panose="00000400000000000000" pitchFamily="2" charset="-78"/>
              </a:endParaRPr>
            </a:p>
          </p:txBody>
        </p:sp>
        <p:grpSp>
          <p:nvGrpSpPr>
            <p:cNvPr id="384" name="Group 383"/>
            <p:cNvGrpSpPr/>
            <p:nvPr/>
          </p:nvGrpSpPr>
          <p:grpSpPr>
            <a:xfrm>
              <a:off x="11033173" y="2614418"/>
              <a:ext cx="175040" cy="2041126"/>
              <a:chOff x="8229799" y="2768458"/>
              <a:chExt cx="175040" cy="2041126"/>
            </a:xfrm>
            <a:solidFill>
              <a:schemeClr val="accent4"/>
            </a:solidFill>
          </p:grpSpPr>
          <p:sp>
            <p:nvSpPr>
              <p:cNvPr id="385" name="Trapezoid 384"/>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86" name="Trapezoid 385"/>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87" name="Group 386"/>
            <p:cNvGrpSpPr/>
            <p:nvPr/>
          </p:nvGrpSpPr>
          <p:grpSpPr>
            <a:xfrm rot="5400000">
              <a:off x="11033173" y="2614418"/>
              <a:ext cx="175040" cy="2041126"/>
              <a:chOff x="8229799" y="2768458"/>
              <a:chExt cx="175040" cy="2041126"/>
            </a:xfrm>
            <a:solidFill>
              <a:schemeClr val="accent4"/>
            </a:solidFill>
          </p:grpSpPr>
          <p:sp>
            <p:nvSpPr>
              <p:cNvPr id="388" name="Trapezoid 387"/>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89" name="Trapezoid 388"/>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90" name="Group 389"/>
            <p:cNvGrpSpPr/>
            <p:nvPr/>
          </p:nvGrpSpPr>
          <p:grpSpPr>
            <a:xfrm rot="1800000">
              <a:off x="11033173" y="2614418"/>
              <a:ext cx="175040" cy="2041126"/>
              <a:chOff x="8229799" y="2768458"/>
              <a:chExt cx="175040" cy="2041126"/>
            </a:xfrm>
            <a:solidFill>
              <a:schemeClr val="accent4"/>
            </a:solidFill>
          </p:grpSpPr>
          <p:sp>
            <p:nvSpPr>
              <p:cNvPr id="391" name="Trapezoid 390"/>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92" name="Trapezoid 391"/>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93" name="Group 392"/>
            <p:cNvGrpSpPr/>
            <p:nvPr/>
          </p:nvGrpSpPr>
          <p:grpSpPr>
            <a:xfrm rot="3600000">
              <a:off x="11033173" y="2614418"/>
              <a:ext cx="175040" cy="2041126"/>
              <a:chOff x="8229799" y="2768458"/>
              <a:chExt cx="175040" cy="2041126"/>
            </a:xfrm>
            <a:solidFill>
              <a:schemeClr val="accent4"/>
            </a:solidFill>
          </p:grpSpPr>
          <p:sp>
            <p:nvSpPr>
              <p:cNvPr id="394" name="Trapezoid 393"/>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95" name="Trapezoid 394"/>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96" name="Group 395"/>
            <p:cNvGrpSpPr/>
            <p:nvPr/>
          </p:nvGrpSpPr>
          <p:grpSpPr>
            <a:xfrm rot="7200000">
              <a:off x="11033173" y="2614418"/>
              <a:ext cx="175040" cy="2041126"/>
              <a:chOff x="8229799" y="2768458"/>
              <a:chExt cx="175040" cy="2041126"/>
            </a:xfrm>
            <a:solidFill>
              <a:schemeClr val="accent4"/>
            </a:solidFill>
          </p:grpSpPr>
          <p:sp>
            <p:nvSpPr>
              <p:cNvPr id="397" name="Trapezoid 396"/>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398" name="Trapezoid 397"/>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grpSp>
          <p:nvGrpSpPr>
            <p:cNvPr id="399" name="Group 398"/>
            <p:cNvGrpSpPr/>
            <p:nvPr/>
          </p:nvGrpSpPr>
          <p:grpSpPr>
            <a:xfrm rot="9000000">
              <a:off x="11033173" y="2614418"/>
              <a:ext cx="175040" cy="2041126"/>
              <a:chOff x="8229799" y="2768458"/>
              <a:chExt cx="175040" cy="2041126"/>
            </a:xfrm>
            <a:solidFill>
              <a:schemeClr val="accent4"/>
            </a:solidFill>
          </p:grpSpPr>
          <p:sp>
            <p:nvSpPr>
              <p:cNvPr id="400" name="Trapezoid 399"/>
              <p:cNvSpPr/>
              <p:nvPr/>
            </p:nvSpPr>
            <p:spPr>
              <a:xfrm>
                <a:off x="8229799" y="2768458"/>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401" name="Trapezoid 400"/>
              <p:cNvSpPr/>
              <p:nvPr/>
            </p:nvSpPr>
            <p:spPr>
              <a:xfrm rot="10800000">
                <a:off x="8229799" y="4634676"/>
                <a:ext cx="175040" cy="1749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402" name="Oval 401"/>
            <p:cNvSpPr>
              <a:spLocks noChangeAspect="1"/>
            </p:cNvSpPr>
            <p:nvPr/>
          </p:nvSpPr>
          <p:spPr>
            <a:xfrm>
              <a:off x="10414279" y="2934351"/>
              <a:ext cx="1408186" cy="1408186"/>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grpSp>
      <p:sp>
        <p:nvSpPr>
          <p:cNvPr id="22" name="Arc 21"/>
          <p:cNvSpPr/>
          <p:nvPr/>
        </p:nvSpPr>
        <p:spPr>
          <a:xfrm>
            <a:off x="2282271" y="2445846"/>
            <a:ext cx="1472650" cy="914400"/>
          </a:xfrm>
          <a:prstGeom prst="arc">
            <a:avLst>
              <a:gd name="adj1" fmla="val 11819633"/>
              <a:gd name="adj2" fmla="val 20612193"/>
            </a:avLst>
          </a:prstGeom>
          <a:ln w="571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403" name="Arc 402"/>
          <p:cNvSpPr/>
          <p:nvPr/>
        </p:nvSpPr>
        <p:spPr>
          <a:xfrm>
            <a:off x="5357563" y="2445846"/>
            <a:ext cx="1472650" cy="914400"/>
          </a:xfrm>
          <a:prstGeom prst="arc">
            <a:avLst>
              <a:gd name="adj1" fmla="val 11819633"/>
              <a:gd name="adj2" fmla="val 20612193"/>
            </a:avLst>
          </a:prstGeom>
          <a:ln w="571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404" name="Arc 403"/>
          <p:cNvSpPr/>
          <p:nvPr/>
        </p:nvSpPr>
        <p:spPr>
          <a:xfrm>
            <a:off x="8432856" y="2445846"/>
            <a:ext cx="1472650" cy="914400"/>
          </a:xfrm>
          <a:prstGeom prst="arc">
            <a:avLst>
              <a:gd name="adj1" fmla="val 11819633"/>
              <a:gd name="adj2" fmla="val 20612193"/>
            </a:avLst>
          </a:prstGeom>
          <a:ln w="571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405" name="Arc 404"/>
          <p:cNvSpPr/>
          <p:nvPr/>
        </p:nvSpPr>
        <p:spPr>
          <a:xfrm rot="10800000">
            <a:off x="6858200" y="4574947"/>
            <a:ext cx="1472650" cy="914400"/>
          </a:xfrm>
          <a:prstGeom prst="arc">
            <a:avLst>
              <a:gd name="adj1" fmla="val 11819633"/>
              <a:gd name="adj2" fmla="val 20612193"/>
            </a:avLst>
          </a:prstGeom>
          <a:ln w="57150">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406" name="Arc 405"/>
          <p:cNvSpPr/>
          <p:nvPr/>
        </p:nvSpPr>
        <p:spPr>
          <a:xfrm rot="10800000">
            <a:off x="3782907" y="4574947"/>
            <a:ext cx="1472650" cy="914400"/>
          </a:xfrm>
          <a:prstGeom prst="arc">
            <a:avLst>
              <a:gd name="adj1" fmla="val 11819633"/>
              <a:gd name="adj2" fmla="val 20612193"/>
            </a:avLst>
          </a:prstGeom>
          <a:ln w="57150">
            <a:solidFill>
              <a:schemeClr val="bg1">
                <a:lumMod val="8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cs typeface="B Nazanin" panose="00000400000000000000" pitchFamily="2" charset="-78"/>
            </a:endParaRPr>
          </a:p>
        </p:txBody>
      </p:sp>
      <p:sp>
        <p:nvSpPr>
          <p:cNvPr id="25" name="TextBox 24"/>
          <p:cNvSpPr txBox="1"/>
          <p:nvPr/>
        </p:nvSpPr>
        <p:spPr>
          <a:xfrm>
            <a:off x="1975718" y="1915603"/>
            <a:ext cx="2087667" cy="430887"/>
          </a:xfrm>
          <a:prstGeom prst="rect">
            <a:avLst/>
          </a:prstGeom>
          <a:noFill/>
        </p:spPr>
        <p:txBody>
          <a:bodyPr wrap="square" rtlCol="0">
            <a:spAutoFit/>
          </a:bodyPr>
          <a:lstStyle/>
          <a:p>
            <a:pPr algn="r" rtl="1"/>
            <a:r>
              <a:rPr lang="fa-IR" sz="1100" dirty="0">
                <a:cs typeface="B Nazanin" panose="00000400000000000000" pitchFamily="2" charset="-78"/>
              </a:rPr>
              <a:t>الزام وجود زنجیره تقویت شده ی فروش ، مارکتینگ ، تحقیق و توسعه و تولید</a:t>
            </a:r>
          </a:p>
        </p:txBody>
      </p:sp>
      <p:sp>
        <p:nvSpPr>
          <p:cNvPr id="409" name="TextBox 408"/>
          <p:cNvSpPr txBox="1"/>
          <p:nvPr/>
        </p:nvSpPr>
        <p:spPr>
          <a:xfrm>
            <a:off x="5051149" y="2012391"/>
            <a:ext cx="2087667" cy="261610"/>
          </a:xfrm>
          <a:prstGeom prst="rect">
            <a:avLst/>
          </a:prstGeom>
          <a:noFill/>
        </p:spPr>
        <p:txBody>
          <a:bodyPr wrap="square" rtlCol="0">
            <a:spAutoFit/>
          </a:bodyPr>
          <a:lstStyle/>
          <a:p>
            <a:pPr algn="ctr" rtl="1"/>
            <a:r>
              <a:rPr lang="fa-IR" sz="1100" dirty="0">
                <a:cs typeface="B Nazanin" panose="00000400000000000000" pitchFamily="2" charset="-78"/>
              </a:rPr>
              <a:t>مسیر ثبت تا رفع باگ</a:t>
            </a:r>
          </a:p>
        </p:txBody>
      </p:sp>
      <p:sp>
        <p:nvSpPr>
          <p:cNvPr id="412" name="TextBox 411"/>
          <p:cNvSpPr txBox="1"/>
          <p:nvPr/>
        </p:nvSpPr>
        <p:spPr>
          <a:xfrm>
            <a:off x="8126580" y="2019725"/>
            <a:ext cx="2087667" cy="261610"/>
          </a:xfrm>
          <a:prstGeom prst="rect">
            <a:avLst/>
          </a:prstGeom>
          <a:noFill/>
        </p:spPr>
        <p:txBody>
          <a:bodyPr wrap="square" rtlCol="0">
            <a:spAutoFit/>
          </a:bodyPr>
          <a:lstStyle/>
          <a:p>
            <a:pPr algn="ctr" rtl="1"/>
            <a:r>
              <a:rPr lang="fa-IR" sz="1100" dirty="0">
                <a:cs typeface="B Nazanin" panose="00000400000000000000" pitchFamily="2" charset="-78"/>
              </a:rPr>
              <a:t>چطور اسپرینت را دستکاری کنیم؟ </a:t>
            </a:r>
          </a:p>
        </p:txBody>
      </p:sp>
      <p:sp>
        <p:nvSpPr>
          <p:cNvPr id="415" name="TextBox 414"/>
          <p:cNvSpPr txBox="1"/>
          <p:nvPr/>
        </p:nvSpPr>
        <p:spPr>
          <a:xfrm>
            <a:off x="3509460" y="5633926"/>
            <a:ext cx="2087667" cy="261610"/>
          </a:xfrm>
          <a:prstGeom prst="rect">
            <a:avLst/>
          </a:prstGeom>
          <a:noFill/>
        </p:spPr>
        <p:txBody>
          <a:bodyPr wrap="square" rtlCol="0">
            <a:spAutoFit/>
          </a:bodyPr>
          <a:lstStyle/>
          <a:p>
            <a:pPr algn="ctr" rtl="1"/>
            <a:r>
              <a:rPr lang="fa-IR" sz="1100" dirty="0">
                <a:cs typeface="B Nazanin" panose="00000400000000000000" pitchFamily="2" charset="-78"/>
              </a:rPr>
              <a:t>تعیین اهمیت و ارزش باگ</a:t>
            </a:r>
            <a:endParaRPr lang="en-US" sz="1100" dirty="0">
              <a:cs typeface="B Nazanin" panose="00000400000000000000" pitchFamily="2" charset="-78"/>
            </a:endParaRPr>
          </a:p>
        </p:txBody>
      </p:sp>
      <p:sp>
        <p:nvSpPr>
          <p:cNvPr id="418" name="TextBox 417"/>
          <p:cNvSpPr txBox="1"/>
          <p:nvPr/>
        </p:nvSpPr>
        <p:spPr>
          <a:xfrm>
            <a:off x="6584891" y="5621382"/>
            <a:ext cx="2087667" cy="261610"/>
          </a:xfrm>
          <a:prstGeom prst="rect">
            <a:avLst/>
          </a:prstGeom>
          <a:noFill/>
        </p:spPr>
        <p:txBody>
          <a:bodyPr wrap="square" rtlCol="0">
            <a:spAutoFit/>
          </a:bodyPr>
          <a:lstStyle/>
          <a:p>
            <a:pPr algn="ctr" rtl="1"/>
            <a:r>
              <a:rPr lang="en-US" sz="1100" dirty="0">
                <a:cs typeface="B Nazanin" panose="00000400000000000000" pitchFamily="2" charset="-78"/>
              </a:rPr>
              <a:t>Urgent Task</a:t>
            </a:r>
            <a:r>
              <a:rPr lang="fa-IR" sz="1100" dirty="0">
                <a:cs typeface="B Nazanin" panose="00000400000000000000" pitchFamily="2" charset="-78"/>
              </a:rPr>
              <a:t>ها چه هستند؟ </a:t>
            </a:r>
          </a:p>
        </p:txBody>
      </p:sp>
    </p:spTree>
    <p:custDataLst>
      <p:tags r:id="rId1"/>
    </p:custDataLst>
    <p:extLst>
      <p:ext uri="{BB962C8B-B14F-4D97-AF65-F5344CB8AC3E}">
        <p14:creationId xmlns:p14="http://schemas.microsoft.com/office/powerpoint/2010/main" val="173337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7BE6-96F6-468A-A4A9-271D5DE07C10}"/>
              </a:ext>
            </a:extLst>
          </p:cNvPr>
          <p:cNvSpPr>
            <a:spLocks noGrp="1"/>
          </p:cNvSpPr>
          <p:nvPr>
            <p:ph type="title"/>
          </p:nvPr>
        </p:nvSpPr>
        <p:spPr/>
        <p:txBody>
          <a:bodyPr>
            <a:normAutofit fontScale="90000"/>
          </a:bodyPr>
          <a:lstStyle/>
          <a:p>
            <a:pPr marL="342900" indent="-342900">
              <a:lnSpc>
                <a:spcPct val="90000"/>
              </a:lnSpc>
              <a:spcBef>
                <a:spcPts val="1200"/>
              </a:spcBef>
              <a:spcAft>
                <a:spcPts val="200"/>
              </a:spcAft>
              <a:buChar char="•"/>
            </a:pPr>
            <a:r>
              <a:rPr lang="en-US"/>
              <a:t>Scaling Strategies for Startups</a:t>
            </a:r>
          </a:p>
        </p:txBody>
      </p:sp>
      <p:sp>
        <p:nvSpPr>
          <p:cNvPr id="6" name="Text Placeholder 5">
            <a:extLst>
              <a:ext uri="{FF2B5EF4-FFF2-40B4-BE49-F238E27FC236}">
                <a16:creationId xmlns:a16="http://schemas.microsoft.com/office/drawing/2014/main" id="{AFF014DD-789B-4B0E-A5E9-C65E698F255D}"/>
              </a:ext>
            </a:extLst>
          </p:cNvPr>
          <p:cNvSpPr>
            <a:spLocks noGrp="1"/>
          </p:cNvSpPr>
          <p:nvPr>
            <p:ph type="body" idx="1"/>
          </p:nvPr>
        </p:nvSpPr>
        <p:spPr/>
        <p:txBody>
          <a:bodyPr/>
          <a:lstStyle/>
          <a:p>
            <a:endParaRPr lang="en-US"/>
          </a:p>
        </p:txBody>
      </p:sp>
      <p:pic>
        <p:nvPicPr>
          <p:cNvPr id="4" name="Picture 4" descr="A close up of a logo&#10;&#10;Description generated with high confidence">
            <a:extLst>
              <a:ext uri="{FF2B5EF4-FFF2-40B4-BE49-F238E27FC236}">
                <a16:creationId xmlns:a16="http://schemas.microsoft.com/office/drawing/2014/main" id="{825D12BA-F4CF-4E01-95E3-2B25101EA987}"/>
              </a:ext>
            </a:extLst>
          </p:cNvPr>
          <p:cNvPicPr>
            <a:picLocks noGrp="1" noChangeAspect="1"/>
          </p:cNvPicPr>
          <p:nvPr>
            <p:ph idx="4294967295"/>
          </p:nvPr>
        </p:nvPicPr>
        <p:blipFill>
          <a:blip r:embed="rId2"/>
          <a:stretch>
            <a:fillRect/>
          </a:stretch>
        </p:blipFill>
        <p:spPr>
          <a:xfrm>
            <a:off x="8693593" y="5014824"/>
            <a:ext cx="2395924" cy="1353666"/>
          </a:xfrm>
          <a:prstGeom prst="rect">
            <a:avLst/>
          </a:prstGeom>
        </p:spPr>
      </p:pic>
    </p:spTree>
    <p:extLst>
      <p:ext uri="{BB962C8B-B14F-4D97-AF65-F5344CB8AC3E}">
        <p14:creationId xmlns:p14="http://schemas.microsoft.com/office/powerpoint/2010/main" val="133513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5DC3-08C6-41F6-A8AF-CD3160E313B6}"/>
              </a:ext>
            </a:extLst>
          </p:cNvPr>
          <p:cNvSpPr>
            <a:spLocks noGrp="1"/>
          </p:cNvSpPr>
          <p:nvPr>
            <p:ph type="title"/>
          </p:nvPr>
        </p:nvSpPr>
        <p:spPr/>
        <p:txBody>
          <a:bodyPr/>
          <a:lstStyle/>
          <a:p>
            <a:r>
              <a:rPr lang="en-US"/>
              <a:t>Scaling Strategies for Startups</a:t>
            </a:r>
          </a:p>
        </p:txBody>
      </p:sp>
      <p:pic>
        <p:nvPicPr>
          <p:cNvPr id="4" name="Picture 4">
            <a:extLst>
              <a:ext uri="{FF2B5EF4-FFF2-40B4-BE49-F238E27FC236}">
                <a16:creationId xmlns:a16="http://schemas.microsoft.com/office/drawing/2014/main" id="{D94DC5FD-04B4-466D-B6D0-75F0EE2566F1}"/>
              </a:ext>
            </a:extLst>
          </p:cNvPr>
          <p:cNvPicPr>
            <a:picLocks noGrp="1" noChangeAspect="1"/>
          </p:cNvPicPr>
          <p:nvPr>
            <p:ph idx="1"/>
          </p:nvPr>
        </p:nvPicPr>
        <p:blipFill>
          <a:blip r:embed="rId2"/>
          <a:stretch>
            <a:fillRect/>
          </a:stretch>
        </p:blipFill>
        <p:spPr>
          <a:xfrm>
            <a:off x="3013544" y="2286000"/>
            <a:ext cx="5847161" cy="4023360"/>
          </a:xfrm>
          <a:prstGeom prst="rect">
            <a:avLst/>
          </a:prstGeom>
        </p:spPr>
      </p:pic>
    </p:spTree>
    <p:extLst>
      <p:ext uri="{BB962C8B-B14F-4D97-AF65-F5344CB8AC3E}">
        <p14:creationId xmlns:p14="http://schemas.microsoft.com/office/powerpoint/2010/main" val="214511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352B-71FB-4C4D-9BB4-6EFD9BFABB45}"/>
              </a:ext>
            </a:extLst>
          </p:cNvPr>
          <p:cNvSpPr>
            <a:spLocks noGrp="1"/>
          </p:cNvSpPr>
          <p:nvPr>
            <p:ph type="title"/>
          </p:nvPr>
        </p:nvSpPr>
        <p:spPr/>
        <p:txBody>
          <a:bodyPr/>
          <a:lstStyle/>
          <a:p>
            <a:r>
              <a:rPr lang="en-US"/>
              <a:t>Scaling Strategies for Startups</a:t>
            </a:r>
          </a:p>
        </p:txBody>
      </p:sp>
      <p:pic>
        <p:nvPicPr>
          <p:cNvPr id="4" name="Picture 4">
            <a:extLst>
              <a:ext uri="{FF2B5EF4-FFF2-40B4-BE49-F238E27FC236}">
                <a16:creationId xmlns:a16="http://schemas.microsoft.com/office/drawing/2014/main" id="{C39CF66A-56D1-41E4-A514-500E649C07FA}"/>
              </a:ext>
            </a:extLst>
          </p:cNvPr>
          <p:cNvPicPr>
            <a:picLocks noGrp="1" noChangeAspect="1"/>
          </p:cNvPicPr>
          <p:nvPr>
            <p:ph idx="1"/>
          </p:nvPr>
        </p:nvPicPr>
        <p:blipFill>
          <a:blip r:embed="rId2"/>
          <a:stretch>
            <a:fillRect/>
          </a:stretch>
        </p:blipFill>
        <p:spPr>
          <a:xfrm>
            <a:off x="3013544" y="2286000"/>
            <a:ext cx="5847161" cy="4023360"/>
          </a:xfrm>
          <a:prstGeom prst="rect">
            <a:avLst/>
          </a:prstGeom>
        </p:spPr>
      </p:pic>
    </p:spTree>
    <p:extLst>
      <p:ext uri="{BB962C8B-B14F-4D97-AF65-F5344CB8AC3E}">
        <p14:creationId xmlns:p14="http://schemas.microsoft.com/office/powerpoint/2010/main" val="74959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00B9-0B20-4851-9409-EC934F73D125}"/>
              </a:ext>
            </a:extLst>
          </p:cNvPr>
          <p:cNvSpPr>
            <a:spLocks noGrp="1"/>
          </p:cNvSpPr>
          <p:nvPr>
            <p:ph type="title"/>
          </p:nvPr>
        </p:nvSpPr>
        <p:spPr/>
        <p:txBody>
          <a:bodyPr/>
          <a:lstStyle/>
          <a:p>
            <a:r>
              <a:rPr lang="en-US"/>
              <a:t>Scaling Strategies for Startups</a:t>
            </a:r>
          </a:p>
        </p:txBody>
      </p:sp>
      <p:pic>
        <p:nvPicPr>
          <p:cNvPr id="4" name="Picture 4">
            <a:extLst>
              <a:ext uri="{FF2B5EF4-FFF2-40B4-BE49-F238E27FC236}">
                <a16:creationId xmlns:a16="http://schemas.microsoft.com/office/drawing/2014/main" id="{6A192FE8-7F2D-4A1E-A2EC-AF6C67C745A8}"/>
              </a:ext>
            </a:extLst>
          </p:cNvPr>
          <p:cNvPicPr>
            <a:picLocks noGrp="1" noChangeAspect="1"/>
          </p:cNvPicPr>
          <p:nvPr>
            <p:ph idx="1"/>
          </p:nvPr>
        </p:nvPicPr>
        <p:blipFill>
          <a:blip r:embed="rId2"/>
          <a:stretch>
            <a:fillRect/>
          </a:stretch>
        </p:blipFill>
        <p:spPr>
          <a:xfrm>
            <a:off x="3006869" y="2286000"/>
            <a:ext cx="5860511" cy="4023360"/>
          </a:xfrm>
          <a:prstGeom prst="rect">
            <a:avLst/>
          </a:prstGeom>
        </p:spPr>
      </p:pic>
    </p:spTree>
    <p:extLst>
      <p:ext uri="{BB962C8B-B14F-4D97-AF65-F5344CB8AC3E}">
        <p14:creationId xmlns:p14="http://schemas.microsoft.com/office/powerpoint/2010/main" val="3320593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BDF2-2696-49CA-A658-14EB183F9D81}"/>
              </a:ext>
            </a:extLst>
          </p:cNvPr>
          <p:cNvSpPr>
            <a:spLocks noGrp="1"/>
          </p:cNvSpPr>
          <p:nvPr>
            <p:ph type="title"/>
          </p:nvPr>
        </p:nvSpPr>
        <p:spPr/>
        <p:txBody>
          <a:bodyPr/>
          <a:lstStyle/>
          <a:p>
            <a:r>
              <a:rPr lang="en-US"/>
              <a:t>Scaling Strategies for Startups</a:t>
            </a:r>
          </a:p>
        </p:txBody>
      </p:sp>
      <p:pic>
        <p:nvPicPr>
          <p:cNvPr id="4" name="Picture 4">
            <a:extLst>
              <a:ext uri="{FF2B5EF4-FFF2-40B4-BE49-F238E27FC236}">
                <a16:creationId xmlns:a16="http://schemas.microsoft.com/office/drawing/2014/main" id="{A714A2A9-F48B-4226-BB6A-C98C0659F5C1}"/>
              </a:ext>
            </a:extLst>
          </p:cNvPr>
          <p:cNvPicPr>
            <a:picLocks noGrp="1" noChangeAspect="1"/>
          </p:cNvPicPr>
          <p:nvPr>
            <p:ph idx="1"/>
          </p:nvPr>
        </p:nvPicPr>
        <p:blipFill>
          <a:blip r:embed="rId2"/>
          <a:stretch>
            <a:fillRect/>
          </a:stretch>
        </p:blipFill>
        <p:spPr>
          <a:xfrm>
            <a:off x="3333774" y="2286000"/>
            <a:ext cx="5206701" cy="4023360"/>
          </a:xfrm>
          <a:prstGeom prst="rect">
            <a:avLst/>
          </a:prstGeom>
        </p:spPr>
      </p:pic>
    </p:spTree>
    <p:extLst>
      <p:ext uri="{BB962C8B-B14F-4D97-AF65-F5344CB8AC3E}">
        <p14:creationId xmlns:p14="http://schemas.microsoft.com/office/powerpoint/2010/main" val="43189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5890-9C78-4140-AACA-05CEAAA72E95}"/>
              </a:ext>
            </a:extLst>
          </p:cNvPr>
          <p:cNvSpPr>
            <a:spLocks noGrp="1"/>
          </p:cNvSpPr>
          <p:nvPr>
            <p:ph type="title"/>
          </p:nvPr>
        </p:nvSpPr>
        <p:spPr/>
        <p:txBody>
          <a:bodyPr/>
          <a:lstStyle/>
          <a:p>
            <a:pPr marL="342900" indent="-342900">
              <a:lnSpc>
                <a:spcPct val="90000"/>
              </a:lnSpc>
              <a:spcBef>
                <a:spcPts val="1200"/>
              </a:spcBef>
              <a:spcAft>
                <a:spcPts val="200"/>
              </a:spcAft>
              <a:buChar char="•"/>
            </a:pPr>
            <a:r>
              <a:rPr lang="en-US"/>
              <a:t>Make a perfect Team (Disc Model)</a:t>
            </a:r>
          </a:p>
        </p:txBody>
      </p:sp>
      <p:pic>
        <p:nvPicPr>
          <p:cNvPr id="4" name="Picture 4" descr="A close up of a map&#10;&#10;Description generated with very high confidence">
            <a:extLst>
              <a:ext uri="{FF2B5EF4-FFF2-40B4-BE49-F238E27FC236}">
                <a16:creationId xmlns:a16="http://schemas.microsoft.com/office/drawing/2014/main" id="{0DDFFA34-EE05-4300-91AA-7287430AA5A1}"/>
              </a:ext>
            </a:extLst>
          </p:cNvPr>
          <p:cNvPicPr>
            <a:picLocks noGrp="1" noChangeAspect="1"/>
          </p:cNvPicPr>
          <p:nvPr>
            <p:ph idx="1"/>
          </p:nvPr>
        </p:nvPicPr>
        <p:blipFill>
          <a:blip r:embed="rId2"/>
          <a:stretch>
            <a:fillRect/>
          </a:stretch>
        </p:blipFill>
        <p:spPr>
          <a:xfrm>
            <a:off x="3254883" y="2286000"/>
            <a:ext cx="5364480" cy="4023360"/>
          </a:xfrm>
          <a:prstGeom prst="rect">
            <a:avLst/>
          </a:prstGeom>
        </p:spPr>
      </p:pic>
    </p:spTree>
    <p:extLst>
      <p:ext uri="{BB962C8B-B14F-4D97-AF65-F5344CB8AC3E}">
        <p14:creationId xmlns:p14="http://schemas.microsoft.com/office/powerpoint/2010/main" val="2049143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0E89-552C-40A4-B0D8-D817BA7F39A4}"/>
              </a:ext>
            </a:extLst>
          </p:cNvPr>
          <p:cNvSpPr>
            <a:spLocks noGrp="1"/>
          </p:cNvSpPr>
          <p:nvPr>
            <p:ph type="title"/>
          </p:nvPr>
        </p:nvSpPr>
        <p:spPr/>
        <p:txBody>
          <a:bodyPr/>
          <a:lstStyle/>
          <a:p>
            <a:r>
              <a:rPr lang="en-US"/>
              <a:t>Scaling Strategies for Startups</a:t>
            </a:r>
          </a:p>
        </p:txBody>
      </p:sp>
      <p:pic>
        <p:nvPicPr>
          <p:cNvPr id="4" name="Picture 4" descr="A screenshot of a cell phone&#10;&#10;Description generated with very high confidence">
            <a:extLst>
              <a:ext uri="{FF2B5EF4-FFF2-40B4-BE49-F238E27FC236}">
                <a16:creationId xmlns:a16="http://schemas.microsoft.com/office/drawing/2014/main" id="{697489EA-60EE-4EFF-B36E-AF56626972DB}"/>
              </a:ext>
            </a:extLst>
          </p:cNvPr>
          <p:cNvPicPr>
            <a:picLocks noGrp="1" noChangeAspect="1"/>
          </p:cNvPicPr>
          <p:nvPr>
            <p:ph idx="1"/>
          </p:nvPr>
        </p:nvPicPr>
        <p:blipFill>
          <a:blip r:embed="rId2"/>
          <a:stretch>
            <a:fillRect/>
          </a:stretch>
        </p:blipFill>
        <p:spPr>
          <a:xfrm>
            <a:off x="3020188" y="2286000"/>
            <a:ext cx="5833872" cy="4023360"/>
          </a:xfrm>
          <a:prstGeom prst="rect">
            <a:avLst/>
          </a:prstGeom>
        </p:spPr>
      </p:pic>
    </p:spTree>
    <p:extLst>
      <p:ext uri="{BB962C8B-B14F-4D97-AF65-F5344CB8AC3E}">
        <p14:creationId xmlns:p14="http://schemas.microsoft.com/office/powerpoint/2010/main" val="376747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F957-C795-4421-B262-FB4F7B69C866}"/>
              </a:ext>
            </a:extLst>
          </p:cNvPr>
          <p:cNvSpPr>
            <a:spLocks noGrp="1"/>
          </p:cNvSpPr>
          <p:nvPr>
            <p:ph type="title"/>
          </p:nvPr>
        </p:nvSpPr>
        <p:spPr/>
        <p:txBody>
          <a:bodyPr/>
          <a:lstStyle/>
          <a:p>
            <a:r>
              <a:rPr lang="en-US"/>
              <a:t>Scaling Strategies for Startups</a:t>
            </a:r>
          </a:p>
        </p:txBody>
      </p:sp>
      <p:pic>
        <p:nvPicPr>
          <p:cNvPr id="4" name="Picture 4" descr="A screenshot of a cell phone&#10;&#10;Description generated with very high confidence">
            <a:extLst>
              <a:ext uri="{FF2B5EF4-FFF2-40B4-BE49-F238E27FC236}">
                <a16:creationId xmlns:a16="http://schemas.microsoft.com/office/drawing/2014/main" id="{5E3A8F9D-CA74-4C0C-8727-B50CDB2E3A65}"/>
              </a:ext>
            </a:extLst>
          </p:cNvPr>
          <p:cNvPicPr>
            <a:picLocks noGrp="1" noChangeAspect="1"/>
          </p:cNvPicPr>
          <p:nvPr>
            <p:ph idx="1"/>
          </p:nvPr>
        </p:nvPicPr>
        <p:blipFill>
          <a:blip r:embed="rId2"/>
          <a:stretch>
            <a:fillRect/>
          </a:stretch>
        </p:blipFill>
        <p:spPr>
          <a:xfrm>
            <a:off x="3013544" y="2286000"/>
            <a:ext cx="5847161" cy="4023360"/>
          </a:xfrm>
          <a:prstGeom prst="rect">
            <a:avLst/>
          </a:prstGeom>
        </p:spPr>
      </p:pic>
    </p:spTree>
    <p:extLst>
      <p:ext uri="{BB962C8B-B14F-4D97-AF65-F5344CB8AC3E}">
        <p14:creationId xmlns:p14="http://schemas.microsoft.com/office/powerpoint/2010/main" val="3020610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AE00-7320-43D5-ACC8-5779AF537767}"/>
              </a:ext>
            </a:extLst>
          </p:cNvPr>
          <p:cNvSpPr>
            <a:spLocks noGrp="1"/>
          </p:cNvSpPr>
          <p:nvPr>
            <p:ph type="title"/>
          </p:nvPr>
        </p:nvSpPr>
        <p:spPr/>
        <p:txBody>
          <a:bodyPr/>
          <a:lstStyle/>
          <a:p>
            <a:r>
              <a:rPr lang="en-US"/>
              <a:t>Scaling Strategies for Startups</a:t>
            </a:r>
          </a:p>
        </p:txBody>
      </p:sp>
      <p:pic>
        <p:nvPicPr>
          <p:cNvPr id="4" name="Picture 4" descr="A screenshot of text&#10;&#10;Description generated with very high confidence">
            <a:extLst>
              <a:ext uri="{FF2B5EF4-FFF2-40B4-BE49-F238E27FC236}">
                <a16:creationId xmlns:a16="http://schemas.microsoft.com/office/drawing/2014/main" id="{EE6F709C-D448-43A0-84CD-2F9836BF1C7D}"/>
              </a:ext>
            </a:extLst>
          </p:cNvPr>
          <p:cNvPicPr>
            <a:picLocks noGrp="1" noChangeAspect="1"/>
          </p:cNvPicPr>
          <p:nvPr>
            <p:ph idx="1"/>
          </p:nvPr>
        </p:nvPicPr>
        <p:blipFill>
          <a:blip r:embed="rId2"/>
          <a:stretch>
            <a:fillRect/>
          </a:stretch>
        </p:blipFill>
        <p:spPr>
          <a:xfrm>
            <a:off x="3013544" y="2286000"/>
            <a:ext cx="5847161" cy="4023360"/>
          </a:xfrm>
          <a:prstGeom prst="rect">
            <a:avLst/>
          </a:prstGeom>
        </p:spPr>
      </p:pic>
    </p:spTree>
    <p:extLst>
      <p:ext uri="{BB962C8B-B14F-4D97-AF65-F5344CB8AC3E}">
        <p14:creationId xmlns:p14="http://schemas.microsoft.com/office/powerpoint/2010/main" val="115093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33E1-9820-4A4E-9EDF-CBA8ED7FE5DC}"/>
              </a:ext>
            </a:extLst>
          </p:cNvPr>
          <p:cNvSpPr>
            <a:spLocks noGrp="1"/>
          </p:cNvSpPr>
          <p:nvPr>
            <p:ph type="title"/>
          </p:nvPr>
        </p:nvSpPr>
        <p:spPr/>
        <p:txBody>
          <a:bodyPr/>
          <a:lstStyle/>
          <a:p>
            <a:r>
              <a:rPr lang="en-US"/>
              <a:t>Scaling Strategies for Startups</a:t>
            </a:r>
          </a:p>
        </p:txBody>
      </p:sp>
      <p:pic>
        <p:nvPicPr>
          <p:cNvPr id="4" name="Picture 4" descr="A close up of a logo&#10;&#10;Description generated with very high confidence">
            <a:extLst>
              <a:ext uri="{FF2B5EF4-FFF2-40B4-BE49-F238E27FC236}">
                <a16:creationId xmlns:a16="http://schemas.microsoft.com/office/drawing/2014/main" id="{39FD09C0-07A0-44BE-AF0A-0FCF7422B7E4}"/>
              </a:ext>
            </a:extLst>
          </p:cNvPr>
          <p:cNvPicPr>
            <a:picLocks noGrp="1" noChangeAspect="1"/>
          </p:cNvPicPr>
          <p:nvPr>
            <p:ph idx="1"/>
          </p:nvPr>
        </p:nvPicPr>
        <p:blipFill>
          <a:blip r:embed="rId2"/>
          <a:stretch>
            <a:fillRect/>
          </a:stretch>
        </p:blipFill>
        <p:spPr>
          <a:xfrm>
            <a:off x="3006869" y="2286000"/>
            <a:ext cx="5860511" cy="4023360"/>
          </a:xfrm>
          <a:prstGeom prst="rect">
            <a:avLst/>
          </a:prstGeom>
        </p:spPr>
      </p:pic>
    </p:spTree>
    <p:extLst>
      <p:ext uri="{BB962C8B-B14F-4D97-AF65-F5344CB8AC3E}">
        <p14:creationId xmlns:p14="http://schemas.microsoft.com/office/powerpoint/2010/main" val="3035530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4347-86DD-4F72-B946-71A743E7940A}"/>
              </a:ext>
            </a:extLst>
          </p:cNvPr>
          <p:cNvSpPr>
            <a:spLocks noGrp="1"/>
          </p:cNvSpPr>
          <p:nvPr>
            <p:ph type="title"/>
          </p:nvPr>
        </p:nvSpPr>
        <p:spPr/>
        <p:txBody>
          <a:bodyPr/>
          <a:lstStyle/>
          <a:p>
            <a:r>
              <a:rPr lang="en-US"/>
              <a:t>Scaling Strategies for Startups</a:t>
            </a:r>
          </a:p>
        </p:txBody>
      </p:sp>
      <p:pic>
        <p:nvPicPr>
          <p:cNvPr id="4" name="Picture 4" descr="A screenshot of a cell phone&#10;&#10;Description generated with very high confidence">
            <a:extLst>
              <a:ext uri="{FF2B5EF4-FFF2-40B4-BE49-F238E27FC236}">
                <a16:creationId xmlns:a16="http://schemas.microsoft.com/office/drawing/2014/main" id="{D4A66E44-D399-464C-A8A8-1206279F9C47}"/>
              </a:ext>
            </a:extLst>
          </p:cNvPr>
          <p:cNvPicPr>
            <a:picLocks noGrp="1" noChangeAspect="1"/>
          </p:cNvPicPr>
          <p:nvPr>
            <p:ph idx="1"/>
          </p:nvPr>
        </p:nvPicPr>
        <p:blipFill>
          <a:blip r:embed="rId2"/>
          <a:stretch>
            <a:fillRect/>
          </a:stretch>
        </p:blipFill>
        <p:spPr>
          <a:xfrm>
            <a:off x="3020188" y="2286000"/>
            <a:ext cx="5833872" cy="4023360"/>
          </a:xfrm>
          <a:prstGeom prst="rect">
            <a:avLst/>
          </a:prstGeom>
        </p:spPr>
      </p:pic>
    </p:spTree>
    <p:extLst>
      <p:ext uri="{BB962C8B-B14F-4D97-AF65-F5344CB8AC3E}">
        <p14:creationId xmlns:p14="http://schemas.microsoft.com/office/powerpoint/2010/main" val="1556252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586E-B688-4078-8775-F0959D09BDC2}"/>
              </a:ext>
            </a:extLst>
          </p:cNvPr>
          <p:cNvSpPr>
            <a:spLocks noGrp="1"/>
          </p:cNvSpPr>
          <p:nvPr>
            <p:ph type="title"/>
          </p:nvPr>
        </p:nvSpPr>
        <p:spPr/>
        <p:txBody>
          <a:bodyPr/>
          <a:lstStyle/>
          <a:p>
            <a:r>
              <a:rPr lang="en-US"/>
              <a:t>Scaling Strategies for Startups</a:t>
            </a:r>
          </a:p>
        </p:txBody>
      </p:sp>
      <p:pic>
        <p:nvPicPr>
          <p:cNvPr id="4" name="Picture 4" descr="A screenshot of a cell phone&#10;&#10;Description generated with very high confidence">
            <a:extLst>
              <a:ext uri="{FF2B5EF4-FFF2-40B4-BE49-F238E27FC236}">
                <a16:creationId xmlns:a16="http://schemas.microsoft.com/office/drawing/2014/main" id="{F6BBA0F2-60AA-4CA3-9C21-9E446DB12E42}"/>
              </a:ext>
            </a:extLst>
          </p:cNvPr>
          <p:cNvPicPr>
            <a:picLocks noGrp="1" noChangeAspect="1"/>
          </p:cNvPicPr>
          <p:nvPr>
            <p:ph idx="1"/>
          </p:nvPr>
        </p:nvPicPr>
        <p:blipFill>
          <a:blip r:embed="rId2"/>
          <a:stretch>
            <a:fillRect/>
          </a:stretch>
        </p:blipFill>
        <p:spPr>
          <a:xfrm>
            <a:off x="3026803" y="2286000"/>
            <a:ext cx="5820643" cy="4023360"/>
          </a:xfrm>
          <a:prstGeom prst="rect">
            <a:avLst/>
          </a:prstGeom>
        </p:spPr>
      </p:pic>
    </p:spTree>
    <p:extLst>
      <p:ext uri="{BB962C8B-B14F-4D97-AF65-F5344CB8AC3E}">
        <p14:creationId xmlns:p14="http://schemas.microsoft.com/office/powerpoint/2010/main" val="686938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ADF6-07D1-4D62-9789-B94BB3C798AF}"/>
              </a:ext>
            </a:extLst>
          </p:cNvPr>
          <p:cNvSpPr>
            <a:spLocks noGrp="1"/>
          </p:cNvSpPr>
          <p:nvPr>
            <p:ph type="title"/>
          </p:nvPr>
        </p:nvSpPr>
        <p:spPr/>
        <p:txBody>
          <a:bodyPr/>
          <a:lstStyle/>
          <a:p>
            <a:r>
              <a:rPr lang="en-US"/>
              <a:t>Scaling Strategies for Startups</a:t>
            </a:r>
          </a:p>
        </p:txBody>
      </p:sp>
      <p:pic>
        <p:nvPicPr>
          <p:cNvPr id="4" name="Picture 4" descr="A close up of a piece of paper&#10;&#10;Description generated with high confidence">
            <a:extLst>
              <a:ext uri="{FF2B5EF4-FFF2-40B4-BE49-F238E27FC236}">
                <a16:creationId xmlns:a16="http://schemas.microsoft.com/office/drawing/2014/main" id="{F5540746-516A-4634-B683-9FE9EB2EB8C0}"/>
              </a:ext>
            </a:extLst>
          </p:cNvPr>
          <p:cNvPicPr>
            <a:picLocks noGrp="1" noChangeAspect="1"/>
          </p:cNvPicPr>
          <p:nvPr>
            <p:ph idx="1"/>
          </p:nvPr>
        </p:nvPicPr>
        <p:blipFill>
          <a:blip r:embed="rId2"/>
          <a:stretch>
            <a:fillRect/>
          </a:stretch>
        </p:blipFill>
        <p:spPr>
          <a:xfrm>
            <a:off x="3013544" y="2286000"/>
            <a:ext cx="5847161" cy="4023360"/>
          </a:xfrm>
          <a:prstGeom prst="rect">
            <a:avLst/>
          </a:prstGeom>
        </p:spPr>
      </p:pic>
    </p:spTree>
    <p:extLst>
      <p:ext uri="{BB962C8B-B14F-4D97-AF65-F5344CB8AC3E}">
        <p14:creationId xmlns:p14="http://schemas.microsoft.com/office/powerpoint/2010/main" val="3875051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6830-9C67-4444-9DAB-7745120C7075}"/>
              </a:ext>
            </a:extLst>
          </p:cNvPr>
          <p:cNvSpPr>
            <a:spLocks noGrp="1"/>
          </p:cNvSpPr>
          <p:nvPr>
            <p:ph type="title"/>
          </p:nvPr>
        </p:nvSpPr>
        <p:spPr/>
        <p:txBody>
          <a:bodyPr/>
          <a:lstStyle/>
          <a:p>
            <a:pPr algn="ctr"/>
            <a:r>
              <a:rPr lang="fa-IR" dirty="0"/>
              <a:t>پرسش و پاسخ</a:t>
            </a:r>
            <a:endParaRPr lang="en-US" dirty="0"/>
          </a:p>
        </p:txBody>
      </p:sp>
      <p:pic>
        <p:nvPicPr>
          <p:cNvPr id="4" name="Picture 3">
            <a:extLst>
              <a:ext uri="{FF2B5EF4-FFF2-40B4-BE49-F238E27FC236}">
                <a16:creationId xmlns:a16="http://schemas.microsoft.com/office/drawing/2014/main" id="{AE66CB25-6BAC-4082-B65C-48058AECE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737" y="1725805"/>
            <a:ext cx="5723739" cy="5041234"/>
          </a:xfrm>
          <a:prstGeom prst="rect">
            <a:avLst/>
          </a:prstGeom>
        </p:spPr>
      </p:pic>
    </p:spTree>
    <p:extLst>
      <p:ext uri="{BB962C8B-B14F-4D97-AF65-F5344CB8AC3E}">
        <p14:creationId xmlns:p14="http://schemas.microsoft.com/office/powerpoint/2010/main" val="48231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721-E9C6-44E3-ABAA-5764F2A2F7EF}"/>
              </a:ext>
            </a:extLst>
          </p:cNvPr>
          <p:cNvSpPr>
            <a:spLocks noGrp="1"/>
          </p:cNvSpPr>
          <p:nvPr>
            <p:ph type="title"/>
          </p:nvPr>
        </p:nvSpPr>
        <p:spPr/>
        <p:txBody>
          <a:bodyPr/>
          <a:lstStyle/>
          <a:p>
            <a:pPr marL="342900" indent="-342900">
              <a:lnSpc>
                <a:spcPct val="90000"/>
              </a:lnSpc>
              <a:spcBef>
                <a:spcPts val="1200"/>
              </a:spcBef>
              <a:spcAft>
                <a:spcPts val="200"/>
              </a:spcAft>
              <a:buChar char="•"/>
            </a:pPr>
            <a:r>
              <a:rPr lang="en-US"/>
              <a:t>Wage Hierarchy in Team</a:t>
            </a:r>
          </a:p>
        </p:txBody>
      </p:sp>
      <p:pic>
        <p:nvPicPr>
          <p:cNvPr id="4" name="Picture 4" descr="A picture containing man, sky, person, outdoor&#10;&#10;Description generated with high confidence">
            <a:extLst>
              <a:ext uri="{FF2B5EF4-FFF2-40B4-BE49-F238E27FC236}">
                <a16:creationId xmlns:a16="http://schemas.microsoft.com/office/drawing/2014/main" id="{E9AD3964-F701-4190-A35D-4C5E0753B640}"/>
              </a:ext>
            </a:extLst>
          </p:cNvPr>
          <p:cNvPicPr>
            <a:picLocks noGrp="1" noChangeAspect="1"/>
          </p:cNvPicPr>
          <p:nvPr>
            <p:ph idx="1"/>
          </p:nvPr>
        </p:nvPicPr>
        <p:blipFill>
          <a:blip r:embed="rId2"/>
          <a:stretch>
            <a:fillRect/>
          </a:stretch>
        </p:blipFill>
        <p:spPr>
          <a:xfrm>
            <a:off x="2409795" y="2286000"/>
            <a:ext cx="7054659" cy="4023360"/>
          </a:xfrm>
          <a:prstGeom prst="rect">
            <a:avLst/>
          </a:prstGeom>
        </p:spPr>
      </p:pic>
    </p:spTree>
    <p:extLst>
      <p:ext uri="{BB962C8B-B14F-4D97-AF65-F5344CB8AC3E}">
        <p14:creationId xmlns:p14="http://schemas.microsoft.com/office/powerpoint/2010/main" val="305027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9E06-BC7D-43F2-9FBB-2CC3A4F5E216}"/>
              </a:ext>
            </a:extLst>
          </p:cNvPr>
          <p:cNvSpPr>
            <a:spLocks noGrp="1"/>
          </p:cNvSpPr>
          <p:nvPr>
            <p:ph type="title"/>
          </p:nvPr>
        </p:nvSpPr>
        <p:spPr/>
        <p:txBody>
          <a:bodyPr/>
          <a:lstStyle/>
          <a:p>
            <a:r>
              <a:rPr lang="en-US"/>
              <a:t>Scrum Gamification </a:t>
            </a:r>
          </a:p>
        </p:txBody>
      </p:sp>
      <p:pic>
        <p:nvPicPr>
          <p:cNvPr id="8" name="Picture 8" descr="A close up of a logo&#10;&#10;Description generated with very high confidence">
            <a:extLst>
              <a:ext uri="{FF2B5EF4-FFF2-40B4-BE49-F238E27FC236}">
                <a16:creationId xmlns:a16="http://schemas.microsoft.com/office/drawing/2014/main" id="{576161E3-F990-47BC-9E87-39C4E891324C}"/>
              </a:ext>
            </a:extLst>
          </p:cNvPr>
          <p:cNvPicPr>
            <a:picLocks noGrp="1" noChangeAspect="1"/>
          </p:cNvPicPr>
          <p:nvPr>
            <p:ph idx="1"/>
          </p:nvPr>
        </p:nvPicPr>
        <p:blipFill>
          <a:blip r:embed="rId2"/>
          <a:stretch>
            <a:fillRect/>
          </a:stretch>
        </p:blipFill>
        <p:spPr>
          <a:xfrm>
            <a:off x="2292097" y="3088429"/>
            <a:ext cx="7290055" cy="2418502"/>
          </a:xfrm>
          <a:prstGeom prst="rect">
            <a:avLst/>
          </a:prstGeom>
        </p:spPr>
      </p:pic>
    </p:spTree>
    <p:extLst>
      <p:ext uri="{BB962C8B-B14F-4D97-AF65-F5344CB8AC3E}">
        <p14:creationId xmlns:p14="http://schemas.microsoft.com/office/powerpoint/2010/main" val="325315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F995-B218-4DF6-97DB-51D83965FAC4}"/>
              </a:ext>
            </a:extLst>
          </p:cNvPr>
          <p:cNvSpPr>
            <a:spLocks noGrp="1"/>
          </p:cNvSpPr>
          <p:nvPr>
            <p:ph type="title"/>
          </p:nvPr>
        </p:nvSpPr>
        <p:spPr/>
        <p:txBody>
          <a:bodyPr/>
          <a:lstStyle/>
          <a:p>
            <a:r>
              <a:rPr lang="en-US"/>
              <a:t>Crisis Management</a:t>
            </a:r>
          </a:p>
        </p:txBody>
      </p:sp>
      <p:pic>
        <p:nvPicPr>
          <p:cNvPr id="4" name="Picture 4" descr="A picture containing indoor, sitting, table, wooden&#10;&#10;Description generated with high confidence">
            <a:extLst>
              <a:ext uri="{FF2B5EF4-FFF2-40B4-BE49-F238E27FC236}">
                <a16:creationId xmlns:a16="http://schemas.microsoft.com/office/drawing/2014/main" id="{7FCE32F3-8429-4794-95AE-F6AD6F6F6FDD}"/>
              </a:ext>
            </a:extLst>
          </p:cNvPr>
          <p:cNvPicPr>
            <a:picLocks noGrp="1" noChangeAspect="1"/>
          </p:cNvPicPr>
          <p:nvPr>
            <p:ph idx="1"/>
          </p:nvPr>
        </p:nvPicPr>
        <p:blipFill>
          <a:blip r:embed="rId2"/>
          <a:stretch>
            <a:fillRect/>
          </a:stretch>
        </p:blipFill>
        <p:spPr>
          <a:xfrm>
            <a:off x="2918286" y="2286000"/>
            <a:ext cx="6037677" cy="4023360"/>
          </a:xfrm>
          <a:prstGeom prst="rect">
            <a:avLst/>
          </a:prstGeom>
        </p:spPr>
      </p:pic>
    </p:spTree>
    <p:extLst>
      <p:ext uri="{BB962C8B-B14F-4D97-AF65-F5344CB8AC3E}">
        <p14:creationId xmlns:p14="http://schemas.microsoft.com/office/powerpoint/2010/main" val="61839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023C-836C-4945-9425-ABA787F0F6F4}"/>
              </a:ext>
            </a:extLst>
          </p:cNvPr>
          <p:cNvSpPr>
            <a:spLocks noGrp="1"/>
          </p:cNvSpPr>
          <p:nvPr>
            <p:ph type="title"/>
          </p:nvPr>
        </p:nvSpPr>
        <p:spPr/>
        <p:txBody>
          <a:bodyPr>
            <a:noAutofit/>
          </a:bodyPr>
          <a:lstStyle/>
          <a:p>
            <a:pPr algn="ctr"/>
            <a:r>
              <a:rPr lang="en-US" sz="4400" dirty="0"/>
              <a:t> Project management Terminology</a:t>
            </a:r>
          </a:p>
        </p:txBody>
      </p:sp>
      <p:pic>
        <p:nvPicPr>
          <p:cNvPr id="5" name="Picture 4">
            <a:extLst>
              <a:ext uri="{FF2B5EF4-FFF2-40B4-BE49-F238E27FC236}">
                <a16:creationId xmlns:a16="http://schemas.microsoft.com/office/drawing/2014/main" id="{1F402DD5-A72B-4EAE-9B18-99207C151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066" y="2291981"/>
            <a:ext cx="9144000" cy="3800475"/>
          </a:xfrm>
          <a:prstGeom prst="rect">
            <a:avLst/>
          </a:prstGeom>
        </p:spPr>
      </p:pic>
    </p:spTree>
    <p:extLst>
      <p:ext uri="{BB962C8B-B14F-4D97-AF65-F5344CB8AC3E}">
        <p14:creationId xmlns:p14="http://schemas.microsoft.com/office/powerpoint/2010/main" val="49605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D0B45-0798-4E9F-AA9A-736DE927C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69" y="565608"/>
            <a:ext cx="7801476" cy="5726784"/>
          </a:xfrm>
          <a:prstGeom prst="rect">
            <a:avLst/>
          </a:prstGeom>
        </p:spPr>
      </p:pic>
      <p:sp>
        <p:nvSpPr>
          <p:cNvPr id="5" name="Rectangle 4">
            <a:extLst>
              <a:ext uri="{FF2B5EF4-FFF2-40B4-BE49-F238E27FC236}">
                <a16:creationId xmlns:a16="http://schemas.microsoft.com/office/drawing/2014/main" id="{2F208F91-D93D-4AA2-A839-917458328A15}"/>
              </a:ext>
            </a:extLst>
          </p:cNvPr>
          <p:cNvSpPr/>
          <p:nvPr/>
        </p:nvSpPr>
        <p:spPr>
          <a:xfrm>
            <a:off x="5435359" y="640473"/>
            <a:ext cx="6096000" cy="5632311"/>
          </a:xfrm>
          <a:prstGeom prst="rect">
            <a:avLst/>
          </a:prstGeom>
        </p:spPr>
        <p:txBody>
          <a:bodyPr>
            <a:spAutoFit/>
          </a:bodyPr>
          <a:lstStyle/>
          <a:p>
            <a:pPr algn="r" rtl="1"/>
            <a:r>
              <a:rPr lang="fa-IR" dirty="0">
                <a:cs typeface="B Nazanin" panose="00000400000000000000" pitchFamily="2" charset="-78"/>
              </a:rPr>
              <a:t>پیل اندر خانهٔ تاریک بود</a:t>
            </a:r>
          </a:p>
          <a:p>
            <a:pPr algn="r" rtl="1"/>
            <a:r>
              <a:rPr lang="fa-IR" dirty="0">
                <a:cs typeface="B Nazanin" panose="00000400000000000000" pitchFamily="2" charset="-78"/>
              </a:rPr>
              <a:t>عرضه را آورده بودندش هنود</a:t>
            </a:r>
          </a:p>
          <a:p>
            <a:pPr algn="r" rtl="1"/>
            <a:r>
              <a:rPr lang="fa-IR" dirty="0">
                <a:cs typeface="B Nazanin" panose="00000400000000000000" pitchFamily="2" charset="-78"/>
              </a:rPr>
              <a:t>از برای دیدنش مردم بسی</a:t>
            </a:r>
          </a:p>
          <a:p>
            <a:pPr algn="r" rtl="1"/>
            <a:r>
              <a:rPr lang="fa-IR" dirty="0">
                <a:cs typeface="B Nazanin" panose="00000400000000000000" pitchFamily="2" charset="-78"/>
              </a:rPr>
              <a:t>اندر آن ظلمت همی‌شد هر کسی</a:t>
            </a:r>
          </a:p>
          <a:p>
            <a:pPr algn="r" rtl="1"/>
            <a:r>
              <a:rPr lang="fa-IR" dirty="0">
                <a:cs typeface="B Nazanin" panose="00000400000000000000" pitchFamily="2" charset="-78"/>
              </a:rPr>
              <a:t>دیدنش با چشم چون ممکن نبود</a:t>
            </a:r>
          </a:p>
          <a:p>
            <a:pPr algn="r" rtl="1"/>
            <a:r>
              <a:rPr lang="fa-IR" dirty="0">
                <a:cs typeface="B Nazanin" panose="00000400000000000000" pitchFamily="2" charset="-78"/>
              </a:rPr>
              <a:t>اندر آن تاریکیش کف می‌بسود</a:t>
            </a:r>
          </a:p>
          <a:p>
            <a:pPr algn="r" rtl="1"/>
            <a:r>
              <a:rPr lang="fa-IR" dirty="0">
                <a:cs typeface="B Nazanin" panose="00000400000000000000" pitchFamily="2" charset="-78"/>
              </a:rPr>
              <a:t>آن یکی را کف به خرطوم اوفتاد</a:t>
            </a:r>
          </a:p>
          <a:p>
            <a:pPr algn="r" rtl="1"/>
            <a:r>
              <a:rPr lang="fa-IR" dirty="0">
                <a:cs typeface="B Nazanin" panose="00000400000000000000" pitchFamily="2" charset="-78"/>
              </a:rPr>
              <a:t>گفت همچون ناودانست این نهاد</a:t>
            </a:r>
          </a:p>
          <a:p>
            <a:pPr algn="r" rtl="1"/>
            <a:r>
              <a:rPr lang="fa-IR" dirty="0">
                <a:cs typeface="B Nazanin" panose="00000400000000000000" pitchFamily="2" charset="-78"/>
              </a:rPr>
              <a:t>آن یکی را دست بر گوشش رسید</a:t>
            </a:r>
          </a:p>
          <a:p>
            <a:pPr algn="r" rtl="1"/>
            <a:r>
              <a:rPr lang="fa-IR" dirty="0">
                <a:cs typeface="B Nazanin" panose="00000400000000000000" pitchFamily="2" charset="-78"/>
              </a:rPr>
              <a:t>آن برو چون بادبیزن شد پدید</a:t>
            </a:r>
          </a:p>
          <a:p>
            <a:pPr algn="r" rtl="1"/>
            <a:r>
              <a:rPr lang="fa-IR" dirty="0">
                <a:cs typeface="B Nazanin" panose="00000400000000000000" pitchFamily="2" charset="-78"/>
              </a:rPr>
              <a:t>آن یکی را کف چو بر پایش بسود</a:t>
            </a:r>
          </a:p>
          <a:p>
            <a:pPr algn="r" rtl="1"/>
            <a:r>
              <a:rPr lang="fa-IR" dirty="0">
                <a:cs typeface="B Nazanin" panose="00000400000000000000" pitchFamily="2" charset="-78"/>
              </a:rPr>
              <a:t>گفت شکل پیل دیدم چون عمود</a:t>
            </a:r>
          </a:p>
          <a:p>
            <a:pPr algn="r" rtl="1"/>
            <a:r>
              <a:rPr lang="fa-IR" dirty="0">
                <a:cs typeface="B Nazanin" panose="00000400000000000000" pitchFamily="2" charset="-78"/>
              </a:rPr>
              <a:t>آن یکی بر پشت او بنهاد دست</a:t>
            </a:r>
          </a:p>
          <a:p>
            <a:pPr algn="r" rtl="1"/>
            <a:r>
              <a:rPr lang="fa-IR" dirty="0">
                <a:cs typeface="B Nazanin" panose="00000400000000000000" pitchFamily="2" charset="-78"/>
              </a:rPr>
              <a:t>گفت خود این پیل چون تختی بدست</a:t>
            </a:r>
          </a:p>
          <a:p>
            <a:pPr algn="r" rtl="1"/>
            <a:r>
              <a:rPr lang="fa-IR" dirty="0">
                <a:cs typeface="B Nazanin" panose="00000400000000000000" pitchFamily="2" charset="-78"/>
              </a:rPr>
              <a:t>همچنین هر یک به جزوی که رسید</a:t>
            </a:r>
          </a:p>
          <a:p>
            <a:pPr algn="r" rtl="1"/>
            <a:r>
              <a:rPr lang="fa-IR" dirty="0">
                <a:cs typeface="B Nazanin" panose="00000400000000000000" pitchFamily="2" charset="-78"/>
              </a:rPr>
              <a:t>فهم آن می‌کرد هر جا می‌شنید</a:t>
            </a:r>
          </a:p>
          <a:p>
            <a:pPr algn="r" rtl="1"/>
            <a:r>
              <a:rPr lang="fa-IR" dirty="0">
                <a:cs typeface="B Nazanin" panose="00000400000000000000" pitchFamily="2" charset="-78"/>
              </a:rPr>
              <a:t>از نظرگه گفتشان شد مختلف</a:t>
            </a:r>
          </a:p>
          <a:p>
            <a:pPr algn="r" rtl="1"/>
            <a:r>
              <a:rPr lang="fa-IR" dirty="0">
                <a:cs typeface="B Nazanin" panose="00000400000000000000" pitchFamily="2" charset="-78"/>
              </a:rPr>
              <a:t>آن یکی دالش لقب داد این الف</a:t>
            </a:r>
          </a:p>
          <a:p>
            <a:pPr algn="r" rtl="1"/>
            <a:r>
              <a:rPr lang="fa-IR" dirty="0">
                <a:cs typeface="B Nazanin" panose="00000400000000000000" pitchFamily="2" charset="-78"/>
              </a:rPr>
              <a:t>در کف هر کس اگر شمعی بدی</a:t>
            </a:r>
          </a:p>
          <a:p>
            <a:pPr algn="r" rtl="1"/>
            <a:r>
              <a:rPr lang="fa-IR" dirty="0">
                <a:cs typeface="B Nazanin" panose="00000400000000000000" pitchFamily="2" charset="-78"/>
              </a:rPr>
              <a:t>اختلاف از گفتشان بیرون شدی</a:t>
            </a:r>
          </a:p>
        </p:txBody>
      </p:sp>
    </p:spTree>
    <p:extLst>
      <p:ext uri="{BB962C8B-B14F-4D97-AF65-F5344CB8AC3E}">
        <p14:creationId xmlns:p14="http://schemas.microsoft.com/office/powerpoint/2010/main" val="13916969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Arrow_stripes_2"/>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xml><?xml version="1.0" encoding="utf-8"?>
<p:tagLst xmlns:a="http://schemas.openxmlformats.org/drawingml/2006/main" xmlns:r="http://schemas.openxmlformats.org/officeDocument/2006/relationships" xmlns:p="http://schemas.openxmlformats.org/presentationml/2006/main">
  <p:tag name="POWER_USER_CONTEXTUAL_SHAPES_TAG" val="POWER_USER_CONTEXTUAL_SHAPES_DIAGRAMS_CIRCULAR"/>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54.xml><?xml version="1.0" encoding="utf-8"?>
<p:tagLst xmlns:a="http://schemas.openxmlformats.org/drawingml/2006/main" xmlns:r="http://schemas.openxmlformats.org/officeDocument/2006/relationships" xmlns:p="http://schemas.openxmlformats.org/presentationml/2006/main">
  <p:tag name="POWER_USER_ID_TEMPLATES" val="Arrow_stripes_1"/>
</p:tagLst>
</file>

<file path=ppt/tags/tag55.xml><?xml version="1.0" encoding="utf-8"?>
<p:tagLst xmlns:a="http://schemas.openxmlformats.org/drawingml/2006/main" xmlns:r="http://schemas.openxmlformats.org/officeDocument/2006/relationships" xmlns:p="http://schemas.openxmlformats.org/presentationml/2006/main">
  <p:tag name="POWER_USER_ID_TEMPLATES" val="Chevrons_with_icons_2"/>
</p:tagLst>
</file>

<file path=ppt/tags/tag5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5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5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5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
</p:tagLst>
</file>

<file path=ppt/tags/tag6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6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7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71.xml><?xml version="1.0" encoding="utf-8"?>
<p:tagLst xmlns:a="http://schemas.openxmlformats.org/drawingml/2006/main" xmlns:r="http://schemas.openxmlformats.org/officeDocument/2006/relationships" xmlns:p="http://schemas.openxmlformats.org/presentationml/2006/main">
  <p:tag name="POWER_USER_TAGS_ICONS" val="stopwatch*clock*time*timer*watch*lap timer*timing*track time*hour*up*time tracker*laptimer*fast*button*tracking time*measure*speed*start*stop*"/>
</p:tagLst>
</file>

<file path=ppt/tags/tag72.xml><?xml version="1.0" encoding="utf-8"?>
<p:tagLst xmlns:a="http://schemas.openxmlformats.org/drawingml/2006/main" xmlns:r="http://schemas.openxmlformats.org/officeDocument/2006/relationships" xmlns:p="http://schemas.openxmlformats.org/presentationml/2006/main">
  <p:tag name="POWER_USER_ID_TEMPLATES" val="Gears_2"/>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228</TotalTime>
  <Words>1641</Words>
  <Application>Microsoft Office PowerPoint</Application>
  <PresentationFormat>Widescreen</PresentationFormat>
  <Paragraphs>256</Paragraphs>
  <Slides>47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Lato</vt:lpstr>
      <vt:lpstr>Lato Black</vt:lpstr>
      <vt:lpstr>Lato Light</vt:lpstr>
      <vt:lpstr>Lato Regular</vt:lpstr>
      <vt:lpstr>Tw Cen MT</vt:lpstr>
      <vt:lpstr>Tw Cen MT Condensed</vt:lpstr>
      <vt:lpstr>Wingdings 3</vt:lpstr>
      <vt:lpstr>Integral</vt:lpstr>
      <vt:lpstr>مدیریت پروژه چابک استارتاپی</vt:lpstr>
      <vt:lpstr>PowerPoint Presentation</vt:lpstr>
      <vt:lpstr>Make a perfect Team (Disc Model)</vt:lpstr>
      <vt:lpstr>Make a perfect Team (Disc Model)</vt:lpstr>
      <vt:lpstr>Wage Hierarchy in Team</vt:lpstr>
      <vt:lpstr>Scrum Gamification </vt:lpstr>
      <vt:lpstr>Crisis Management</vt:lpstr>
      <vt:lpstr> Project management Terminology</vt:lpstr>
      <vt:lpstr>PowerPoint Presentation</vt:lpstr>
      <vt:lpstr>تعریف علمی پروژه و مدیریت پروژه</vt:lpstr>
      <vt:lpstr>KPI AND OKR</vt:lpstr>
      <vt:lpstr>MileStones</vt:lpstr>
      <vt:lpstr>سیستم مدیریت پروژه چابک Agile </vt:lpstr>
      <vt:lpstr>اسکوپ پروژه</vt:lpstr>
      <vt:lpstr>مفاهیم ریزتر</vt:lpstr>
      <vt:lpstr>آستین ها را بالا بزنیم</vt:lpstr>
      <vt:lpstr>تحلیل پروژه</vt:lpstr>
      <vt:lpstr>ابزارهای تحلیل پروژه</vt:lpstr>
      <vt:lpstr>PowerPoint Presentation</vt:lpstr>
      <vt:lpstr>تخمین و تقسیم وظایف</vt:lpstr>
      <vt:lpstr> مستندات جهت شروع </vt:lpstr>
      <vt:lpstr> طراحی و ارائه WBS</vt:lpstr>
      <vt:lpstr>دست به کار شویم</vt:lpstr>
      <vt:lpstr>PowerPoint Presentation</vt:lpstr>
      <vt:lpstr>How to Break a Project Down into (Actionable) Tasks</vt:lpstr>
      <vt:lpstr>Methodology  VS  Framework</vt:lpstr>
      <vt:lpstr>PowerPoint Presentation</vt:lpstr>
      <vt:lpstr> معماری پروژه و متدلوژی ها</vt:lpstr>
      <vt:lpstr>نظارت کنیم</vt:lpstr>
      <vt:lpstr>Agile Development </vt:lpstr>
      <vt:lpstr>Scrum + Kanban </vt:lpstr>
      <vt:lpstr>Scrum + Kanban </vt:lpstr>
      <vt:lpstr> تحویل فرآیندها</vt:lpstr>
      <vt:lpstr> تشخیص و ثبت bug ها و مدیریت فرآیندهای فوریِ برنامه ریزی نشده</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Scaling Strategies for Startups</vt:lpstr>
      <vt:lpstr>پرسش و پاسخ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managementTerminology</dc:title>
  <dc:creator>Massoud Beygi</dc:creator>
  <cp:lastModifiedBy>Merkousha</cp:lastModifiedBy>
  <cp:revision>23</cp:revision>
  <dcterms:created xsi:type="dcterms:W3CDTF">2019-09-25T06:23:55Z</dcterms:created>
  <dcterms:modified xsi:type="dcterms:W3CDTF">2019-09-25T20:21:09Z</dcterms:modified>
</cp:coreProperties>
</file>